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315" r:id="rId2"/>
    <p:sldId id="539" r:id="rId3"/>
    <p:sldId id="550" r:id="rId4"/>
    <p:sldId id="544" r:id="rId5"/>
    <p:sldId id="551" r:id="rId6"/>
    <p:sldId id="554" r:id="rId7"/>
    <p:sldId id="552" r:id="rId8"/>
    <p:sldId id="555" r:id="rId9"/>
    <p:sldId id="553" r:id="rId10"/>
    <p:sldId id="556" r:id="rId11"/>
    <p:sldId id="547" r:id="rId12"/>
    <p:sldId id="557" r:id="rId13"/>
    <p:sldId id="558" r:id="rId14"/>
    <p:sldId id="549" r:id="rId15"/>
    <p:sldId id="559" r:id="rId16"/>
    <p:sldId id="560" r:id="rId17"/>
    <p:sldId id="563" r:id="rId18"/>
    <p:sldId id="561" r:id="rId19"/>
    <p:sldId id="562" r:id="rId20"/>
    <p:sldId id="564" r:id="rId21"/>
    <p:sldId id="565" r:id="rId22"/>
    <p:sldId id="566" r:id="rId23"/>
    <p:sldId id="570" r:id="rId24"/>
    <p:sldId id="571" r:id="rId25"/>
    <p:sldId id="568" r:id="rId26"/>
    <p:sldId id="569" r:id="rId27"/>
    <p:sldId id="567" r:id="rId28"/>
    <p:sldId id="572" r:id="rId29"/>
    <p:sldId id="573" r:id="rId30"/>
    <p:sldId id="574" r:id="rId31"/>
    <p:sldId id="575" r:id="rId32"/>
    <p:sldId id="576" r:id="rId33"/>
    <p:sldId id="577" r:id="rId34"/>
    <p:sldId id="579" r:id="rId35"/>
    <p:sldId id="578" r:id="rId36"/>
    <p:sldId id="580" r:id="rId37"/>
    <p:sldId id="582" r:id="rId38"/>
    <p:sldId id="583" r:id="rId39"/>
    <p:sldId id="584" r:id="rId40"/>
    <p:sldId id="581" r:id="rId41"/>
    <p:sldId id="585" r:id="rId42"/>
    <p:sldId id="548" r:id="rId43"/>
    <p:sldId id="537" r:id="rId44"/>
  </p:sldIdLst>
  <p:sldSz cx="12241213" cy="7200900"/>
  <p:notesSz cx="6858000" cy="9144000"/>
  <p:custDataLst>
    <p:tags r:id="rId46"/>
  </p:custDataLst>
  <p:defaultText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0303EB"/>
    <a:srgbClr val="00AEEE"/>
    <a:srgbClr val="FF66FF"/>
    <a:srgbClr val="FFCC66"/>
    <a:srgbClr val="F3F3F3"/>
    <a:srgbClr val="01AEEE"/>
    <a:srgbClr val="080808"/>
    <a:srgbClr val="72CD4F"/>
    <a:srgbClr val="FE9800"/>
    <a:srgbClr val="FF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6" autoAdjust="0"/>
    <p:restoredTop sz="94039" autoAdjust="0"/>
  </p:normalViewPr>
  <p:slideViewPr>
    <p:cSldViewPr>
      <p:cViewPr varScale="1">
        <p:scale>
          <a:sx n="74" d="100"/>
          <a:sy n="74" d="100"/>
        </p:scale>
        <p:origin x="-108" y="-90"/>
      </p:cViewPr>
      <p:guideLst>
        <p:guide orient="horz" pos="2269"/>
        <p:guide pos="3856"/>
      </p:guideLst>
    </p:cSldViewPr>
  </p:slideViewPr>
  <p:outlineViewPr>
    <p:cViewPr>
      <p:scale>
        <a:sx n="33" d="100"/>
        <a:sy n="33" d="100"/>
      </p:scale>
      <p:origin x="0" y="-864"/>
    </p:cViewPr>
  </p:outlineViewPr>
  <p:notesTextViewPr>
    <p:cViewPr>
      <p:scale>
        <a:sx n="100" d="100"/>
        <a:sy n="100" d="100"/>
      </p:scale>
      <p:origin x="0" y="0"/>
    </p:cViewPr>
  </p:notesTextViewPr>
  <p:sorterViewPr>
    <p:cViewPr>
      <p:scale>
        <a:sx n="100" d="100"/>
        <a:sy n="100" d="100"/>
      </p:scale>
      <p:origin x="0" y="-289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pPr/>
              <a:t>2020/2/27</a:t>
            </a:fld>
            <a:endParaRPr lang="zh-CN" altLang="en-US"/>
          </a:p>
        </p:txBody>
      </p:sp>
      <p:sp>
        <p:nvSpPr>
          <p:cNvPr id="4" name="幻灯片图像占位符 3"/>
          <p:cNvSpPr>
            <a:spLocks noGrp="1" noRot="1" noChangeAspect="1"/>
          </p:cNvSpPr>
          <p:nvPr>
            <p:ph type="sldImg" idx="2"/>
          </p:nvPr>
        </p:nvSpPr>
        <p:spPr>
          <a:xfrm>
            <a:off x="514350" y="685800"/>
            <a:ext cx="58293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pPr/>
              <a:t>‹#›</a:t>
            </a:fld>
            <a:endParaRPr lang="zh-CN" altLang="en-US"/>
          </a:p>
        </p:txBody>
      </p:sp>
    </p:spTree>
    <p:extLst>
      <p:ext uri="{BB962C8B-B14F-4D97-AF65-F5344CB8AC3E}">
        <p14:creationId xmlns:p14="http://schemas.microsoft.com/office/powerpoint/2010/main" xmlns="" val="1317660139"/>
      </p:ext>
    </p:extLst>
  </p:cSld>
  <p:clrMap bg1="lt1" tx1="dk1" bg2="lt2" tx2="dk2" accent1="accent1" accent2="accent2" accent3="accent3" accent4="accent4" accent5="accent5" accent6="accent6" hlink="hlink" folHlink="folHlink"/>
  <p:notesStyle>
    <a:lvl1pPr marL="0" algn="l" defTabSz="1243982" rtl="0" eaLnBrk="1" latinLnBrk="0" hangingPunct="1">
      <a:defRPr sz="1500" kern="1200">
        <a:solidFill>
          <a:schemeClr val="tx1"/>
        </a:solidFill>
        <a:latin typeface="+mn-lt"/>
        <a:ea typeface="+mn-ea"/>
        <a:cs typeface="+mn-cs"/>
      </a:defRPr>
    </a:lvl1pPr>
    <a:lvl2pPr marL="621990" algn="l" defTabSz="1243982" rtl="0" eaLnBrk="1" latinLnBrk="0" hangingPunct="1">
      <a:defRPr sz="1500" kern="1200">
        <a:solidFill>
          <a:schemeClr val="tx1"/>
        </a:solidFill>
        <a:latin typeface="+mn-lt"/>
        <a:ea typeface="+mn-ea"/>
        <a:cs typeface="+mn-cs"/>
      </a:defRPr>
    </a:lvl2pPr>
    <a:lvl3pPr marL="1243982" algn="l" defTabSz="1243982" rtl="0" eaLnBrk="1" latinLnBrk="0" hangingPunct="1">
      <a:defRPr sz="1500" kern="1200">
        <a:solidFill>
          <a:schemeClr val="tx1"/>
        </a:solidFill>
        <a:latin typeface="+mn-lt"/>
        <a:ea typeface="+mn-ea"/>
        <a:cs typeface="+mn-cs"/>
      </a:defRPr>
    </a:lvl3pPr>
    <a:lvl4pPr marL="1865972" algn="l" defTabSz="1243982" rtl="0" eaLnBrk="1" latinLnBrk="0" hangingPunct="1">
      <a:defRPr sz="1500" kern="1200">
        <a:solidFill>
          <a:schemeClr val="tx1"/>
        </a:solidFill>
        <a:latin typeface="+mn-lt"/>
        <a:ea typeface="+mn-ea"/>
        <a:cs typeface="+mn-cs"/>
      </a:defRPr>
    </a:lvl4pPr>
    <a:lvl5pPr marL="2487964" algn="l" defTabSz="1243982" rtl="0" eaLnBrk="1" latinLnBrk="0" hangingPunct="1">
      <a:defRPr sz="1500" kern="1200">
        <a:solidFill>
          <a:schemeClr val="tx1"/>
        </a:solidFill>
        <a:latin typeface="+mn-lt"/>
        <a:ea typeface="+mn-ea"/>
        <a:cs typeface="+mn-cs"/>
      </a:defRPr>
    </a:lvl5pPr>
    <a:lvl6pPr marL="3109954" algn="l" defTabSz="1243982" rtl="0" eaLnBrk="1" latinLnBrk="0" hangingPunct="1">
      <a:defRPr sz="1500" kern="1200">
        <a:solidFill>
          <a:schemeClr val="tx1"/>
        </a:solidFill>
        <a:latin typeface="+mn-lt"/>
        <a:ea typeface="+mn-ea"/>
        <a:cs typeface="+mn-cs"/>
      </a:defRPr>
    </a:lvl6pPr>
    <a:lvl7pPr marL="3731945" algn="l" defTabSz="1243982" rtl="0" eaLnBrk="1" latinLnBrk="0" hangingPunct="1">
      <a:defRPr sz="1500" kern="1200">
        <a:solidFill>
          <a:schemeClr val="tx1"/>
        </a:solidFill>
        <a:latin typeface="+mn-lt"/>
        <a:ea typeface="+mn-ea"/>
        <a:cs typeface="+mn-cs"/>
      </a:defRPr>
    </a:lvl7pPr>
    <a:lvl8pPr marL="4353936" algn="l" defTabSz="1243982" rtl="0" eaLnBrk="1" latinLnBrk="0" hangingPunct="1">
      <a:defRPr sz="1500" kern="1200">
        <a:solidFill>
          <a:schemeClr val="tx1"/>
        </a:solidFill>
        <a:latin typeface="+mn-lt"/>
        <a:ea typeface="+mn-ea"/>
        <a:cs typeface="+mn-cs"/>
      </a:defRPr>
    </a:lvl8pPr>
    <a:lvl9pPr marL="4975927" algn="l" defTabSz="1243982"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a:t>
            </a:fld>
            <a:endParaRPr lang="zh-CN" altLang="en-US"/>
          </a:p>
        </p:txBody>
      </p:sp>
    </p:spTree>
    <p:extLst>
      <p:ext uri="{BB962C8B-B14F-4D97-AF65-F5344CB8AC3E}">
        <p14:creationId xmlns:p14="http://schemas.microsoft.com/office/powerpoint/2010/main" xmlns="" val="545392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a:t>
            </a:fld>
            <a:endParaRPr lang="zh-CN" altLang="en-US"/>
          </a:p>
        </p:txBody>
      </p:sp>
    </p:spTree>
    <p:extLst>
      <p:ext uri="{BB962C8B-B14F-4D97-AF65-F5344CB8AC3E}">
        <p14:creationId xmlns:p14="http://schemas.microsoft.com/office/powerpoint/2010/main" xmlns="" val="54539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43</a:t>
            </a:fld>
            <a:endParaRPr lang="zh-CN" altLang="en-US"/>
          </a:p>
        </p:txBody>
      </p:sp>
    </p:spTree>
    <p:extLst>
      <p:ext uri="{BB962C8B-B14F-4D97-AF65-F5344CB8AC3E}">
        <p14:creationId xmlns:p14="http://schemas.microsoft.com/office/powerpoint/2010/main" xmlns="" val="715437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2020/2/27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3" name="直接连接符 2"/>
          <p:cNvCxnSpPr/>
          <p:nvPr userDrawn="1"/>
        </p:nvCxnSpPr>
        <p:spPr>
          <a:xfrm>
            <a:off x="1011502" y="875557"/>
            <a:ext cx="1050740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336716" y="291205"/>
            <a:ext cx="578389" cy="587343"/>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userDrawn="1"/>
        </p:nvGrpSpPr>
        <p:grpSpPr>
          <a:xfrm>
            <a:off x="9344038" y="293364"/>
            <a:ext cx="439701" cy="459830"/>
            <a:chOff x="3543574" y="4265651"/>
            <a:chExt cx="414516" cy="414516"/>
          </a:xfrm>
        </p:grpSpPr>
        <p:sp>
          <p:nvSpPr>
            <p:cNvPr id="10" name="椭圆 9"/>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1" name="组合 10"/>
            <p:cNvGrpSpPr/>
            <p:nvPr/>
          </p:nvGrpSpPr>
          <p:grpSpPr>
            <a:xfrm>
              <a:off x="3629640" y="4325788"/>
              <a:ext cx="259976" cy="261734"/>
              <a:chOff x="5042691" y="2273922"/>
              <a:chExt cx="702937" cy="707690"/>
            </a:xfrm>
            <a:solidFill>
              <a:schemeClr val="bg1"/>
            </a:solidFill>
          </p:grpSpPr>
          <p:sp>
            <p:nvSpPr>
              <p:cNvPr id="12"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4" name="组合 13"/>
          <p:cNvGrpSpPr/>
          <p:nvPr userDrawn="1"/>
        </p:nvGrpSpPr>
        <p:grpSpPr>
          <a:xfrm>
            <a:off x="9922427" y="293364"/>
            <a:ext cx="439701" cy="459830"/>
            <a:chOff x="4102125" y="4265651"/>
            <a:chExt cx="414516" cy="414516"/>
          </a:xfrm>
        </p:grpSpPr>
        <p:sp>
          <p:nvSpPr>
            <p:cNvPr id="15" name="椭圆 1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6" name="组合 15"/>
            <p:cNvGrpSpPr/>
            <p:nvPr/>
          </p:nvGrpSpPr>
          <p:grpSpPr>
            <a:xfrm>
              <a:off x="4199233" y="4358783"/>
              <a:ext cx="238761" cy="198211"/>
              <a:chOff x="3132963" y="3140191"/>
              <a:chExt cx="645573" cy="535933"/>
            </a:xfrm>
            <a:solidFill>
              <a:schemeClr val="bg1"/>
            </a:solidFill>
          </p:grpSpPr>
          <p:sp>
            <p:nvSpPr>
              <p:cNvPr id="17"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3" name="组合 22"/>
          <p:cNvGrpSpPr/>
          <p:nvPr userDrawn="1"/>
        </p:nvGrpSpPr>
        <p:grpSpPr>
          <a:xfrm>
            <a:off x="11079206" y="293364"/>
            <a:ext cx="439701" cy="459830"/>
            <a:chOff x="5181486" y="4265651"/>
            <a:chExt cx="414516" cy="414516"/>
          </a:xfrm>
        </p:grpSpPr>
        <p:sp>
          <p:nvSpPr>
            <p:cNvPr id="24" name="椭圆 23"/>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5" name="组合 24"/>
            <p:cNvGrpSpPr/>
            <p:nvPr/>
          </p:nvGrpSpPr>
          <p:grpSpPr>
            <a:xfrm>
              <a:off x="5287222" y="4375239"/>
              <a:ext cx="253419" cy="172633"/>
              <a:chOff x="4895160" y="4287159"/>
              <a:chExt cx="571418" cy="389258"/>
            </a:xfrm>
            <a:solidFill>
              <a:schemeClr val="bg1"/>
            </a:solidFill>
          </p:grpSpPr>
          <p:sp>
            <p:nvSpPr>
              <p:cNvPr id="2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5" name="组合 34"/>
          <p:cNvGrpSpPr/>
          <p:nvPr userDrawn="1"/>
        </p:nvGrpSpPr>
        <p:grpSpPr>
          <a:xfrm>
            <a:off x="10500817" y="293364"/>
            <a:ext cx="439701" cy="459830"/>
            <a:chOff x="4626437" y="4265651"/>
            <a:chExt cx="414516" cy="414516"/>
          </a:xfrm>
        </p:grpSpPr>
        <p:sp>
          <p:nvSpPr>
            <p:cNvPr id="36" name="椭圆 35"/>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37" name="组合 36"/>
            <p:cNvGrpSpPr/>
            <p:nvPr/>
          </p:nvGrpSpPr>
          <p:grpSpPr>
            <a:xfrm>
              <a:off x="4710891" y="4356960"/>
              <a:ext cx="232896" cy="199705"/>
              <a:chOff x="3546346" y="2339026"/>
              <a:chExt cx="897787" cy="769842"/>
            </a:xfrm>
            <a:solidFill>
              <a:schemeClr val="bg1"/>
            </a:solidFill>
          </p:grpSpPr>
          <p:sp>
            <p:nvSpPr>
              <p:cNvPr id="38"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F3">
            <a:alpha val="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12061" y="288370"/>
            <a:ext cx="11017092" cy="1200150"/>
          </a:xfrm>
          <a:prstGeom prst="rect">
            <a:avLst/>
          </a:prstGeom>
        </p:spPr>
        <p:txBody>
          <a:bodyPr vert="horz" lIns="124398" tIns="62199" rIns="124398" bIns="6219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2061" y="1680213"/>
            <a:ext cx="11017092" cy="4752261"/>
          </a:xfrm>
          <a:prstGeom prst="rect">
            <a:avLst/>
          </a:prstGeom>
        </p:spPr>
        <p:txBody>
          <a:bodyPr vert="horz" lIns="124398" tIns="62199" rIns="124398" bIns="62199"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12060" y="6674168"/>
            <a:ext cx="2856283" cy="383382"/>
          </a:xfrm>
          <a:prstGeom prst="rect">
            <a:avLst/>
          </a:prstGeom>
        </p:spPr>
        <p:txBody>
          <a:bodyPr vert="horz" lIns="124398" tIns="62199" rIns="124398" bIns="62199" rtlCol="0" anchor="ctr"/>
          <a:lstStyle>
            <a:lvl1pPr algn="l">
              <a:defRPr sz="1500">
                <a:solidFill>
                  <a:schemeClr val="tx1">
                    <a:tint val="75000"/>
                  </a:schemeClr>
                </a:solidFill>
              </a:defRPr>
            </a:lvl1pPr>
          </a:lstStyle>
          <a:p>
            <a:fld id="{530820CF-B880-4189-942D-D702A7CBA730}" type="datetimeFigureOut">
              <a:rPr lang="zh-CN" altLang="en-US" smtClean="0"/>
              <a:pPr/>
              <a:t>2020/2/27</a:t>
            </a:fld>
            <a:endParaRPr lang="zh-CN" altLang="en-US"/>
          </a:p>
        </p:txBody>
      </p:sp>
      <p:sp>
        <p:nvSpPr>
          <p:cNvPr id="5" name="页脚占位符 4"/>
          <p:cNvSpPr>
            <a:spLocks noGrp="1"/>
          </p:cNvSpPr>
          <p:nvPr>
            <p:ph type="ftr" sz="quarter" idx="3"/>
          </p:nvPr>
        </p:nvSpPr>
        <p:spPr>
          <a:xfrm>
            <a:off x="4182415" y="6674168"/>
            <a:ext cx="3876385" cy="383382"/>
          </a:xfrm>
          <a:prstGeom prst="rect">
            <a:avLst/>
          </a:prstGeom>
        </p:spPr>
        <p:txBody>
          <a:bodyPr vert="horz" lIns="124398" tIns="62199" rIns="124398" bIns="62199" rtlCol="0" anchor="ctr"/>
          <a:lstStyle>
            <a:lvl1pPr algn="ctr">
              <a:defRPr sz="15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2870" y="6674168"/>
            <a:ext cx="2856283" cy="383382"/>
          </a:xfrm>
          <a:prstGeom prst="rect">
            <a:avLst/>
          </a:prstGeom>
        </p:spPr>
        <p:txBody>
          <a:bodyPr vert="horz" lIns="124398" tIns="62199" rIns="124398" bIns="62199" rtlCol="0" anchor="ctr"/>
          <a:lstStyle>
            <a:lvl1pPr algn="r">
              <a:defRPr sz="15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1243982" rtl="0" eaLnBrk="1" latinLnBrk="0" hangingPunct="1">
        <a:spcBef>
          <a:spcPct val="0"/>
        </a:spcBef>
        <a:buNone/>
        <a:defRPr sz="6100" kern="1200">
          <a:solidFill>
            <a:schemeClr val="tx1"/>
          </a:solidFill>
          <a:latin typeface="+mj-lt"/>
          <a:ea typeface="+mj-ea"/>
          <a:cs typeface="+mj-cs"/>
        </a:defRPr>
      </a:lvl1pPr>
    </p:titleStyle>
    <p:bodyStyle>
      <a:lvl1pPr marL="466493" indent="-466493" algn="l" defTabSz="1243982" rtl="0" eaLnBrk="1" latinLnBrk="0" hangingPunct="1">
        <a:spcBef>
          <a:spcPct val="20000"/>
        </a:spcBef>
        <a:buFont typeface="Arial" pitchFamily="34" charset="0"/>
        <a:buChar char="•"/>
        <a:defRPr sz="4400" kern="1200">
          <a:solidFill>
            <a:schemeClr val="tx1"/>
          </a:solidFill>
          <a:latin typeface="+mn-lt"/>
          <a:ea typeface="+mn-ea"/>
          <a:cs typeface="+mn-cs"/>
        </a:defRPr>
      </a:lvl1pPr>
      <a:lvl2pPr marL="1010735" indent="-388744" algn="l" defTabSz="1243982"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54977" indent="-310995" algn="l" defTabSz="1243982" rtl="0" eaLnBrk="1" latinLnBrk="0" hangingPunct="1">
        <a:spcBef>
          <a:spcPct val="20000"/>
        </a:spcBef>
        <a:buFont typeface="Arial" pitchFamily="34" charset="0"/>
        <a:buChar char="•"/>
        <a:defRPr sz="3300" kern="1200">
          <a:solidFill>
            <a:schemeClr val="tx1"/>
          </a:solidFill>
          <a:latin typeface="+mn-lt"/>
          <a:ea typeface="+mn-ea"/>
          <a:cs typeface="+mn-cs"/>
        </a:defRPr>
      </a:lvl3pPr>
      <a:lvl4pPr marL="2176968"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79896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42095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04294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66493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286923"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31532;&#19968;&#20851;&#27880;%20&#35745;&#36724;&#22120;&#25925;&#38556;%20&#22320;&#38081;&#20108;&#21495;&#32447;&#26152;&#22825;&#21457;&#29983;&#24310;&#35823;-&#22269;&#35821;&#27969;&#30021;.qsv"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64112"/>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900" b="1" dirty="0" smtClean="0">
                <a:solidFill>
                  <a:srgbClr val="000000"/>
                </a:solidFill>
                <a:effectLst>
                  <a:outerShdw blurRad="38100" dist="38100" dir="2700000" algn="tl">
                    <a:srgbClr val="C0C0C0"/>
                  </a:outerShdw>
                </a:effectLst>
                <a:latin typeface="Arial" pitchFamily="34" charset="0"/>
                <a:ea typeface="黑体" pitchFamily="49" charset="-122"/>
              </a:rPr>
              <a:t>城市轨道交通信号基础</a:t>
            </a:r>
            <a:endParaRPr lang="zh-CN" altLang="en-US" sz="3800" b="1" dirty="0">
              <a:solidFill>
                <a:srgbClr val="000000"/>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5549102" y="3529012"/>
            <a:ext cx="6500858" cy="1313498"/>
          </a:xfrm>
          <a:prstGeom prst="rect">
            <a:avLst/>
          </a:prstGeom>
          <a:noFill/>
          <a:ln w="9525">
            <a:noFill/>
            <a:miter lim="800000"/>
            <a:headEnd/>
            <a:tailEnd/>
          </a:ln>
        </p:spPr>
        <p:txBody>
          <a:bodyPr wrap="none" lIns="124398" tIns="62199" rIns="124398" bIns="62199" anchor="ctr"/>
          <a:lstStyle/>
          <a:p>
            <a:pPr algn="ctr">
              <a:spcBef>
                <a:spcPct val="0"/>
              </a:spcBef>
            </a:pPr>
            <a:r>
              <a:rPr lang="zh-CN" altLang="en-US" sz="3800" b="1" dirty="0" smtClean="0">
                <a:solidFill>
                  <a:srgbClr val="000000"/>
                </a:solidFill>
                <a:latin typeface="华文新魏" pitchFamily="2" charset="-122"/>
                <a:ea typeface="华文新魏" pitchFamily="2" charset="-122"/>
              </a:rPr>
              <a:t>制作人：</a:t>
            </a:r>
            <a:r>
              <a:rPr lang="en-US" altLang="zh-CN" sz="3800" b="1" smtClean="0">
                <a:solidFill>
                  <a:srgbClr val="000000"/>
                </a:solidFill>
                <a:latin typeface="Vivaldi" pitchFamily="66" charset="0"/>
                <a:ea typeface="华文新魏" pitchFamily="2" charset="-122"/>
              </a:rPr>
              <a:t>TLN</a:t>
            </a:r>
            <a:endParaRPr lang="zh-CN" altLang="en-US" sz="3800" smtClean="0">
              <a:solidFill>
                <a:srgbClr val="000000"/>
              </a:solidFill>
              <a:latin typeface="Vivaldi" pitchFamily="66" charset="0"/>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p14="http://schemas.microsoft.com/office/powerpoint/2010/main" xmlns="" val="3900865189"/>
      </p:ext>
    </p:extLst>
  </p:cSld>
  <p:clrMapOvr>
    <a:masterClrMapping/>
  </p:clrMapOvr>
  <mc:AlternateContent xmlns:mc="http://schemas.openxmlformats.org/markup-compatibility/2006">
    <mc:Choice xmlns:p14="http://schemas.microsoft.com/office/powerpoint/2010/main" xmlns="" Requires="p14">
      <p:transition p14:dur="250" advClick="0">
        <p:fade/>
      </p:transition>
    </mc:Choice>
    <mc:Fallback>
      <p:transition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9946" y="242864"/>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9" name="组合 8"/>
          <p:cNvGrpSpPr/>
          <p:nvPr/>
        </p:nvGrpSpPr>
        <p:grpSpPr>
          <a:xfrm>
            <a:off x="477005" y="1314434"/>
            <a:ext cx="2412768" cy="461665"/>
            <a:chOff x="477005" y="1314434"/>
            <a:chExt cx="2412768" cy="461665"/>
          </a:xfrm>
        </p:grpSpPr>
        <p:sp>
          <p:nvSpPr>
            <p:cNvPr id="10" name="矩形 9"/>
            <p:cNvSpPr/>
            <p:nvPr/>
          </p:nvSpPr>
          <p:spPr>
            <a:xfrm>
              <a:off x="977070" y="1314434"/>
              <a:ext cx="191270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、基本原理</a:t>
              </a:r>
              <a:endParaRPr lang="zh-CN" altLang="en-US" sz="2400" b="1" dirty="0">
                <a:latin typeface="微软雅黑" pitchFamily="34" charset="-122"/>
                <a:ea typeface="微软雅黑" pitchFamily="34" charset="-122"/>
              </a:endParaRPr>
            </a:p>
          </p:txBody>
        </p:sp>
        <p:sp>
          <p:nvSpPr>
            <p:cNvPr id="11" name="燕尾形 10"/>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燕尾形 11"/>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13" name="Picture 4" descr="QQ截图未命名"/>
          <p:cNvPicPr>
            <a:picLocks noChangeAspect="1" noChangeArrowheads="1"/>
          </p:cNvPicPr>
          <p:nvPr/>
        </p:nvPicPr>
        <p:blipFill>
          <a:blip r:embed="rId2"/>
          <a:srcRect/>
          <a:stretch>
            <a:fillRect/>
          </a:stretch>
        </p:blipFill>
        <p:spPr>
          <a:xfrm>
            <a:off x="2905896" y="1885938"/>
            <a:ext cx="8454819" cy="4972047"/>
          </a:xfrm>
          <a:prstGeom prst="rect">
            <a:avLst/>
          </a:prstGeom>
          <a:noFill/>
        </p:spPr>
      </p:pic>
      <p:sp>
        <p:nvSpPr>
          <p:cNvPr id="14" name="任意多边形 13"/>
          <p:cNvSpPr/>
          <p:nvPr/>
        </p:nvSpPr>
        <p:spPr>
          <a:xfrm>
            <a:off x="2910625" y="1867437"/>
            <a:ext cx="0" cy="5035639"/>
          </a:xfrm>
          <a:custGeom>
            <a:avLst/>
            <a:gdLst>
              <a:gd name="connsiteX0" fmla="*/ 0 w 0"/>
              <a:gd name="connsiteY0" fmla="*/ 0 h 5035639"/>
              <a:gd name="connsiteX1" fmla="*/ 0 w 0"/>
              <a:gd name="connsiteY1" fmla="*/ 5035639 h 5035639"/>
            </a:gdLst>
            <a:ahLst/>
            <a:cxnLst>
              <a:cxn ang="0">
                <a:pos x="connsiteX0" y="connsiteY0"/>
              </a:cxn>
              <a:cxn ang="0">
                <a:pos x="connsiteX1" y="connsiteY1"/>
              </a:cxn>
            </a:cxnLst>
            <a:rect l="l" t="t" r="r" b="b"/>
            <a:pathLst>
              <a:path h="5035639">
                <a:moveTo>
                  <a:pt x="0" y="0"/>
                </a:moveTo>
                <a:lnTo>
                  <a:pt x="0" y="5035639"/>
                </a:ln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77005" y="1314434"/>
            <a:ext cx="2412768" cy="461665"/>
            <a:chOff x="477005" y="1314434"/>
            <a:chExt cx="2412768" cy="461665"/>
          </a:xfrm>
        </p:grpSpPr>
        <p:sp>
          <p:nvSpPr>
            <p:cNvPr id="8" name="矩形 7"/>
            <p:cNvSpPr/>
            <p:nvPr/>
          </p:nvSpPr>
          <p:spPr>
            <a:xfrm>
              <a:off x="977070" y="1314434"/>
              <a:ext cx="191270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、基本原理</a:t>
              </a:r>
              <a:endParaRPr lang="zh-CN" altLang="en-US" sz="2400" b="1" dirty="0">
                <a:latin typeface="微软雅黑" pitchFamily="34" charset="-122"/>
                <a:ea typeface="微软雅黑" pitchFamily="34" charset="-122"/>
              </a:endParaRPr>
            </a:p>
          </p:txBody>
        </p:sp>
        <p:sp>
          <p:nvSpPr>
            <p:cNvPr id="10" name="燕尾形 9"/>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12" name="Picture 4" descr="2"/>
          <p:cNvPicPr>
            <a:picLocks noChangeAspect="1" noChangeArrowheads="1"/>
          </p:cNvPicPr>
          <p:nvPr/>
        </p:nvPicPr>
        <p:blipFill>
          <a:blip r:embed="rId2"/>
          <a:srcRect/>
          <a:stretch>
            <a:fillRect/>
          </a:stretch>
        </p:blipFill>
        <p:spPr>
          <a:xfrm>
            <a:off x="2834458" y="1671624"/>
            <a:ext cx="9110663" cy="5329237"/>
          </a:xfrm>
          <a:prstGeom prst="rect">
            <a:avLst/>
          </a:prstGeom>
          <a:noFill/>
        </p:spPr>
      </p:pic>
      <p:sp>
        <p:nvSpPr>
          <p:cNvPr id="13" name="矩形 12"/>
          <p:cNvSpPr/>
          <p:nvPr/>
        </p:nvSpPr>
        <p:spPr>
          <a:xfrm>
            <a:off x="1119946" y="242864"/>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9946" y="242864"/>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477005" y="1314434"/>
            <a:ext cx="1797215" cy="461665"/>
            <a:chOff x="477005" y="1314434"/>
            <a:chExt cx="1797215" cy="461665"/>
          </a:xfrm>
        </p:grpSpPr>
        <p:sp>
          <p:nvSpPr>
            <p:cNvPr id="4" name="矩形 3"/>
            <p:cNvSpPr/>
            <p:nvPr/>
          </p:nvSpPr>
          <p:spPr>
            <a:xfrm>
              <a:off x="977070" y="1314434"/>
              <a:ext cx="1297150"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2</a:t>
              </a:r>
              <a:r>
                <a:rPr lang="zh-CN" altLang="en-US" sz="2400" b="1" dirty="0" smtClean="0">
                  <a:latin typeface="微软雅黑" pitchFamily="34" charset="-122"/>
                  <a:ea typeface="微软雅黑" pitchFamily="34" charset="-122"/>
                </a:rPr>
                <a:t>、特点</a:t>
              </a:r>
              <a:endParaRPr lang="zh-CN" altLang="en-US" sz="2400" b="1" dirty="0">
                <a:latin typeface="微软雅黑" pitchFamily="34" charset="-122"/>
                <a:ea typeface="微软雅黑" pitchFamily="34" charset="-122"/>
              </a:endParaRP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矩形 6"/>
          <p:cNvSpPr/>
          <p:nvPr/>
        </p:nvSpPr>
        <p:spPr>
          <a:xfrm>
            <a:off x="2048640" y="2457442"/>
            <a:ext cx="8215370" cy="3939540"/>
          </a:xfrm>
          <a:prstGeom prst="rect">
            <a:avLst/>
          </a:prstGeom>
        </p:spPr>
        <p:txBody>
          <a:bodyPr wrap="square">
            <a:spAutoFit/>
          </a:bodyPr>
          <a:lstStyle/>
          <a:p>
            <a:pPr>
              <a:lnSpc>
                <a:spcPct val="200000"/>
              </a:lnSpc>
            </a:pPr>
            <a:r>
              <a:rPr lang="zh-CN" altLang="zh-CN" b="1" dirty="0" smtClean="0">
                <a:solidFill>
                  <a:srgbClr val="C00000"/>
                </a:solidFill>
              </a:rPr>
              <a:t>1. 资金投入大；</a:t>
            </a:r>
          </a:p>
          <a:p>
            <a:pPr>
              <a:lnSpc>
                <a:spcPct val="200000"/>
              </a:lnSpc>
            </a:pPr>
            <a:r>
              <a:rPr lang="zh-CN" altLang="zh-CN" b="1" dirty="0" smtClean="0">
                <a:solidFill>
                  <a:srgbClr val="0303EB"/>
                </a:solidFill>
              </a:rPr>
              <a:t>2.不具备轨道断裂检测功能；</a:t>
            </a:r>
          </a:p>
          <a:p>
            <a:pPr>
              <a:lnSpc>
                <a:spcPct val="200000"/>
              </a:lnSpc>
            </a:pPr>
            <a:r>
              <a:rPr lang="zh-CN" altLang="zh-CN" b="1" dirty="0" smtClean="0">
                <a:solidFill>
                  <a:srgbClr val="C00000"/>
                </a:solidFill>
              </a:rPr>
              <a:t>3.由于维修车轮对的非标准化，计轴设备将</a:t>
            </a:r>
            <a:r>
              <a:rPr lang="zh-CN" altLang="zh-CN" b="1" dirty="0" smtClean="0"/>
              <a:t>无法可靠地检测到维修车</a:t>
            </a:r>
            <a:r>
              <a:rPr lang="zh-CN" altLang="zh-CN" b="1" dirty="0" smtClean="0">
                <a:solidFill>
                  <a:srgbClr val="C00000"/>
                </a:solidFill>
              </a:rPr>
              <a:t>；</a:t>
            </a:r>
          </a:p>
          <a:p>
            <a:pPr>
              <a:lnSpc>
                <a:spcPct val="200000"/>
              </a:lnSpc>
            </a:pPr>
            <a:r>
              <a:rPr lang="zh-CN" altLang="zh-CN" b="1" dirty="0" smtClean="0">
                <a:solidFill>
                  <a:srgbClr val="0303EB"/>
                </a:solidFill>
              </a:rPr>
              <a:t>4.设备维修后需要重新复位。 </a:t>
            </a:r>
            <a:endParaRPr lang="en-US" altLang="zh-CN" b="1" dirty="0" smtClean="0">
              <a:solidFill>
                <a:srgbClr val="0303EB"/>
              </a:solidFill>
            </a:endParaRPr>
          </a:p>
        </p:txBody>
      </p:sp>
      <p:sp>
        <p:nvSpPr>
          <p:cNvPr id="8" name="矩形 7"/>
          <p:cNvSpPr/>
          <p:nvPr/>
        </p:nvSpPr>
        <p:spPr>
          <a:xfrm>
            <a:off x="548442" y="4243392"/>
            <a:ext cx="829073" cy="477054"/>
          </a:xfrm>
          <a:prstGeom prst="rect">
            <a:avLst/>
          </a:prstGeom>
        </p:spPr>
        <p:txBody>
          <a:bodyPr wrap="none">
            <a:spAutoFit/>
          </a:bodyPr>
          <a:lstStyle/>
          <a:p>
            <a:r>
              <a:rPr lang="zh-CN" altLang="en-US" b="1" dirty="0" smtClean="0">
                <a:solidFill>
                  <a:srgbClr val="C00000"/>
                </a:solidFill>
              </a:rPr>
              <a:t>缺</a:t>
            </a:r>
            <a:r>
              <a:rPr lang="zh-CN" altLang="zh-CN" b="1" dirty="0" smtClean="0">
                <a:solidFill>
                  <a:srgbClr val="C00000"/>
                </a:solidFill>
              </a:rPr>
              <a:t>点</a:t>
            </a:r>
            <a:endParaRPr lang="zh-CN" altLang="en-US" b="1" dirty="0">
              <a:solidFill>
                <a:srgbClr val="C00000"/>
              </a:solidFill>
            </a:endParaRPr>
          </a:p>
        </p:txBody>
      </p:sp>
      <p:sp>
        <p:nvSpPr>
          <p:cNvPr id="9" name="左大括号 8"/>
          <p:cNvSpPr/>
          <p:nvPr/>
        </p:nvSpPr>
        <p:spPr>
          <a:xfrm>
            <a:off x="1477136" y="2600318"/>
            <a:ext cx="500066" cy="3857652"/>
          </a:xfrm>
          <a:prstGeom prst="leftBrace">
            <a:avLst>
              <a:gd name="adj1" fmla="val 4954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9946" y="242864"/>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2"/>
          <p:cNvGrpSpPr/>
          <p:nvPr/>
        </p:nvGrpSpPr>
        <p:grpSpPr>
          <a:xfrm>
            <a:off x="477005" y="1314434"/>
            <a:ext cx="1797215" cy="461665"/>
            <a:chOff x="477005" y="1314434"/>
            <a:chExt cx="1797215" cy="461665"/>
          </a:xfrm>
        </p:grpSpPr>
        <p:sp>
          <p:nvSpPr>
            <p:cNvPr id="4" name="矩形 3"/>
            <p:cNvSpPr/>
            <p:nvPr/>
          </p:nvSpPr>
          <p:spPr>
            <a:xfrm>
              <a:off x="977070" y="1314434"/>
              <a:ext cx="1297150"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2</a:t>
              </a:r>
              <a:r>
                <a:rPr lang="zh-CN" altLang="en-US" sz="2400" b="1" dirty="0" smtClean="0">
                  <a:latin typeface="微软雅黑" pitchFamily="34" charset="-122"/>
                  <a:ea typeface="微软雅黑" pitchFamily="34" charset="-122"/>
                </a:rPr>
                <a:t>、特点</a:t>
              </a:r>
              <a:endParaRPr lang="zh-CN" altLang="en-US" sz="2400" b="1" dirty="0">
                <a:latin typeface="微软雅黑" pitchFamily="34" charset="-122"/>
                <a:ea typeface="微软雅黑" pitchFamily="34" charset="-122"/>
              </a:endParaRP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矩形 6"/>
          <p:cNvSpPr/>
          <p:nvPr/>
        </p:nvSpPr>
        <p:spPr>
          <a:xfrm>
            <a:off x="2048640" y="2171690"/>
            <a:ext cx="9001188" cy="4708981"/>
          </a:xfrm>
          <a:prstGeom prst="rect">
            <a:avLst/>
          </a:prstGeom>
        </p:spPr>
        <p:txBody>
          <a:bodyPr wrap="square">
            <a:spAutoFit/>
          </a:bodyPr>
          <a:lstStyle/>
          <a:p>
            <a:pPr>
              <a:lnSpc>
                <a:spcPct val="200000"/>
              </a:lnSpc>
            </a:pPr>
            <a:r>
              <a:rPr lang="zh-CN" altLang="zh-CN" b="1" dirty="0" smtClean="0"/>
              <a:t>1.具有高可靠性，每年0.1%的故障率；</a:t>
            </a:r>
          </a:p>
          <a:p>
            <a:pPr>
              <a:lnSpc>
                <a:spcPct val="200000"/>
              </a:lnSpc>
            </a:pPr>
            <a:r>
              <a:rPr lang="zh-CN" altLang="zh-CN" b="1" dirty="0" smtClean="0"/>
              <a:t>2. </a:t>
            </a:r>
            <a:r>
              <a:rPr lang="zh-CN" altLang="en-US" b="1" dirty="0" smtClean="0"/>
              <a:t>相对</a:t>
            </a:r>
            <a:r>
              <a:rPr lang="zh-CN" altLang="zh-CN" b="1" dirty="0" smtClean="0"/>
              <a:t>独立，降低了维护成本；</a:t>
            </a:r>
          </a:p>
          <a:p>
            <a:pPr>
              <a:lnSpc>
                <a:spcPct val="200000"/>
              </a:lnSpc>
            </a:pPr>
            <a:r>
              <a:rPr lang="zh-CN" altLang="zh-CN" b="1" dirty="0" smtClean="0"/>
              <a:t>3.设备简单，易于维修；</a:t>
            </a:r>
          </a:p>
          <a:p>
            <a:pPr>
              <a:lnSpc>
                <a:spcPct val="200000"/>
              </a:lnSpc>
            </a:pPr>
            <a:r>
              <a:rPr lang="zh-CN" altLang="zh-CN" b="1" dirty="0" smtClean="0"/>
              <a:t>4.易于根据实际情况改变计轴设备布局；</a:t>
            </a:r>
          </a:p>
          <a:p>
            <a:pPr>
              <a:lnSpc>
                <a:spcPct val="200000"/>
              </a:lnSpc>
            </a:pPr>
            <a:r>
              <a:rPr lang="zh-CN" altLang="zh-CN" b="1" dirty="0" smtClean="0"/>
              <a:t>5.传输距离远，在没有分支的情况下，最长可传送20公里；</a:t>
            </a:r>
          </a:p>
          <a:p>
            <a:pPr>
              <a:lnSpc>
                <a:spcPct val="200000"/>
              </a:lnSpc>
            </a:pPr>
            <a:r>
              <a:rPr lang="zh-CN" altLang="zh-CN" b="1" dirty="0" smtClean="0"/>
              <a:t>6.通过串行输出口将信息传输给计算机联锁部分和信号机</a:t>
            </a:r>
            <a:r>
              <a:rPr lang="zh-CN" altLang="en-US" b="1" dirty="0" smtClean="0"/>
              <a:t>。</a:t>
            </a:r>
            <a:endParaRPr lang="zh-CN" altLang="zh-CN" b="1" dirty="0" smtClean="0"/>
          </a:p>
        </p:txBody>
      </p:sp>
      <p:sp>
        <p:nvSpPr>
          <p:cNvPr id="8" name="矩形 7"/>
          <p:cNvSpPr/>
          <p:nvPr/>
        </p:nvSpPr>
        <p:spPr>
          <a:xfrm>
            <a:off x="548442" y="4243392"/>
            <a:ext cx="825867" cy="477054"/>
          </a:xfrm>
          <a:prstGeom prst="rect">
            <a:avLst/>
          </a:prstGeom>
        </p:spPr>
        <p:txBody>
          <a:bodyPr wrap="none">
            <a:spAutoFit/>
          </a:bodyPr>
          <a:lstStyle/>
          <a:p>
            <a:r>
              <a:rPr lang="zh-CN" altLang="zh-CN" b="1" dirty="0" smtClean="0"/>
              <a:t>优点</a:t>
            </a:r>
            <a:endParaRPr lang="zh-CN" altLang="en-US" b="1" dirty="0"/>
          </a:p>
        </p:txBody>
      </p:sp>
      <p:sp>
        <p:nvSpPr>
          <p:cNvPr id="9" name="左大括号 8"/>
          <p:cNvSpPr/>
          <p:nvPr/>
        </p:nvSpPr>
        <p:spPr>
          <a:xfrm>
            <a:off x="1477136" y="2600318"/>
            <a:ext cx="500066" cy="3857652"/>
          </a:xfrm>
          <a:prstGeom prst="leftBrace">
            <a:avLst>
              <a:gd name="adj1" fmla="val 4954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7" name="组合 6"/>
          <p:cNvGrpSpPr/>
          <p:nvPr/>
        </p:nvGrpSpPr>
        <p:grpSpPr>
          <a:xfrm>
            <a:off x="477005" y="1314434"/>
            <a:ext cx="4259427" cy="461665"/>
            <a:chOff x="477005" y="1314434"/>
            <a:chExt cx="4259427" cy="461665"/>
          </a:xfrm>
        </p:grpSpPr>
        <p:sp>
          <p:nvSpPr>
            <p:cNvPr id="8" name="矩形 7"/>
            <p:cNvSpPr/>
            <p:nvPr/>
          </p:nvSpPr>
          <p:spPr>
            <a:xfrm>
              <a:off x="977070" y="1314434"/>
              <a:ext cx="3759362"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、电子计轴系统基本结构</a:t>
              </a:r>
              <a:endParaRPr lang="zh-CN" altLang="en-US" sz="2400" b="1" dirty="0">
                <a:latin typeface="微软雅黑" pitchFamily="34" charset="-122"/>
                <a:ea typeface="微软雅黑" pitchFamily="34" charset="-122"/>
              </a:endParaRPr>
            </a:p>
          </p:txBody>
        </p:sp>
        <p:sp>
          <p:nvSpPr>
            <p:cNvPr id="10" name="燕尾形 9"/>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22" name="图片 21" descr="C:\Users\Administrator\AppData\Roaming\Tencent\Users\603359521\QQ\WinTemp\RichOle\_I7RC1N3HAY~Z0~QZ~}%HUX.png"/>
          <p:cNvPicPr/>
          <p:nvPr/>
        </p:nvPicPr>
        <p:blipFill>
          <a:blip r:embed="rId2" cstate="print"/>
          <a:srcRect/>
          <a:stretch>
            <a:fillRect/>
          </a:stretch>
        </p:blipFill>
        <p:spPr bwMode="auto">
          <a:xfrm>
            <a:off x="477004" y="2028814"/>
            <a:ext cx="8786874" cy="4071966"/>
          </a:xfrm>
          <a:prstGeom prst="rect">
            <a:avLst/>
          </a:prstGeom>
          <a:noFill/>
          <a:ln w="9525">
            <a:noFill/>
            <a:miter lim="800000"/>
            <a:headEnd/>
            <a:tailEnd/>
          </a:ln>
        </p:spPr>
      </p:pic>
      <p:sp>
        <p:nvSpPr>
          <p:cNvPr id="23" name="对角圆角矩形 22"/>
          <p:cNvSpPr/>
          <p:nvPr/>
        </p:nvSpPr>
        <p:spPr>
          <a:xfrm>
            <a:off x="1834326" y="4457706"/>
            <a:ext cx="4714908" cy="1714512"/>
          </a:xfrm>
          <a:prstGeom prst="round2DiagRect">
            <a:avLst/>
          </a:prstGeom>
          <a:noFill/>
          <a:ln>
            <a:solidFill>
              <a:srgbClr val="FF66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620276" y="6315094"/>
            <a:ext cx="700833" cy="400110"/>
          </a:xfrm>
          <a:prstGeom prst="rect">
            <a:avLst/>
          </a:prstGeom>
        </p:spPr>
        <p:txBody>
          <a:bodyPr wrap="none">
            <a:spAutoFit/>
          </a:bodyPr>
          <a:lstStyle/>
          <a:p>
            <a:r>
              <a:rPr lang="zh-CN" altLang="en-US" sz="2000" b="1" dirty="0" smtClean="0">
                <a:solidFill>
                  <a:srgbClr val="FF66FF"/>
                </a:solidFill>
              </a:rPr>
              <a:t>室内</a:t>
            </a:r>
            <a:endParaRPr lang="zh-CN" altLang="en-US" sz="2000" b="1" dirty="0">
              <a:solidFill>
                <a:srgbClr val="FF66FF"/>
              </a:solidFill>
            </a:endParaRPr>
          </a:p>
        </p:txBody>
      </p:sp>
      <p:grpSp>
        <p:nvGrpSpPr>
          <p:cNvPr id="33" name="组合 32"/>
          <p:cNvGrpSpPr/>
          <p:nvPr/>
        </p:nvGrpSpPr>
        <p:grpSpPr>
          <a:xfrm>
            <a:off x="8049432" y="4386268"/>
            <a:ext cx="3691714" cy="2158671"/>
            <a:chOff x="8049432" y="4386268"/>
            <a:chExt cx="3691714" cy="2158671"/>
          </a:xfrm>
        </p:grpSpPr>
        <p:sp>
          <p:nvSpPr>
            <p:cNvPr id="13313" name="Rectangle 1"/>
            <p:cNvSpPr>
              <a:spLocks noChangeArrowheads="1"/>
            </p:cNvSpPr>
            <p:nvPr/>
          </p:nvSpPr>
          <p:spPr bwMode="auto">
            <a:xfrm>
              <a:off x="8049432" y="4743458"/>
              <a:ext cx="369171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轨道占用的信息有</a:t>
              </a:r>
              <a:r>
                <a:rPr kumimoji="0" lang="zh-CN" altLang="en-US" sz="2000" b="1" i="0" u="none" strike="noStrike" cap="none" normalizeH="0" baseline="0" dirty="0" smtClean="0">
                  <a:ln>
                    <a:noFill/>
                  </a:ln>
                  <a:solidFill>
                    <a:srgbClr val="FF66FF"/>
                  </a:solidFill>
                  <a:effectLst/>
                  <a:latin typeface="Calibri" pitchFamily="34" charset="0"/>
                  <a:ea typeface="宋体" pitchFamily="2" charset="-122"/>
                  <a:cs typeface="Times New Roman" pitchFamily="18" charset="0"/>
                </a:rPr>
                <a:t>三种状态</a:t>
              </a:r>
              <a:endParaRPr kumimoji="0" lang="zh-CN" altLang="en-US" sz="2000" b="1" i="0" u="none" strike="noStrike" cap="none" normalizeH="0" baseline="0" dirty="0" smtClean="0">
                <a:ln>
                  <a:noFill/>
                </a:ln>
                <a:solidFill>
                  <a:srgbClr val="FF66FF"/>
                </a:solidFill>
                <a:effectLst/>
                <a:latin typeface="Arial" pitchFamily="34" charset="0"/>
                <a:ea typeface="宋体" pitchFamily="2" charset="-122"/>
                <a:cs typeface="宋体" pitchFamily="2" charset="-122"/>
              </a:endParaRPr>
            </a:p>
          </p:txBody>
        </p:sp>
        <p:sp>
          <p:nvSpPr>
            <p:cNvPr id="25" name="矩形 24"/>
            <p:cNvSpPr/>
            <p:nvPr/>
          </p:nvSpPr>
          <p:spPr>
            <a:xfrm>
              <a:off x="8978126" y="4386268"/>
              <a:ext cx="1808508" cy="400110"/>
            </a:xfrm>
            <a:prstGeom prst="rect">
              <a:avLst/>
            </a:prstGeom>
          </p:spPr>
          <p:txBody>
            <a:bodyPr wrap="none">
              <a:spAutoFit/>
            </a:bodyPr>
            <a:lstStyle/>
            <a:p>
              <a:r>
                <a:rPr lang="en-US" altLang="zh-CN" sz="2000" b="1" dirty="0" err="1" smtClean="0">
                  <a:solidFill>
                    <a:prstClr val="black"/>
                  </a:solidFill>
                  <a:latin typeface="Calibri" pitchFamily="34" charset="0"/>
                  <a:ea typeface="宋体" pitchFamily="2" charset="-122"/>
                  <a:cs typeface="Times New Roman" pitchFamily="18" charset="0"/>
                </a:rPr>
                <a:t>AzLM</a:t>
              </a:r>
              <a:r>
                <a:rPr lang="zh-CN" altLang="en-US" sz="2000" b="1" dirty="0" smtClean="0">
                  <a:solidFill>
                    <a:prstClr val="black"/>
                  </a:solidFill>
                  <a:latin typeface="Calibri" pitchFamily="34" charset="0"/>
                  <a:ea typeface="宋体" pitchFamily="2" charset="-122"/>
                  <a:cs typeface="Times New Roman" pitchFamily="18" charset="0"/>
                </a:rPr>
                <a:t>计轴系统</a:t>
              </a:r>
              <a:endParaRPr lang="zh-CN" altLang="en-US" b="1" dirty="0"/>
            </a:p>
          </p:txBody>
        </p:sp>
        <p:sp>
          <p:nvSpPr>
            <p:cNvPr id="26" name="矩形 25"/>
            <p:cNvSpPr/>
            <p:nvPr/>
          </p:nvSpPr>
          <p:spPr>
            <a:xfrm>
              <a:off x="8620936" y="5529276"/>
              <a:ext cx="428627" cy="1015663"/>
            </a:xfrm>
            <a:prstGeom prst="rect">
              <a:avLst/>
            </a:prstGeom>
            <a:solidFill>
              <a:schemeClr val="accent1">
                <a:lumMod val="20000"/>
                <a:lumOff val="80000"/>
              </a:schemeClr>
            </a:solidFill>
            <a:ln w="28575">
              <a:solidFill>
                <a:srgbClr val="0303EB"/>
              </a:solidFill>
            </a:ln>
          </p:spPr>
          <p:txBody>
            <a:bodyPr wrap="square">
              <a:spAutoFit/>
            </a:bodyPr>
            <a:lstStyle/>
            <a:p>
              <a:r>
                <a:rPr lang="zh-CN" altLang="en-US" sz="2000" b="1" dirty="0" smtClean="0">
                  <a:latin typeface="Calibri" pitchFamily="34" charset="0"/>
                  <a:ea typeface="宋体" pitchFamily="2" charset="-122"/>
                  <a:cs typeface="Times New Roman" pitchFamily="18" charset="0"/>
                </a:rPr>
                <a:t>空</a:t>
              </a:r>
              <a:endParaRPr lang="en-US" altLang="zh-CN" sz="2000" b="1" dirty="0" smtClean="0">
                <a:latin typeface="Calibri" pitchFamily="34" charset="0"/>
                <a:ea typeface="宋体" pitchFamily="2" charset="-122"/>
                <a:cs typeface="Times New Roman" pitchFamily="18" charset="0"/>
              </a:endParaRPr>
            </a:p>
            <a:p>
              <a:endParaRPr lang="en-US" altLang="zh-CN" sz="2000" b="1" dirty="0" smtClean="0">
                <a:latin typeface="Calibri" pitchFamily="34" charset="0"/>
                <a:ea typeface="宋体" pitchFamily="2" charset="-122"/>
                <a:cs typeface="Times New Roman" pitchFamily="18" charset="0"/>
              </a:endParaRPr>
            </a:p>
            <a:p>
              <a:r>
                <a:rPr lang="zh-CN" altLang="en-US" sz="2000" b="1" dirty="0" smtClean="0">
                  <a:latin typeface="Calibri" pitchFamily="34" charset="0"/>
                  <a:ea typeface="宋体" pitchFamily="2" charset="-122"/>
                  <a:cs typeface="Times New Roman" pitchFamily="18" charset="0"/>
                </a:rPr>
                <a:t>闲</a:t>
              </a:r>
              <a:endParaRPr lang="zh-CN" altLang="en-US" b="1" dirty="0"/>
            </a:p>
          </p:txBody>
        </p:sp>
        <p:sp>
          <p:nvSpPr>
            <p:cNvPr id="27" name="矩形 26"/>
            <p:cNvSpPr/>
            <p:nvPr/>
          </p:nvSpPr>
          <p:spPr>
            <a:xfrm>
              <a:off x="9549630" y="5529276"/>
              <a:ext cx="428628" cy="1015663"/>
            </a:xfrm>
            <a:prstGeom prst="rect">
              <a:avLst/>
            </a:prstGeom>
            <a:solidFill>
              <a:schemeClr val="accent1">
                <a:lumMod val="20000"/>
                <a:lumOff val="80000"/>
              </a:schemeClr>
            </a:solidFill>
            <a:ln w="28575">
              <a:solidFill>
                <a:srgbClr val="0303EB"/>
              </a:solidFill>
            </a:ln>
          </p:spPr>
          <p:txBody>
            <a:bodyPr wrap="square">
              <a:spAutoFit/>
            </a:bodyPr>
            <a:lstStyle/>
            <a:p>
              <a:r>
                <a:rPr lang="zh-CN" altLang="en-US" sz="2000" b="1" dirty="0" smtClean="0">
                  <a:latin typeface="Calibri" pitchFamily="34" charset="0"/>
                  <a:ea typeface="宋体" pitchFamily="2" charset="-122"/>
                  <a:cs typeface="Times New Roman" pitchFamily="18" charset="0"/>
                </a:rPr>
                <a:t>占</a:t>
              </a:r>
              <a:endParaRPr lang="en-US" altLang="zh-CN" sz="2000" b="1" dirty="0" smtClean="0">
                <a:latin typeface="Calibri" pitchFamily="34" charset="0"/>
                <a:ea typeface="宋体" pitchFamily="2" charset="-122"/>
                <a:cs typeface="Times New Roman" pitchFamily="18" charset="0"/>
              </a:endParaRPr>
            </a:p>
            <a:p>
              <a:endParaRPr lang="en-US" altLang="zh-CN" sz="2000" b="1" dirty="0" smtClean="0">
                <a:latin typeface="Calibri" pitchFamily="34" charset="0"/>
                <a:ea typeface="宋体" pitchFamily="2" charset="-122"/>
                <a:cs typeface="Times New Roman" pitchFamily="18" charset="0"/>
              </a:endParaRPr>
            </a:p>
            <a:p>
              <a:r>
                <a:rPr lang="zh-CN" altLang="en-US" sz="2000" b="1" dirty="0" smtClean="0">
                  <a:latin typeface="Calibri" pitchFamily="34" charset="0"/>
                  <a:ea typeface="宋体" pitchFamily="2" charset="-122"/>
                  <a:cs typeface="Times New Roman" pitchFamily="18" charset="0"/>
                </a:rPr>
                <a:t>用</a:t>
              </a:r>
              <a:endParaRPr lang="zh-CN" altLang="en-US" b="1" dirty="0"/>
            </a:p>
          </p:txBody>
        </p:sp>
        <p:sp>
          <p:nvSpPr>
            <p:cNvPr id="28" name="矩形 27"/>
            <p:cNvSpPr/>
            <p:nvPr/>
          </p:nvSpPr>
          <p:spPr>
            <a:xfrm>
              <a:off x="10549762" y="5529276"/>
              <a:ext cx="428628" cy="1015663"/>
            </a:xfrm>
            <a:prstGeom prst="rect">
              <a:avLst/>
            </a:prstGeom>
            <a:solidFill>
              <a:schemeClr val="accent1">
                <a:lumMod val="20000"/>
                <a:lumOff val="80000"/>
              </a:schemeClr>
            </a:solidFill>
            <a:ln w="28575">
              <a:solidFill>
                <a:srgbClr val="0303EB"/>
              </a:solidFill>
            </a:ln>
          </p:spPr>
          <p:txBody>
            <a:bodyPr wrap="square">
              <a:spAutoFit/>
            </a:bodyPr>
            <a:lstStyle/>
            <a:p>
              <a:r>
                <a:rPr lang="zh-CN" altLang="en-US" sz="2000" b="1" dirty="0" smtClean="0">
                  <a:latin typeface="Calibri" pitchFamily="34" charset="0"/>
                  <a:ea typeface="宋体" pitchFamily="2" charset="-122"/>
                  <a:cs typeface="Times New Roman" pitchFamily="18" charset="0"/>
                </a:rPr>
                <a:t>受干扰</a:t>
              </a:r>
              <a:endParaRPr lang="zh-CN" altLang="en-US" b="1" dirty="0"/>
            </a:p>
          </p:txBody>
        </p:sp>
        <p:sp>
          <p:nvSpPr>
            <p:cNvPr id="30" name="任意多边形 29"/>
            <p:cNvSpPr/>
            <p:nvPr/>
          </p:nvSpPr>
          <p:spPr>
            <a:xfrm>
              <a:off x="8822028" y="5112913"/>
              <a:ext cx="2163651" cy="399245"/>
            </a:xfrm>
            <a:custGeom>
              <a:avLst/>
              <a:gdLst>
                <a:gd name="connsiteX0" fmla="*/ 0 w 2163651"/>
                <a:gd name="connsiteY0" fmla="*/ 399245 h 399245"/>
                <a:gd name="connsiteX1" fmla="*/ 0 w 2163651"/>
                <a:gd name="connsiteY1" fmla="*/ 193183 h 399245"/>
                <a:gd name="connsiteX2" fmla="*/ 2163651 w 2163651"/>
                <a:gd name="connsiteY2" fmla="*/ 193183 h 399245"/>
                <a:gd name="connsiteX3" fmla="*/ 2163651 w 2163651"/>
                <a:gd name="connsiteY3" fmla="*/ 0 h 399245"/>
              </a:gdLst>
              <a:ahLst/>
              <a:cxnLst>
                <a:cxn ang="0">
                  <a:pos x="connsiteX0" y="connsiteY0"/>
                </a:cxn>
                <a:cxn ang="0">
                  <a:pos x="connsiteX1" y="connsiteY1"/>
                </a:cxn>
                <a:cxn ang="0">
                  <a:pos x="connsiteX2" y="connsiteY2"/>
                </a:cxn>
                <a:cxn ang="0">
                  <a:pos x="connsiteX3" y="connsiteY3"/>
                </a:cxn>
              </a:cxnLst>
              <a:rect l="l" t="t" r="r" b="b"/>
              <a:pathLst>
                <a:path w="2163651" h="399245">
                  <a:moveTo>
                    <a:pt x="0" y="399245"/>
                  </a:moveTo>
                  <a:lnTo>
                    <a:pt x="0" y="193183"/>
                  </a:lnTo>
                  <a:lnTo>
                    <a:pt x="2163651" y="193183"/>
                  </a:lnTo>
                  <a:lnTo>
                    <a:pt x="2163651" y="0"/>
                  </a:lnTo>
                </a:path>
              </a:pathLst>
            </a:custGeom>
            <a:ln w="28575">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任意多边形 30"/>
            <p:cNvSpPr/>
            <p:nvPr/>
          </p:nvSpPr>
          <p:spPr>
            <a:xfrm>
              <a:off x="9775065" y="5331854"/>
              <a:ext cx="0" cy="206061"/>
            </a:xfrm>
            <a:custGeom>
              <a:avLst/>
              <a:gdLst>
                <a:gd name="connsiteX0" fmla="*/ 0 w 0"/>
                <a:gd name="connsiteY0" fmla="*/ 206061 h 206061"/>
                <a:gd name="connsiteX1" fmla="*/ 0 w 0"/>
                <a:gd name="connsiteY1" fmla="*/ 0 h 206061"/>
              </a:gdLst>
              <a:ahLst/>
              <a:cxnLst>
                <a:cxn ang="0">
                  <a:pos x="connsiteX0" y="connsiteY0"/>
                </a:cxn>
                <a:cxn ang="0">
                  <a:pos x="connsiteX1" y="connsiteY1"/>
                </a:cxn>
              </a:cxnLst>
              <a:rect l="l" t="t" r="r" b="b"/>
              <a:pathLst>
                <a:path h="206061">
                  <a:moveTo>
                    <a:pt x="0" y="206061"/>
                  </a:moveTo>
                  <a:lnTo>
                    <a:pt x="0" y="0"/>
                  </a:lnTo>
                </a:path>
              </a:pathLst>
            </a:custGeom>
            <a:ln w="28575">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任意多边形 31"/>
            <p:cNvSpPr/>
            <p:nvPr/>
          </p:nvSpPr>
          <p:spPr>
            <a:xfrm>
              <a:off x="10766738" y="5306096"/>
              <a:ext cx="0" cy="231819"/>
            </a:xfrm>
            <a:custGeom>
              <a:avLst/>
              <a:gdLst>
                <a:gd name="connsiteX0" fmla="*/ 0 w 0"/>
                <a:gd name="connsiteY0" fmla="*/ 231819 h 231819"/>
                <a:gd name="connsiteX1" fmla="*/ 0 w 0"/>
                <a:gd name="connsiteY1" fmla="*/ 0 h 231819"/>
              </a:gdLst>
              <a:ahLst/>
              <a:cxnLst>
                <a:cxn ang="0">
                  <a:pos x="connsiteX0" y="connsiteY0"/>
                </a:cxn>
                <a:cxn ang="0">
                  <a:pos x="connsiteX1" y="connsiteY1"/>
                </a:cxn>
              </a:cxnLst>
              <a:rect l="l" t="t" r="r" b="b"/>
              <a:pathLst>
                <a:path h="231819">
                  <a:moveTo>
                    <a:pt x="0" y="231819"/>
                  </a:moveTo>
                  <a:lnTo>
                    <a:pt x="0" y="0"/>
                  </a:lnTo>
                </a:path>
              </a:pathLst>
            </a:custGeom>
            <a:ln w="28575">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down)">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3" name="组合 2"/>
          <p:cNvGrpSpPr/>
          <p:nvPr/>
        </p:nvGrpSpPr>
        <p:grpSpPr>
          <a:xfrm>
            <a:off x="477005" y="1314434"/>
            <a:ext cx="4259427" cy="461665"/>
            <a:chOff x="477005" y="1314434"/>
            <a:chExt cx="4259427" cy="461665"/>
          </a:xfrm>
        </p:grpSpPr>
        <p:sp>
          <p:nvSpPr>
            <p:cNvPr id="4" name="矩形 3"/>
            <p:cNvSpPr/>
            <p:nvPr/>
          </p:nvSpPr>
          <p:spPr>
            <a:xfrm>
              <a:off x="977070" y="1314434"/>
              <a:ext cx="3759362"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、电子计轴系统基本结构</a:t>
              </a:r>
              <a:endParaRPr lang="zh-CN" altLang="en-US" sz="2400" b="1" dirty="0">
                <a:latin typeface="微软雅黑" pitchFamily="34" charset="-122"/>
                <a:ea typeface="微软雅黑" pitchFamily="34" charset="-122"/>
              </a:endParaRP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矩形 6"/>
          <p:cNvSpPr/>
          <p:nvPr/>
        </p:nvSpPr>
        <p:spPr>
          <a:xfrm>
            <a:off x="334128" y="2100252"/>
            <a:ext cx="2815194" cy="461665"/>
          </a:xfrm>
          <a:prstGeom prst="rect">
            <a:avLst/>
          </a:prstGeom>
        </p:spPr>
        <p:txBody>
          <a:bodyPr wrap="none">
            <a:spAutoFit/>
          </a:bodyPr>
          <a:lstStyle/>
          <a:p>
            <a:r>
              <a:rPr lang="zh-CN" altLang="en-US" sz="2400" b="1" dirty="0" smtClean="0">
                <a:solidFill>
                  <a:srgbClr val="C00000"/>
                </a:solidFill>
              </a:rPr>
              <a:t>（</a:t>
            </a:r>
            <a:r>
              <a:rPr lang="en-US" altLang="zh-CN" sz="2400" b="1" dirty="0" smtClean="0">
                <a:solidFill>
                  <a:srgbClr val="C00000"/>
                </a:solidFill>
              </a:rPr>
              <a:t>1</a:t>
            </a:r>
            <a:r>
              <a:rPr lang="zh-CN" altLang="en-US" sz="2400" b="1" dirty="0" smtClean="0">
                <a:solidFill>
                  <a:srgbClr val="C00000"/>
                </a:solidFill>
              </a:rPr>
              <a:t>）室外轨旁设备</a:t>
            </a:r>
            <a:endParaRPr lang="zh-CN" altLang="en-US" sz="2400" b="1" dirty="0">
              <a:solidFill>
                <a:srgbClr val="C00000"/>
              </a:solidFill>
            </a:endParaRPr>
          </a:p>
        </p:txBody>
      </p:sp>
      <p:sp>
        <p:nvSpPr>
          <p:cNvPr id="19" name="矩形 18"/>
          <p:cNvSpPr/>
          <p:nvPr/>
        </p:nvSpPr>
        <p:spPr>
          <a:xfrm>
            <a:off x="191252" y="3028946"/>
            <a:ext cx="3714776" cy="2308324"/>
          </a:xfrm>
          <a:prstGeom prst="rect">
            <a:avLst/>
          </a:prstGeom>
          <a:solidFill>
            <a:schemeClr val="accent1">
              <a:lumMod val="20000"/>
              <a:lumOff val="80000"/>
            </a:schemeClr>
          </a:solidFill>
          <a:ln>
            <a:solidFill>
              <a:srgbClr val="FF66FF"/>
            </a:solidFill>
          </a:ln>
        </p:spPr>
        <p:txBody>
          <a:bodyPr wrap="square">
            <a:spAutoFit/>
          </a:bodyPr>
          <a:lstStyle/>
          <a:p>
            <a:pPr>
              <a:lnSpc>
                <a:spcPct val="150000"/>
              </a:lnSpc>
            </a:pPr>
            <a:r>
              <a:rPr lang="zh-CN" altLang="en-US" sz="2400" b="1" dirty="0" smtClean="0"/>
              <a:t>轨道磁头包括</a:t>
            </a:r>
            <a:r>
              <a:rPr lang="zh-CN" altLang="en-US" sz="2400" b="1" dirty="0" smtClean="0">
                <a:solidFill>
                  <a:srgbClr val="0303EB"/>
                </a:solidFill>
              </a:rPr>
              <a:t>发送磁头</a:t>
            </a:r>
            <a:r>
              <a:rPr lang="zh-CN" altLang="en-US" sz="2400" b="1" dirty="0" smtClean="0"/>
              <a:t>和</a:t>
            </a:r>
            <a:r>
              <a:rPr lang="zh-CN" altLang="en-US" sz="2400" b="1" dirty="0" smtClean="0">
                <a:solidFill>
                  <a:srgbClr val="0303EB"/>
                </a:solidFill>
              </a:rPr>
              <a:t>接收磁头</a:t>
            </a:r>
            <a:r>
              <a:rPr lang="zh-CN" altLang="en-US" sz="2400" b="1" dirty="0" smtClean="0"/>
              <a:t>，由两套物理上分离的线圈组</a:t>
            </a:r>
            <a:r>
              <a:rPr lang="en-US" sz="2400" b="1" dirty="0" smtClean="0"/>
              <a:t>Sk1</a:t>
            </a:r>
            <a:r>
              <a:rPr lang="zh-CN" altLang="en-US" sz="2400" b="1" dirty="0" smtClean="0"/>
              <a:t>和</a:t>
            </a:r>
            <a:r>
              <a:rPr lang="en-US" sz="2400" b="1" dirty="0" smtClean="0"/>
              <a:t>Sk2</a:t>
            </a:r>
            <a:r>
              <a:rPr lang="zh-CN" altLang="en-US" sz="2400" b="1" dirty="0" smtClean="0"/>
              <a:t>，安装在同一根钢轨上。</a:t>
            </a:r>
            <a:endParaRPr lang="zh-CN" altLang="en-US" sz="2400" b="1" dirty="0"/>
          </a:p>
        </p:txBody>
      </p:sp>
      <p:grpSp>
        <p:nvGrpSpPr>
          <p:cNvPr id="22" name="组合 21"/>
          <p:cNvGrpSpPr/>
          <p:nvPr/>
        </p:nvGrpSpPr>
        <p:grpSpPr>
          <a:xfrm>
            <a:off x="3977466" y="1528748"/>
            <a:ext cx="7929618" cy="5500726"/>
            <a:chOff x="3977466" y="1528748"/>
            <a:chExt cx="7929618" cy="5500726"/>
          </a:xfrm>
        </p:grpSpPr>
        <p:grpSp>
          <p:nvGrpSpPr>
            <p:cNvPr id="18" name="组合 17"/>
            <p:cNvGrpSpPr/>
            <p:nvPr/>
          </p:nvGrpSpPr>
          <p:grpSpPr>
            <a:xfrm>
              <a:off x="3977466" y="1743062"/>
              <a:ext cx="7929618" cy="5286412"/>
              <a:chOff x="3977466" y="1385872"/>
              <a:chExt cx="7929618" cy="5286412"/>
            </a:xfrm>
          </p:grpSpPr>
          <p:pic>
            <p:nvPicPr>
              <p:cNvPr id="9" name="Picture 2"/>
              <p:cNvPicPr>
                <a:picLocks noChangeAspect="1" noChangeArrowheads="1"/>
              </p:cNvPicPr>
              <p:nvPr/>
            </p:nvPicPr>
            <p:blipFill>
              <a:blip r:embed="rId2"/>
              <a:srcRect/>
              <a:stretch>
                <a:fillRect/>
              </a:stretch>
            </p:blipFill>
            <p:spPr bwMode="auto">
              <a:xfrm>
                <a:off x="5834854" y="2357454"/>
                <a:ext cx="6072230" cy="4314830"/>
              </a:xfrm>
              <a:prstGeom prst="rect">
                <a:avLst/>
              </a:prstGeom>
              <a:noFill/>
              <a:ln w="9525">
                <a:noFill/>
                <a:miter lim="800000"/>
                <a:headEnd/>
                <a:tailEnd/>
              </a:ln>
            </p:spPr>
          </p:pic>
          <p:sp>
            <p:nvSpPr>
              <p:cNvPr id="10" name="任意多边形 9"/>
              <p:cNvSpPr/>
              <p:nvPr/>
            </p:nvSpPr>
            <p:spPr>
              <a:xfrm>
                <a:off x="7835118" y="1814500"/>
                <a:ext cx="901521" cy="1313645"/>
              </a:xfrm>
              <a:custGeom>
                <a:avLst/>
                <a:gdLst>
                  <a:gd name="connsiteX0" fmla="*/ 0 w 901521"/>
                  <a:gd name="connsiteY0" fmla="*/ 1313645 h 1313645"/>
                  <a:gd name="connsiteX1" fmla="*/ 901521 w 901521"/>
                  <a:gd name="connsiteY1" fmla="*/ 1313645 h 1313645"/>
                  <a:gd name="connsiteX2" fmla="*/ 901521 w 901521"/>
                  <a:gd name="connsiteY2" fmla="*/ 0 h 1313645"/>
                </a:gdLst>
                <a:ahLst/>
                <a:cxnLst>
                  <a:cxn ang="0">
                    <a:pos x="connsiteX0" y="connsiteY0"/>
                  </a:cxn>
                  <a:cxn ang="0">
                    <a:pos x="connsiteX1" y="connsiteY1"/>
                  </a:cxn>
                  <a:cxn ang="0">
                    <a:pos x="connsiteX2" y="connsiteY2"/>
                  </a:cxn>
                </a:cxnLst>
                <a:rect l="l" t="t" r="r" b="b"/>
                <a:pathLst>
                  <a:path w="901521" h="1313645">
                    <a:moveTo>
                      <a:pt x="0" y="1313645"/>
                    </a:moveTo>
                    <a:lnTo>
                      <a:pt x="901521" y="1313645"/>
                    </a:lnTo>
                    <a:lnTo>
                      <a:pt x="901521" y="0"/>
                    </a:lnTo>
                  </a:path>
                </a:pathLst>
              </a:custGeom>
              <a:ln w="28575">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矩形 10"/>
              <p:cNvSpPr/>
              <p:nvPr/>
            </p:nvSpPr>
            <p:spPr>
              <a:xfrm>
                <a:off x="8049432" y="1385872"/>
                <a:ext cx="1217000" cy="400110"/>
              </a:xfrm>
              <a:prstGeom prst="rect">
                <a:avLst/>
              </a:prstGeom>
            </p:spPr>
            <p:txBody>
              <a:bodyPr wrap="none">
                <a:spAutoFit/>
              </a:bodyPr>
              <a:lstStyle/>
              <a:p>
                <a:r>
                  <a:rPr lang="zh-CN" altLang="en-US" sz="2000" b="1" dirty="0" smtClean="0"/>
                  <a:t>接收磁头</a:t>
                </a:r>
                <a:endParaRPr lang="zh-CN" altLang="en-US" sz="2000" b="1" dirty="0"/>
              </a:p>
            </p:txBody>
          </p:sp>
          <p:sp>
            <p:nvSpPr>
              <p:cNvPr id="12" name="任意多边形 11"/>
              <p:cNvSpPr/>
              <p:nvPr/>
            </p:nvSpPr>
            <p:spPr>
              <a:xfrm>
                <a:off x="6864439" y="1803042"/>
                <a:ext cx="463640" cy="927279"/>
              </a:xfrm>
              <a:custGeom>
                <a:avLst/>
                <a:gdLst>
                  <a:gd name="connsiteX0" fmla="*/ 463640 w 463640"/>
                  <a:gd name="connsiteY0" fmla="*/ 927279 h 927279"/>
                  <a:gd name="connsiteX1" fmla="*/ 334851 w 463640"/>
                  <a:gd name="connsiteY1" fmla="*/ 0 h 927279"/>
                  <a:gd name="connsiteX2" fmla="*/ 0 w 463640"/>
                  <a:gd name="connsiteY2" fmla="*/ 0 h 927279"/>
                </a:gdLst>
                <a:ahLst/>
                <a:cxnLst>
                  <a:cxn ang="0">
                    <a:pos x="connsiteX0" y="connsiteY0"/>
                  </a:cxn>
                  <a:cxn ang="0">
                    <a:pos x="connsiteX1" y="connsiteY1"/>
                  </a:cxn>
                  <a:cxn ang="0">
                    <a:pos x="connsiteX2" y="connsiteY2"/>
                  </a:cxn>
                </a:cxnLst>
                <a:rect l="l" t="t" r="r" b="b"/>
                <a:pathLst>
                  <a:path w="463640" h="927279">
                    <a:moveTo>
                      <a:pt x="463640" y="927279"/>
                    </a:moveTo>
                    <a:lnTo>
                      <a:pt x="334851" y="0"/>
                    </a:lnTo>
                    <a:lnTo>
                      <a:pt x="0" y="0"/>
                    </a:lnTo>
                  </a:path>
                </a:pathLst>
              </a:custGeom>
              <a:ln w="28575">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矩形 12"/>
              <p:cNvSpPr/>
              <p:nvPr/>
            </p:nvSpPr>
            <p:spPr>
              <a:xfrm>
                <a:off x="6049168" y="1385872"/>
                <a:ext cx="1217000" cy="400110"/>
              </a:xfrm>
              <a:prstGeom prst="rect">
                <a:avLst/>
              </a:prstGeom>
            </p:spPr>
            <p:txBody>
              <a:bodyPr wrap="none">
                <a:spAutoFit/>
              </a:bodyPr>
              <a:lstStyle/>
              <a:p>
                <a:r>
                  <a:rPr lang="zh-CN" altLang="en-US" sz="2000" b="1" dirty="0" smtClean="0"/>
                  <a:t>发送磁头</a:t>
                </a:r>
                <a:endParaRPr lang="zh-CN" altLang="en-US" sz="2000" b="1" dirty="0"/>
              </a:p>
            </p:txBody>
          </p:sp>
          <p:sp>
            <p:nvSpPr>
              <p:cNvPr id="14" name="任意多边形 13"/>
              <p:cNvSpPr/>
              <p:nvPr/>
            </p:nvSpPr>
            <p:spPr>
              <a:xfrm>
                <a:off x="4120342" y="3309870"/>
                <a:ext cx="2267579" cy="437882"/>
              </a:xfrm>
              <a:custGeom>
                <a:avLst/>
                <a:gdLst>
                  <a:gd name="connsiteX0" fmla="*/ 1365160 w 1365160"/>
                  <a:gd name="connsiteY0" fmla="*/ 0 h 437882"/>
                  <a:gd name="connsiteX1" fmla="*/ 837126 w 1365160"/>
                  <a:gd name="connsiteY1" fmla="*/ 437882 h 437882"/>
                  <a:gd name="connsiteX2" fmla="*/ 0 w 1365160"/>
                  <a:gd name="connsiteY2" fmla="*/ 437882 h 437882"/>
                </a:gdLst>
                <a:ahLst/>
                <a:cxnLst>
                  <a:cxn ang="0">
                    <a:pos x="connsiteX0" y="connsiteY0"/>
                  </a:cxn>
                  <a:cxn ang="0">
                    <a:pos x="connsiteX1" y="connsiteY1"/>
                  </a:cxn>
                  <a:cxn ang="0">
                    <a:pos x="connsiteX2" y="connsiteY2"/>
                  </a:cxn>
                </a:cxnLst>
                <a:rect l="l" t="t" r="r" b="b"/>
                <a:pathLst>
                  <a:path w="1365160" h="437882">
                    <a:moveTo>
                      <a:pt x="1365160" y="0"/>
                    </a:moveTo>
                    <a:lnTo>
                      <a:pt x="837126" y="437882"/>
                    </a:lnTo>
                    <a:lnTo>
                      <a:pt x="0" y="437882"/>
                    </a:lnTo>
                  </a:path>
                </a:pathLst>
              </a:custGeom>
              <a:ln w="28575">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矩形 14"/>
              <p:cNvSpPr/>
              <p:nvPr/>
            </p:nvSpPr>
            <p:spPr>
              <a:xfrm>
                <a:off x="3977466" y="3314698"/>
                <a:ext cx="1733167" cy="400110"/>
              </a:xfrm>
              <a:prstGeom prst="rect">
                <a:avLst/>
              </a:prstGeom>
            </p:spPr>
            <p:txBody>
              <a:bodyPr wrap="none">
                <a:spAutoFit/>
              </a:bodyPr>
              <a:lstStyle/>
              <a:p>
                <a:r>
                  <a:rPr lang="zh-CN" altLang="en-US" sz="2000" b="1" dirty="0" smtClean="0"/>
                  <a:t>电气设备电缆</a:t>
                </a:r>
                <a:endParaRPr lang="zh-CN" altLang="en-US" sz="2000" b="1" dirty="0"/>
              </a:p>
            </p:txBody>
          </p:sp>
          <p:sp>
            <p:nvSpPr>
              <p:cNvPr id="16" name="任意多边形 15"/>
              <p:cNvSpPr/>
              <p:nvPr/>
            </p:nvSpPr>
            <p:spPr>
              <a:xfrm>
                <a:off x="5975797" y="3928056"/>
                <a:ext cx="1506828" cy="1545465"/>
              </a:xfrm>
              <a:custGeom>
                <a:avLst/>
                <a:gdLst>
                  <a:gd name="connsiteX0" fmla="*/ 1506828 w 1506828"/>
                  <a:gd name="connsiteY0" fmla="*/ 0 h 1545465"/>
                  <a:gd name="connsiteX1" fmla="*/ 1107583 w 1506828"/>
                  <a:gd name="connsiteY1" fmla="*/ 1545465 h 1545465"/>
                  <a:gd name="connsiteX2" fmla="*/ 0 w 1506828"/>
                  <a:gd name="connsiteY2" fmla="*/ 1545465 h 1545465"/>
                </a:gdLst>
                <a:ahLst/>
                <a:cxnLst>
                  <a:cxn ang="0">
                    <a:pos x="connsiteX0" y="connsiteY0"/>
                  </a:cxn>
                  <a:cxn ang="0">
                    <a:pos x="connsiteX1" y="connsiteY1"/>
                  </a:cxn>
                  <a:cxn ang="0">
                    <a:pos x="connsiteX2" y="connsiteY2"/>
                  </a:cxn>
                </a:cxnLst>
                <a:rect l="l" t="t" r="r" b="b"/>
                <a:pathLst>
                  <a:path w="1506828" h="1545465">
                    <a:moveTo>
                      <a:pt x="1506828" y="0"/>
                    </a:moveTo>
                    <a:lnTo>
                      <a:pt x="1107583" y="1545465"/>
                    </a:lnTo>
                    <a:lnTo>
                      <a:pt x="0" y="1545465"/>
                    </a:lnTo>
                  </a:path>
                </a:pathLst>
              </a:custGeom>
              <a:ln w="28575">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矩形 16"/>
              <p:cNvSpPr/>
              <p:nvPr/>
            </p:nvSpPr>
            <p:spPr>
              <a:xfrm>
                <a:off x="5906292" y="5029210"/>
                <a:ext cx="1217000" cy="400110"/>
              </a:xfrm>
              <a:prstGeom prst="rect">
                <a:avLst/>
              </a:prstGeom>
            </p:spPr>
            <p:txBody>
              <a:bodyPr wrap="none">
                <a:spAutoFit/>
              </a:bodyPr>
              <a:lstStyle/>
              <a:p>
                <a:r>
                  <a:rPr lang="zh-CN" altLang="en-US" sz="2000" b="1" dirty="0" smtClean="0"/>
                  <a:t>保护软管</a:t>
                </a:r>
                <a:endParaRPr lang="zh-CN" altLang="en-US" sz="2000" b="1" dirty="0"/>
              </a:p>
            </p:txBody>
          </p:sp>
        </p:grpSp>
        <p:sp>
          <p:nvSpPr>
            <p:cNvPr id="20" name="Rectangle 16"/>
            <p:cNvSpPr>
              <a:spLocks noChangeArrowheads="1"/>
            </p:cNvSpPr>
            <p:nvPr/>
          </p:nvSpPr>
          <p:spPr bwMode="auto">
            <a:xfrm>
              <a:off x="9192440" y="1600186"/>
              <a:ext cx="670331" cy="624522"/>
            </a:xfrm>
            <a:prstGeom prst="rect">
              <a:avLst/>
            </a:prstGeom>
            <a:noFill/>
            <a:ln w="9525">
              <a:noFill/>
              <a:miter lim="800000"/>
              <a:headEnd/>
              <a:tailEnd/>
            </a:ln>
          </p:spPr>
          <p:txBody>
            <a:bodyPr wrap="none">
              <a:spAutoFit/>
            </a:bodyPr>
            <a:lstStyle/>
            <a:p>
              <a:r>
                <a:rPr lang="en-US" altLang="zh-CN" sz="3600" b="1" dirty="0">
                  <a:solidFill>
                    <a:srgbClr val="FF0000"/>
                  </a:solidFill>
                </a:rPr>
                <a:t>Rx</a:t>
              </a:r>
            </a:p>
          </p:txBody>
        </p:sp>
        <p:sp>
          <p:nvSpPr>
            <p:cNvPr id="21" name="Rectangle 15"/>
            <p:cNvSpPr>
              <a:spLocks noChangeArrowheads="1"/>
            </p:cNvSpPr>
            <p:nvPr/>
          </p:nvSpPr>
          <p:spPr bwMode="auto">
            <a:xfrm>
              <a:off x="5549102" y="1528748"/>
              <a:ext cx="677268" cy="684000"/>
            </a:xfrm>
            <a:prstGeom prst="rect">
              <a:avLst/>
            </a:prstGeom>
            <a:noFill/>
            <a:ln w="9525">
              <a:noFill/>
              <a:miter lim="800000"/>
              <a:headEnd/>
              <a:tailEnd/>
            </a:ln>
          </p:spPr>
          <p:txBody>
            <a:bodyPr wrap="none">
              <a:spAutoFit/>
            </a:bodyPr>
            <a:lstStyle/>
            <a:p>
              <a:r>
                <a:rPr lang="en-US" altLang="zh-CN" sz="4000" b="1" dirty="0" err="1">
                  <a:solidFill>
                    <a:srgbClr val="FF0000"/>
                  </a:solidFill>
                </a:rPr>
                <a:t>Tx</a:t>
              </a:r>
              <a:endParaRPr lang="en-US" altLang="zh-CN" sz="4000" b="1" dirty="0">
                <a:solidFill>
                  <a:srgbClr val="FF0000"/>
                </a:solidFill>
              </a:endParaRPr>
            </a:p>
          </p:txBody>
        </p:sp>
      </p:grpSp>
      <p:sp>
        <p:nvSpPr>
          <p:cNvPr id="23" name="矩形 22"/>
          <p:cNvSpPr/>
          <p:nvPr/>
        </p:nvSpPr>
        <p:spPr>
          <a:xfrm>
            <a:off x="191253" y="5672152"/>
            <a:ext cx="3643338" cy="1015663"/>
          </a:xfrm>
          <a:prstGeom prst="rect">
            <a:avLst/>
          </a:prstGeom>
          <a:solidFill>
            <a:schemeClr val="bg2"/>
          </a:solidFill>
          <a:ln>
            <a:solidFill>
              <a:srgbClr val="FF66FF"/>
            </a:solidFill>
          </a:ln>
        </p:spPr>
        <p:txBody>
          <a:bodyPr wrap="square">
            <a:spAutoFit/>
          </a:bodyPr>
          <a:lstStyle/>
          <a:p>
            <a:r>
              <a:rPr lang="zh-CN" altLang="en-US" sz="2000" b="1" dirty="0" smtClean="0"/>
              <a:t>每个标准</a:t>
            </a:r>
            <a:r>
              <a:rPr lang="en-US" sz="2000" b="1" dirty="0" err="1" smtClean="0"/>
              <a:t>Tx</a:t>
            </a:r>
            <a:r>
              <a:rPr lang="en-US" sz="2000" b="1" dirty="0" smtClean="0"/>
              <a:t>/Rx</a:t>
            </a:r>
            <a:r>
              <a:rPr lang="zh-CN" altLang="en-US" sz="2000" b="1" dirty="0" smtClean="0"/>
              <a:t>磁头通常使用</a:t>
            </a:r>
            <a:r>
              <a:rPr lang="en-US" sz="2000" b="1" dirty="0" smtClean="0"/>
              <a:t>4</a:t>
            </a:r>
            <a:r>
              <a:rPr lang="zh-CN" altLang="en-US" sz="2000" b="1" dirty="0" smtClean="0"/>
              <a:t>米长的固定电缆，与电子单元连接</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ox(in)">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 descr="C162W5{%TCS5LAN{`Y$GH{V"/>
          <p:cNvPicPr>
            <a:picLocks noChangeAspect="1" noChangeArrowheads="1"/>
          </p:cNvPicPr>
          <p:nvPr/>
        </p:nvPicPr>
        <p:blipFill>
          <a:blip r:embed="rId2"/>
          <a:srcRect/>
          <a:stretch>
            <a:fillRect/>
          </a:stretch>
        </p:blipFill>
        <p:spPr bwMode="auto">
          <a:xfrm>
            <a:off x="5263350" y="1743062"/>
            <a:ext cx="5014913" cy="5029200"/>
          </a:xfrm>
          <a:prstGeom prst="rect">
            <a:avLst/>
          </a:prstGeom>
          <a:noFill/>
          <a:ln w="9525">
            <a:noFill/>
            <a:miter lim="800000"/>
            <a:headEnd/>
            <a:tailEnd/>
          </a:ln>
        </p:spPr>
      </p:pic>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5" name="组合 4"/>
          <p:cNvGrpSpPr/>
          <p:nvPr/>
        </p:nvGrpSpPr>
        <p:grpSpPr>
          <a:xfrm>
            <a:off x="477005" y="1314434"/>
            <a:ext cx="4259427" cy="461665"/>
            <a:chOff x="477005" y="1314434"/>
            <a:chExt cx="4259427" cy="461665"/>
          </a:xfrm>
        </p:grpSpPr>
        <p:sp>
          <p:nvSpPr>
            <p:cNvPr id="6" name="矩形 5"/>
            <p:cNvSpPr/>
            <p:nvPr/>
          </p:nvSpPr>
          <p:spPr>
            <a:xfrm>
              <a:off x="977070" y="1314434"/>
              <a:ext cx="3759362"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、电子计轴系统基本结构</a:t>
              </a:r>
              <a:endParaRPr lang="zh-CN" altLang="en-US" sz="2400" b="1" dirty="0">
                <a:latin typeface="微软雅黑" pitchFamily="34" charset="-122"/>
                <a:ea typeface="微软雅黑" pitchFamily="34" charset="-122"/>
              </a:endParaRPr>
            </a:p>
          </p:txBody>
        </p:sp>
        <p:sp>
          <p:nvSpPr>
            <p:cNvPr id="7" name="燕尾形 6"/>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2" name="Picture 6"/>
          <p:cNvPicPr>
            <a:picLocks noChangeAspect="1" noChangeArrowheads="1"/>
          </p:cNvPicPr>
          <p:nvPr/>
        </p:nvPicPr>
        <p:blipFill>
          <a:blip r:embed="rId3" cstate="print"/>
          <a:srcRect/>
          <a:stretch>
            <a:fillRect/>
          </a:stretch>
        </p:blipFill>
        <p:spPr bwMode="auto">
          <a:xfrm>
            <a:off x="8692374" y="3886202"/>
            <a:ext cx="2500330" cy="2937924"/>
          </a:xfrm>
          <a:prstGeom prst="rect">
            <a:avLst/>
          </a:prstGeom>
          <a:noFill/>
          <a:ln w="9525">
            <a:noFill/>
            <a:miter lim="800000"/>
            <a:headEnd/>
            <a:tailEnd/>
          </a:ln>
        </p:spPr>
      </p:pic>
      <p:sp>
        <p:nvSpPr>
          <p:cNvPr id="10" name="矩形 9"/>
          <p:cNvSpPr/>
          <p:nvPr/>
        </p:nvSpPr>
        <p:spPr>
          <a:xfrm>
            <a:off x="334128" y="2814632"/>
            <a:ext cx="4214841" cy="3785652"/>
          </a:xfrm>
          <a:prstGeom prst="rect">
            <a:avLst/>
          </a:prstGeom>
          <a:solidFill>
            <a:schemeClr val="bg2"/>
          </a:solidFill>
          <a:ln>
            <a:solidFill>
              <a:srgbClr val="FF66FF"/>
            </a:solidFill>
          </a:ln>
        </p:spPr>
        <p:txBody>
          <a:bodyPr wrap="square">
            <a:spAutoFit/>
          </a:bodyPr>
          <a:lstStyle/>
          <a:p>
            <a:pPr>
              <a:lnSpc>
                <a:spcPct val="150000"/>
              </a:lnSpc>
              <a:buFont typeface="Wingdings" pitchFamily="2" charset="2"/>
              <a:buChar char="u"/>
            </a:pPr>
            <a:r>
              <a:rPr lang="zh-CN" altLang="en-US" sz="2000" b="1" dirty="0" smtClean="0"/>
              <a:t>发送磁头的信号来自于电子单元（</a:t>
            </a:r>
            <a:r>
              <a:rPr lang="en-US" sz="2000" b="1" dirty="0" smtClean="0"/>
              <a:t>EAK</a:t>
            </a:r>
            <a:r>
              <a:rPr lang="zh-CN" altLang="en-US" sz="2000" b="1" dirty="0" smtClean="0"/>
              <a:t>）的发送接收板，在发送线圈附近产生由两种不同额定频率</a:t>
            </a:r>
            <a:r>
              <a:rPr lang="en-US" sz="2000" b="1" dirty="0" smtClean="0">
                <a:solidFill>
                  <a:srgbClr val="0303EB"/>
                </a:solidFill>
              </a:rPr>
              <a:t>28kHz</a:t>
            </a:r>
            <a:r>
              <a:rPr lang="zh-CN" altLang="en-US" sz="2000" b="1" dirty="0" smtClean="0"/>
              <a:t>和</a:t>
            </a:r>
            <a:r>
              <a:rPr lang="en-US" sz="2000" b="1" dirty="0" smtClean="0">
                <a:solidFill>
                  <a:srgbClr val="0303EB"/>
                </a:solidFill>
              </a:rPr>
              <a:t>30kHz</a:t>
            </a:r>
            <a:r>
              <a:rPr lang="zh-CN" altLang="en-US" sz="2000" b="1" dirty="0" smtClean="0"/>
              <a:t>形成的电磁场。</a:t>
            </a:r>
            <a:endParaRPr lang="en-US" altLang="zh-CN" sz="2000" b="1" dirty="0" smtClean="0"/>
          </a:p>
          <a:p>
            <a:pPr>
              <a:lnSpc>
                <a:spcPct val="150000"/>
              </a:lnSpc>
              <a:buFont typeface="Wingdings" pitchFamily="2" charset="2"/>
              <a:buChar char="u"/>
            </a:pPr>
            <a:r>
              <a:rPr lang="zh-CN" altLang="en-US" sz="2000" b="1" dirty="0" smtClean="0"/>
              <a:t>钢轨内侧有两个接收磁头的线圈产生两个存在时间差的感应电压，电子单元通过这些感应电压可以判断车轮的存在和行进方向。</a:t>
            </a:r>
            <a:endParaRPr lang="zh-CN" altLang="en-US" sz="2000" b="1" dirty="0"/>
          </a:p>
        </p:txBody>
      </p:sp>
      <p:sp>
        <p:nvSpPr>
          <p:cNvPr id="11" name="矩形 10"/>
          <p:cNvSpPr/>
          <p:nvPr/>
        </p:nvSpPr>
        <p:spPr>
          <a:xfrm>
            <a:off x="334128" y="2100252"/>
            <a:ext cx="2815194" cy="461665"/>
          </a:xfrm>
          <a:prstGeom prst="rect">
            <a:avLst/>
          </a:prstGeom>
        </p:spPr>
        <p:txBody>
          <a:bodyPr wrap="none">
            <a:spAutoFit/>
          </a:bodyPr>
          <a:lstStyle/>
          <a:p>
            <a:r>
              <a:rPr lang="zh-CN" altLang="en-US" sz="2400" b="1" dirty="0" smtClean="0">
                <a:solidFill>
                  <a:srgbClr val="C00000"/>
                </a:solidFill>
              </a:rPr>
              <a:t>（</a:t>
            </a:r>
            <a:r>
              <a:rPr lang="en-US" altLang="zh-CN" sz="2400" b="1" dirty="0" smtClean="0">
                <a:solidFill>
                  <a:srgbClr val="C00000"/>
                </a:solidFill>
              </a:rPr>
              <a:t>1</a:t>
            </a:r>
            <a:r>
              <a:rPr lang="zh-CN" altLang="en-US" sz="2400" b="1" dirty="0" smtClean="0">
                <a:solidFill>
                  <a:srgbClr val="C00000"/>
                </a:solidFill>
              </a:rPr>
              <a:t>）室外轨旁设备</a:t>
            </a:r>
            <a:endParaRPr lang="zh-CN" altLang="en-US"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3" name="组合 2"/>
          <p:cNvGrpSpPr/>
          <p:nvPr/>
        </p:nvGrpSpPr>
        <p:grpSpPr>
          <a:xfrm>
            <a:off x="477005" y="1314434"/>
            <a:ext cx="4259427" cy="461665"/>
            <a:chOff x="477005" y="1314434"/>
            <a:chExt cx="4259427" cy="461665"/>
          </a:xfrm>
        </p:grpSpPr>
        <p:sp>
          <p:nvSpPr>
            <p:cNvPr id="4" name="矩形 3"/>
            <p:cNvSpPr/>
            <p:nvPr/>
          </p:nvSpPr>
          <p:spPr>
            <a:xfrm>
              <a:off x="977070" y="1314434"/>
              <a:ext cx="3759362"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、电子计轴系统基本结构</a:t>
              </a:r>
              <a:endParaRPr lang="zh-CN" altLang="en-US" sz="2400" b="1" dirty="0">
                <a:latin typeface="微软雅黑" pitchFamily="34" charset="-122"/>
                <a:ea typeface="微软雅黑" pitchFamily="34" charset="-122"/>
              </a:endParaRP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矩形 6"/>
          <p:cNvSpPr/>
          <p:nvPr/>
        </p:nvSpPr>
        <p:spPr>
          <a:xfrm>
            <a:off x="334128" y="2100252"/>
            <a:ext cx="2815194" cy="461665"/>
          </a:xfrm>
          <a:prstGeom prst="rect">
            <a:avLst/>
          </a:prstGeom>
        </p:spPr>
        <p:txBody>
          <a:bodyPr wrap="none">
            <a:spAutoFit/>
          </a:bodyPr>
          <a:lstStyle/>
          <a:p>
            <a:r>
              <a:rPr lang="zh-CN" altLang="en-US" sz="2400" b="1" dirty="0" smtClean="0">
                <a:solidFill>
                  <a:srgbClr val="C00000"/>
                </a:solidFill>
              </a:rPr>
              <a:t>（</a:t>
            </a:r>
            <a:r>
              <a:rPr lang="en-US" altLang="zh-CN" sz="2400" b="1" dirty="0" smtClean="0">
                <a:solidFill>
                  <a:srgbClr val="C00000"/>
                </a:solidFill>
              </a:rPr>
              <a:t>1</a:t>
            </a:r>
            <a:r>
              <a:rPr lang="zh-CN" altLang="en-US" sz="2400" b="1" dirty="0" smtClean="0">
                <a:solidFill>
                  <a:srgbClr val="C00000"/>
                </a:solidFill>
              </a:rPr>
              <a:t>）室外轨旁设备</a:t>
            </a:r>
            <a:endParaRPr lang="zh-CN" altLang="en-US" sz="2400" b="1" dirty="0">
              <a:solidFill>
                <a:srgbClr val="C00000"/>
              </a:solidFill>
            </a:endParaRPr>
          </a:p>
        </p:txBody>
      </p:sp>
      <p:pic>
        <p:nvPicPr>
          <p:cNvPr id="8" name="Picture 8" descr="IMAGE_044"/>
          <p:cNvPicPr>
            <a:picLocks noChangeAspect="1" noChangeArrowheads="1"/>
          </p:cNvPicPr>
          <p:nvPr/>
        </p:nvPicPr>
        <p:blipFill>
          <a:blip r:embed="rId2" cstate="print"/>
          <a:srcRect/>
          <a:stretch>
            <a:fillRect/>
          </a:stretch>
        </p:blipFill>
        <p:spPr>
          <a:xfrm>
            <a:off x="619880" y="2814632"/>
            <a:ext cx="3977466" cy="4035958"/>
          </a:xfrm>
          <a:prstGeom prst="rect">
            <a:avLst/>
          </a:prstGeom>
        </p:spPr>
      </p:pic>
      <p:sp>
        <p:nvSpPr>
          <p:cNvPr id="9" name="矩形 8"/>
          <p:cNvSpPr/>
          <p:nvPr/>
        </p:nvSpPr>
        <p:spPr>
          <a:xfrm>
            <a:off x="4834722" y="2814632"/>
            <a:ext cx="7143800" cy="1754326"/>
          </a:xfrm>
          <a:prstGeom prst="rect">
            <a:avLst/>
          </a:prstGeom>
        </p:spPr>
        <p:txBody>
          <a:bodyPr wrap="square">
            <a:spAutoFit/>
          </a:bodyPr>
          <a:lstStyle/>
          <a:p>
            <a:pPr>
              <a:lnSpc>
                <a:spcPct val="150000"/>
              </a:lnSpc>
            </a:pPr>
            <a:r>
              <a:rPr lang="zh-CN" altLang="en-US" sz="2400" b="1" dirty="0" smtClean="0">
                <a:solidFill>
                  <a:srgbClr val="0303EB"/>
                </a:solidFill>
              </a:rPr>
              <a:t>密闭安装盒</a:t>
            </a:r>
            <a:r>
              <a:rPr lang="zh-CN" altLang="en-US" sz="2400" b="1" dirty="0" smtClean="0"/>
              <a:t>又称黄帽子，将电子单元密闭在其中，具有防尘、防潮、防电磁干扰的作用，为电子单元提供较好的工作环境。</a:t>
            </a:r>
            <a:endParaRPr lang="zh-CN" altLang="en-US" sz="2400" b="1" dirty="0"/>
          </a:p>
        </p:txBody>
      </p:sp>
      <p:pic>
        <p:nvPicPr>
          <p:cNvPr id="10" name="图片 9" descr="C:\Users\Administrator\AppData\Roaming\Tencent\Users\603359521\QQ\WinTemp\RichOle\S49DD(1RGL5S6CBOGO1DV3V.png"/>
          <p:cNvPicPr/>
          <p:nvPr/>
        </p:nvPicPr>
        <p:blipFill>
          <a:blip r:embed="rId3" cstate="print"/>
          <a:srcRect/>
          <a:stretch>
            <a:fillRect/>
          </a:stretch>
        </p:blipFill>
        <p:spPr bwMode="auto">
          <a:xfrm>
            <a:off x="8978126" y="4314830"/>
            <a:ext cx="2143140" cy="242889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3" name="组合 2"/>
          <p:cNvGrpSpPr/>
          <p:nvPr/>
        </p:nvGrpSpPr>
        <p:grpSpPr>
          <a:xfrm>
            <a:off x="477005" y="1314434"/>
            <a:ext cx="4259427" cy="461665"/>
            <a:chOff x="477005" y="1314434"/>
            <a:chExt cx="4259427" cy="461665"/>
          </a:xfrm>
        </p:grpSpPr>
        <p:sp>
          <p:nvSpPr>
            <p:cNvPr id="4" name="矩形 3"/>
            <p:cNvSpPr/>
            <p:nvPr/>
          </p:nvSpPr>
          <p:spPr>
            <a:xfrm>
              <a:off x="977070" y="1314434"/>
              <a:ext cx="3759362"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、电子计轴系统基本结构</a:t>
              </a:r>
              <a:endParaRPr lang="zh-CN" altLang="en-US" sz="2400" b="1" dirty="0">
                <a:latin typeface="微软雅黑" pitchFamily="34" charset="-122"/>
                <a:ea typeface="微软雅黑" pitchFamily="34" charset="-122"/>
              </a:endParaRP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矩形 6"/>
          <p:cNvSpPr/>
          <p:nvPr/>
        </p:nvSpPr>
        <p:spPr>
          <a:xfrm>
            <a:off x="334128" y="2100252"/>
            <a:ext cx="2815194" cy="461665"/>
          </a:xfrm>
          <a:prstGeom prst="rect">
            <a:avLst/>
          </a:prstGeom>
        </p:spPr>
        <p:txBody>
          <a:bodyPr wrap="none">
            <a:spAutoFit/>
          </a:bodyPr>
          <a:lstStyle/>
          <a:p>
            <a:r>
              <a:rPr lang="zh-CN" altLang="en-US" sz="2400" b="1" dirty="0" smtClean="0">
                <a:solidFill>
                  <a:srgbClr val="C00000"/>
                </a:solidFill>
              </a:rPr>
              <a:t>（</a:t>
            </a:r>
            <a:r>
              <a:rPr lang="en-US" altLang="zh-CN" sz="2400" b="1" dirty="0" smtClean="0">
                <a:solidFill>
                  <a:srgbClr val="C00000"/>
                </a:solidFill>
              </a:rPr>
              <a:t>1</a:t>
            </a:r>
            <a:r>
              <a:rPr lang="zh-CN" altLang="en-US" sz="2400" b="1" dirty="0" smtClean="0">
                <a:solidFill>
                  <a:srgbClr val="C00000"/>
                </a:solidFill>
              </a:rPr>
              <a:t>）室外轨旁设备</a:t>
            </a:r>
            <a:endParaRPr lang="zh-CN" altLang="en-US" sz="2400" b="1" dirty="0">
              <a:solidFill>
                <a:srgbClr val="C00000"/>
              </a:solidFill>
            </a:endParaRPr>
          </a:p>
        </p:txBody>
      </p:sp>
      <p:sp>
        <p:nvSpPr>
          <p:cNvPr id="8" name="Rectangle 926"/>
          <p:cNvSpPr>
            <a:spLocks noChangeArrowheads="1"/>
          </p:cNvSpPr>
          <p:nvPr/>
        </p:nvSpPr>
        <p:spPr bwMode="auto">
          <a:xfrm>
            <a:off x="3263086" y="6457970"/>
            <a:ext cx="7696200" cy="396875"/>
          </a:xfrm>
          <a:prstGeom prst="rect">
            <a:avLst/>
          </a:prstGeom>
          <a:noFill/>
          <a:ln w="50800">
            <a:noFill/>
            <a:miter lim="800000"/>
            <a:headEnd/>
            <a:tailEnd/>
          </a:ln>
        </p:spPr>
        <p:txBody>
          <a:bodyPr lIns="90477" tIns="44444" rIns="90477" bIns="44444"/>
          <a:lstStyle/>
          <a:p>
            <a:pPr algn="ctr">
              <a:spcBef>
                <a:spcPct val="50000"/>
              </a:spcBef>
            </a:pPr>
            <a:r>
              <a:rPr lang="zh-CN" altLang="en-GB" sz="2400" b="1" dirty="0"/>
              <a:t>有轮轴和无轮轴时发送器交变场的</a:t>
            </a:r>
            <a:r>
              <a:rPr lang="zh-CN" altLang="en-GB" sz="2400" b="1" dirty="0" smtClean="0"/>
              <a:t>改变</a:t>
            </a:r>
            <a:endParaRPr lang="en-GB" altLang="zh-CN" sz="2400" b="1" dirty="0"/>
          </a:p>
        </p:txBody>
      </p:sp>
      <p:grpSp>
        <p:nvGrpSpPr>
          <p:cNvPr id="9" name="组合 8"/>
          <p:cNvGrpSpPr/>
          <p:nvPr/>
        </p:nvGrpSpPr>
        <p:grpSpPr>
          <a:xfrm>
            <a:off x="3405962" y="2957508"/>
            <a:ext cx="7486650" cy="3240087"/>
            <a:chOff x="1116013" y="2627313"/>
            <a:chExt cx="7486650" cy="3240087"/>
          </a:xfrm>
        </p:grpSpPr>
        <p:sp>
          <p:nvSpPr>
            <p:cNvPr id="10" name="Rectangle 467"/>
            <p:cNvSpPr>
              <a:spLocks noChangeArrowheads="1"/>
            </p:cNvSpPr>
            <p:nvPr/>
          </p:nvSpPr>
          <p:spPr bwMode="auto">
            <a:xfrm>
              <a:off x="5154613" y="2667000"/>
              <a:ext cx="930275" cy="304800"/>
            </a:xfrm>
            <a:prstGeom prst="rect">
              <a:avLst/>
            </a:prstGeom>
            <a:solidFill>
              <a:srgbClr val="99CCFF"/>
            </a:solidFill>
            <a:ln w="9525">
              <a:noFill/>
              <a:miter lim="800000"/>
              <a:headEnd/>
              <a:tailEnd/>
            </a:ln>
          </p:spPr>
          <p:txBody>
            <a:bodyPr wrap="none" lIns="0" tIns="0" rIns="90000" bIns="46800" anchor="ctr"/>
            <a:lstStyle/>
            <a:p>
              <a:endParaRPr lang="zh-CN" altLang="en-US"/>
            </a:p>
          </p:txBody>
        </p:sp>
        <p:sp>
          <p:nvSpPr>
            <p:cNvPr id="11" name="Rectangle 468"/>
            <p:cNvSpPr>
              <a:spLocks noChangeArrowheads="1"/>
            </p:cNvSpPr>
            <p:nvPr/>
          </p:nvSpPr>
          <p:spPr bwMode="auto">
            <a:xfrm>
              <a:off x="1268413" y="2667000"/>
              <a:ext cx="1209675" cy="304800"/>
            </a:xfrm>
            <a:prstGeom prst="rect">
              <a:avLst/>
            </a:prstGeom>
            <a:solidFill>
              <a:schemeClr val="accent4">
                <a:lumMod val="20000"/>
                <a:lumOff val="80000"/>
              </a:schemeClr>
            </a:solidFill>
            <a:ln w="9525">
              <a:noFill/>
              <a:miter lim="800000"/>
              <a:headEnd/>
              <a:tailEnd/>
            </a:ln>
          </p:spPr>
          <p:txBody>
            <a:bodyPr wrap="none" lIns="0" tIns="0" rIns="90000" bIns="46800" anchor="ctr"/>
            <a:lstStyle/>
            <a:p>
              <a:endParaRPr lang="zh-CN" altLang="en-US"/>
            </a:p>
          </p:txBody>
        </p:sp>
        <p:grpSp>
          <p:nvGrpSpPr>
            <p:cNvPr id="12" name="Group 470"/>
            <p:cNvGrpSpPr>
              <a:grpSpLocks/>
            </p:cNvGrpSpPr>
            <p:nvPr/>
          </p:nvGrpSpPr>
          <p:grpSpPr bwMode="auto">
            <a:xfrm>
              <a:off x="2001841" y="3159139"/>
              <a:ext cx="5464177" cy="2136782"/>
              <a:chOff x="1516" y="1990"/>
              <a:chExt cx="3442" cy="1346"/>
            </a:xfrm>
          </p:grpSpPr>
          <p:sp>
            <p:nvSpPr>
              <p:cNvPr id="268" name="Freeform 471"/>
              <p:cNvSpPr>
                <a:spLocks/>
              </p:cNvSpPr>
              <p:nvPr/>
            </p:nvSpPr>
            <p:spPr bwMode="auto">
              <a:xfrm>
                <a:off x="4440" y="1990"/>
                <a:ext cx="518" cy="520"/>
              </a:xfrm>
              <a:custGeom>
                <a:avLst/>
                <a:gdLst>
                  <a:gd name="T0" fmla="*/ 21 w 518"/>
                  <a:gd name="T1" fmla="*/ 10 h 520"/>
                  <a:gd name="T2" fmla="*/ 48 w 518"/>
                  <a:gd name="T3" fmla="*/ 2 h 520"/>
                  <a:gd name="T4" fmla="*/ 69 w 518"/>
                  <a:gd name="T5" fmla="*/ 2 h 520"/>
                  <a:gd name="T6" fmla="*/ 94 w 518"/>
                  <a:gd name="T7" fmla="*/ 11 h 520"/>
                  <a:gd name="T8" fmla="*/ 121 w 518"/>
                  <a:gd name="T9" fmla="*/ 25 h 520"/>
                  <a:gd name="T10" fmla="*/ 156 w 518"/>
                  <a:gd name="T11" fmla="*/ 37 h 520"/>
                  <a:gd name="T12" fmla="*/ 198 w 518"/>
                  <a:gd name="T13" fmla="*/ 38 h 520"/>
                  <a:gd name="T14" fmla="*/ 235 w 518"/>
                  <a:gd name="T15" fmla="*/ 54 h 520"/>
                  <a:gd name="T16" fmla="*/ 256 w 518"/>
                  <a:gd name="T17" fmla="*/ 58 h 520"/>
                  <a:gd name="T18" fmla="*/ 285 w 518"/>
                  <a:gd name="T19" fmla="*/ 48 h 520"/>
                  <a:gd name="T20" fmla="*/ 314 w 518"/>
                  <a:gd name="T21" fmla="*/ 31 h 520"/>
                  <a:gd name="T22" fmla="*/ 347 w 518"/>
                  <a:gd name="T23" fmla="*/ 19 h 520"/>
                  <a:gd name="T24" fmla="*/ 387 w 518"/>
                  <a:gd name="T25" fmla="*/ 17 h 520"/>
                  <a:gd name="T26" fmla="*/ 408 w 518"/>
                  <a:gd name="T27" fmla="*/ 11 h 520"/>
                  <a:gd name="T28" fmla="*/ 445 w 518"/>
                  <a:gd name="T29" fmla="*/ 13 h 520"/>
                  <a:gd name="T30" fmla="*/ 476 w 518"/>
                  <a:gd name="T31" fmla="*/ 25 h 520"/>
                  <a:gd name="T32" fmla="*/ 497 w 518"/>
                  <a:gd name="T33" fmla="*/ 25 h 520"/>
                  <a:gd name="T34" fmla="*/ 512 w 518"/>
                  <a:gd name="T35" fmla="*/ 15 h 520"/>
                  <a:gd name="T36" fmla="*/ 516 w 518"/>
                  <a:gd name="T37" fmla="*/ 19 h 520"/>
                  <a:gd name="T38" fmla="*/ 518 w 518"/>
                  <a:gd name="T39" fmla="*/ 42 h 520"/>
                  <a:gd name="T40" fmla="*/ 516 w 518"/>
                  <a:gd name="T41" fmla="*/ 364 h 520"/>
                  <a:gd name="T42" fmla="*/ 516 w 518"/>
                  <a:gd name="T43" fmla="*/ 482 h 520"/>
                  <a:gd name="T44" fmla="*/ 506 w 518"/>
                  <a:gd name="T45" fmla="*/ 507 h 520"/>
                  <a:gd name="T46" fmla="*/ 479 w 518"/>
                  <a:gd name="T47" fmla="*/ 512 h 520"/>
                  <a:gd name="T48" fmla="*/ 447 w 518"/>
                  <a:gd name="T49" fmla="*/ 520 h 520"/>
                  <a:gd name="T50" fmla="*/ 439 w 518"/>
                  <a:gd name="T51" fmla="*/ 516 h 520"/>
                  <a:gd name="T52" fmla="*/ 422 w 518"/>
                  <a:gd name="T53" fmla="*/ 493 h 520"/>
                  <a:gd name="T54" fmla="*/ 395 w 518"/>
                  <a:gd name="T55" fmla="*/ 462 h 520"/>
                  <a:gd name="T56" fmla="*/ 360 w 518"/>
                  <a:gd name="T57" fmla="*/ 428 h 520"/>
                  <a:gd name="T58" fmla="*/ 325 w 518"/>
                  <a:gd name="T59" fmla="*/ 410 h 520"/>
                  <a:gd name="T60" fmla="*/ 287 w 518"/>
                  <a:gd name="T61" fmla="*/ 408 h 520"/>
                  <a:gd name="T62" fmla="*/ 219 w 518"/>
                  <a:gd name="T63" fmla="*/ 403 h 520"/>
                  <a:gd name="T64" fmla="*/ 150 w 518"/>
                  <a:gd name="T65" fmla="*/ 395 h 520"/>
                  <a:gd name="T66" fmla="*/ 106 w 518"/>
                  <a:gd name="T67" fmla="*/ 393 h 520"/>
                  <a:gd name="T68" fmla="*/ 50 w 518"/>
                  <a:gd name="T69" fmla="*/ 387 h 520"/>
                  <a:gd name="T70" fmla="*/ 12 w 518"/>
                  <a:gd name="T71" fmla="*/ 377 h 520"/>
                  <a:gd name="T72" fmla="*/ 0 w 518"/>
                  <a:gd name="T73" fmla="*/ 15 h 5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8"/>
                  <a:gd name="T112" fmla="*/ 0 h 520"/>
                  <a:gd name="T113" fmla="*/ 518 w 518"/>
                  <a:gd name="T114" fmla="*/ 520 h 52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8" h="520">
                    <a:moveTo>
                      <a:pt x="0" y="15"/>
                    </a:moveTo>
                    <a:lnTo>
                      <a:pt x="21" y="10"/>
                    </a:lnTo>
                    <a:lnTo>
                      <a:pt x="37" y="6"/>
                    </a:lnTo>
                    <a:lnTo>
                      <a:pt x="48" y="2"/>
                    </a:lnTo>
                    <a:lnTo>
                      <a:pt x="56" y="0"/>
                    </a:lnTo>
                    <a:lnTo>
                      <a:pt x="69" y="2"/>
                    </a:lnTo>
                    <a:lnTo>
                      <a:pt x="79" y="6"/>
                    </a:lnTo>
                    <a:lnTo>
                      <a:pt x="94" y="11"/>
                    </a:lnTo>
                    <a:lnTo>
                      <a:pt x="110" y="19"/>
                    </a:lnTo>
                    <a:lnTo>
                      <a:pt x="121" y="25"/>
                    </a:lnTo>
                    <a:lnTo>
                      <a:pt x="139" y="33"/>
                    </a:lnTo>
                    <a:lnTo>
                      <a:pt x="156" y="37"/>
                    </a:lnTo>
                    <a:lnTo>
                      <a:pt x="183" y="37"/>
                    </a:lnTo>
                    <a:lnTo>
                      <a:pt x="198" y="38"/>
                    </a:lnTo>
                    <a:lnTo>
                      <a:pt x="212" y="42"/>
                    </a:lnTo>
                    <a:lnTo>
                      <a:pt x="235" y="54"/>
                    </a:lnTo>
                    <a:lnTo>
                      <a:pt x="245" y="58"/>
                    </a:lnTo>
                    <a:lnTo>
                      <a:pt x="256" y="58"/>
                    </a:lnTo>
                    <a:lnTo>
                      <a:pt x="270" y="56"/>
                    </a:lnTo>
                    <a:lnTo>
                      <a:pt x="285" y="48"/>
                    </a:lnTo>
                    <a:lnTo>
                      <a:pt x="300" y="38"/>
                    </a:lnTo>
                    <a:lnTo>
                      <a:pt x="314" y="31"/>
                    </a:lnTo>
                    <a:lnTo>
                      <a:pt x="331" y="23"/>
                    </a:lnTo>
                    <a:lnTo>
                      <a:pt x="347" y="19"/>
                    </a:lnTo>
                    <a:lnTo>
                      <a:pt x="366" y="19"/>
                    </a:lnTo>
                    <a:lnTo>
                      <a:pt x="387" y="17"/>
                    </a:lnTo>
                    <a:lnTo>
                      <a:pt x="399" y="13"/>
                    </a:lnTo>
                    <a:lnTo>
                      <a:pt x="408" y="11"/>
                    </a:lnTo>
                    <a:lnTo>
                      <a:pt x="431" y="11"/>
                    </a:lnTo>
                    <a:lnTo>
                      <a:pt x="445" y="13"/>
                    </a:lnTo>
                    <a:lnTo>
                      <a:pt x="460" y="19"/>
                    </a:lnTo>
                    <a:lnTo>
                      <a:pt x="476" y="25"/>
                    </a:lnTo>
                    <a:lnTo>
                      <a:pt x="487" y="27"/>
                    </a:lnTo>
                    <a:lnTo>
                      <a:pt x="497" y="25"/>
                    </a:lnTo>
                    <a:lnTo>
                      <a:pt x="508" y="17"/>
                    </a:lnTo>
                    <a:lnTo>
                      <a:pt x="512" y="15"/>
                    </a:lnTo>
                    <a:lnTo>
                      <a:pt x="514" y="15"/>
                    </a:lnTo>
                    <a:lnTo>
                      <a:pt x="516" y="19"/>
                    </a:lnTo>
                    <a:lnTo>
                      <a:pt x="516" y="27"/>
                    </a:lnTo>
                    <a:lnTo>
                      <a:pt x="518" y="42"/>
                    </a:lnTo>
                    <a:lnTo>
                      <a:pt x="518" y="327"/>
                    </a:lnTo>
                    <a:lnTo>
                      <a:pt x="516" y="364"/>
                    </a:lnTo>
                    <a:lnTo>
                      <a:pt x="516" y="470"/>
                    </a:lnTo>
                    <a:lnTo>
                      <a:pt x="516" y="482"/>
                    </a:lnTo>
                    <a:lnTo>
                      <a:pt x="512" y="495"/>
                    </a:lnTo>
                    <a:lnTo>
                      <a:pt x="506" y="507"/>
                    </a:lnTo>
                    <a:lnTo>
                      <a:pt x="495" y="510"/>
                    </a:lnTo>
                    <a:lnTo>
                      <a:pt x="479" y="512"/>
                    </a:lnTo>
                    <a:lnTo>
                      <a:pt x="462" y="518"/>
                    </a:lnTo>
                    <a:lnTo>
                      <a:pt x="447" y="520"/>
                    </a:lnTo>
                    <a:lnTo>
                      <a:pt x="441" y="520"/>
                    </a:lnTo>
                    <a:lnTo>
                      <a:pt x="439" y="516"/>
                    </a:lnTo>
                    <a:lnTo>
                      <a:pt x="433" y="507"/>
                    </a:lnTo>
                    <a:lnTo>
                      <a:pt x="422" y="493"/>
                    </a:lnTo>
                    <a:lnTo>
                      <a:pt x="408" y="480"/>
                    </a:lnTo>
                    <a:lnTo>
                      <a:pt x="395" y="462"/>
                    </a:lnTo>
                    <a:lnTo>
                      <a:pt x="379" y="443"/>
                    </a:lnTo>
                    <a:lnTo>
                      <a:pt x="360" y="428"/>
                    </a:lnTo>
                    <a:lnTo>
                      <a:pt x="343" y="414"/>
                    </a:lnTo>
                    <a:lnTo>
                      <a:pt x="325" y="410"/>
                    </a:lnTo>
                    <a:lnTo>
                      <a:pt x="312" y="410"/>
                    </a:lnTo>
                    <a:lnTo>
                      <a:pt x="287" y="408"/>
                    </a:lnTo>
                    <a:lnTo>
                      <a:pt x="254" y="404"/>
                    </a:lnTo>
                    <a:lnTo>
                      <a:pt x="219" y="403"/>
                    </a:lnTo>
                    <a:lnTo>
                      <a:pt x="183" y="399"/>
                    </a:lnTo>
                    <a:lnTo>
                      <a:pt x="150" y="395"/>
                    </a:lnTo>
                    <a:lnTo>
                      <a:pt x="123" y="393"/>
                    </a:lnTo>
                    <a:lnTo>
                      <a:pt x="106" y="393"/>
                    </a:lnTo>
                    <a:lnTo>
                      <a:pt x="81" y="391"/>
                    </a:lnTo>
                    <a:lnTo>
                      <a:pt x="50" y="387"/>
                    </a:lnTo>
                    <a:lnTo>
                      <a:pt x="23" y="379"/>
                    </a:lnTo>
                    <a:lnTo>
                      <a:pt x="12" y="377"/>
                    </a:lnTo>
                    <a:lnTo>
                      <a:pt x="4" y="374"/>
                    </a:lnTo>
                    <a:lnTo>
                      <a:pt x="0" y="15"/>
                    </a:lnTo>
                    <a:close/>
                  </a:path>
                </a:pathLst>
              </a:custGeom>
              <a:solidFill>
                <a:srgbClr val="FFFFFF"/>
              </a:solidFill>
              <a:ln w="9525">
                <a:noFill/>
                <a:round/>
                <a:headEnd/>
                <a:tailEnd/>
              </a:ln>
            </p:spPr>
            <p:txBody>
              <a:bodyPr/>
              <a:lstStyle/>
              <a:p>
                <a:endParaRPr lang="zh-CN" altLang="en-US"/>
              </a:p>
            </p:txBody>
          </p:sp>
          <p:sp>
            <p:nvSpPr>
              <p:cNvPr id="269" name="Freeform 472"/>
              <p:cNvSpPr>
                <a:spLocks/>
              </p:cNvSpPr>
              <p:nvPr/>
            </p:nvSpPr>
            <p:spPr bwMode="auto">
              <a:xfrm>
                <a:off x="2173" y="2653"/>
                <a:ext cx="416" cy="235"/>
              </a:xfrm>
              <a:custGeom>
                <a:avLst/>
                <a:gdLst>
                  <a:gd name="T0" fmla="*/ 0 w 416"/>
                  <a:gd name="T1" fmla="*/ 235 h 235"/>
                  <a:gd name="T2" fmla="*/ 366 w 416"/>
                  <a:gd name="T3" fmla="*/ 235 h 235"/>
                  <a:gd name="T4" fmla="*/ 416 w 416"/>
                  <a:gd name="T5" fmla="*/ 198 h 235"/>
                  <a:gd name="T6" fmla="*/ 416 w 416"/>
                  <a:gd name="T7" fmla="*/ 42 h 235"/>
                  <a:gd name="T8" fmla="*/ 372 w 416"/>
                  <a:gd name="T9" fmla="*/ 0 h 235"/>
                  <a:gd name="T10" fmla="*/ 0 w 416"/>
                  <a:gd name="T11" fmla="*/ 0 h 235"/>
                  <a:gd name="T12" fmla="*/ 0 w 416"/>
                  <a:gd name="T13" fmla="*/ 235 h 235"/>
                  <a:gd name="T14" fmla="*/ 0 60000 65536"/>
                  <a:gd name="T15" fmla="*/ 0 60000 65536"/>
                  <a:gd name="T16" fmla="*/ 0 60000 65536"/>
                  <a:gd name="T17" fmla="*/ 0 60000 65536"/>
                  <a:gd name="T18" fmla="*/ 0 60000 65536"/>
                  <a:gd name="T19" fmla="*/ 0 60000 65536"/>
                  <a:gd name="T20" fmla="*/ 0 60000 65536"/>
                  <a:gd name="T21" fmla="*/ 0 w 416"/>
                  <a:gd name="T22" fmla="*/ 0 h 235"/>
                  <a:gd name="T23" fmla="*/ 416 w 416"/>
                  <a:gd name="T24" fmla="*/ 235 h 2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6" h="235">
                    <a:moveTo>
                      <a:pt x="0" y="235"/>
                    </a:moveTo>
                    <a:lnTo>
                      <a:pt x="366" y="235"/>
                    </a:lnTo>
                    <a:lnTo>
                      <a:pt x="416" y="198"/>
                    </a:lnTo>
                    <a:lnTo>
                      <a:pt x="416" y="42"/>
                    </a:lnTo>
                    <a:lnTo>
                      <a:pt x="372" y="0"/>
                    </a:lnTo>
                    <a:lnTo>
                      <a:pt x="0" y="0"/>
                    </a:lnTo>
                    <a:lnTo>
                      <a:pt x="0" y="235"/>
                    </a:lnTo>
                    <a:close/>
                  </a:path>
                </a:pathLst>
              </a:custGeom>
              <a:solidFill>
                <a:srgbClr val="F7C276"/>
              </a:solidFill>
              <a:ln w="9525">
                <a:noFill/>
                <a:round/>
                <a:headEnd/>
                <a:tailEnd/>
              </a:ln>
            </p:spPr>
            <p:txBody>
              <a:bodyPr/>
              <a:lstStyle/>
              <a:p>
                <a:endParaRPr lang="zh-CN" altLang="en-US"/>
              </a:p>
            </p:txBody>
          </p:sp>
          <p:sp>
            <p:nvSpPr>
              <p:cNvPr id="270" name="Freeform 473"/>
              <p:cNvSpPr>
                <a:spLocks/>
              </p:cNvSpPr>
              <p:nvPr/>
            </p:nvSpPr>
            <p:spPr bwMode="auto">
              <a:xfrm>
                <a:off x="2169" y="2649"/>
                <a:ext cx="424" cy="242"/>
              </a:xfrm>
              <a:custGeom>
                <a:avLst/>
                <a:gdLst>
                  <a:gd name="T0" fmla="*/ 0 w 424"/>
                  <a:gd name="T1" fmla="*/ 239 h 242"/>
                  <a:gd name="T2" fmla="*/ 0 w 424"/>
                  <a:gd name="T3" fmla="*/ 241 h 242"/>
                  <a:gd name="T4" fmla="*/ 2 w 424"/>
                  <a:gd name="T5" fmla="*/ 241 h 242"/>
                  <a:gd name="T6" fmla="*/ 2 w 424"/>
                  <a:gd name="T7" fmla="*/ 242 h 242"/>
                  <a:gd name="T8" fmla="*/ 372 w 424"/>
                  <a:gd name="T9" fmla="*/ 242 h 242"/>
                  <a:gd name="T10" fmla="*/ 422 w 424"/>
                  <a:gd name="T11" fmla="*/ 206 h 242"/>
                  <a:gd name="T12" fmla="*/ 424 w 424"/>
                  <a:gd name="T13" fmla="*/ 204 h 242"/>
                  <a:gd name="T14" fmla="*/ 424 w 424"/>
                  <a:gd name="T15" fmla="*/ 44 h 242"/>
                  <a:gd name="T16" fmla="*/ 422 w 424"/>
                  <a:gd name="T17" fmla="*/ 44 h 242"/>
                  <a:gd name="T18" fmla="*/ 378 w 424"/>
                  <a:gd name="T19" fmla="*/ 2 h 242"/>
                  <a:gd name="T20" fmla="*/ 378 w 424"/>
                  <a:gd name="T21" fmla="*/ 0 h 242"/>
                  <a:gd name="T22" fmla="*/ 2 w 424"/>
                  <a:gd name="T23" fmla="*/ 0 h 242"/>
                  <a:gd name="T24" fmla="*/ 2 w 424"/>
                  <a:gd name="T25" fmla="*/ 2 h 242"/>
                  <a:gd name="T26" fmla="*/ 0 w 424"/>
                  <a:gd name="T27" fmla="*/ 2 h 242"/>
                  <a:gd name="T28" fmla="*/ 0 w 424"/>
                  <a:gd name="T29" fmla="*/ 4 h 242"/>
                  <a:gd name="T30" fmla="*/ 0 w 424"/>
                  <a:gd name="T31" fmla="*/ 239 h 242"/>
                  <a:gd name="T32" fmla="*/ 8 w 424"/>
                  <a:gd name="T33" fmla="*/ 239 h 242"/>
                  <a:gd name="T34" fmla="*/ 8 w 424"/>
                  <a:gd name="T35" fmla="*/ 4 h 242"/>
                  <a:gd name="T36" fmla="*/ 4 w 424"/>
                  <a:gd name="T37" fmla="*/ 7 h 242"/>
                  <a:gd name="T38" fmla="*/ 376 w 424"/>
                  <a:gd name="T39" fmla="*/ 7 h 242"/>
                  <a:gd name="T40" fmla="*/ 374 w 424"/>
                  <a:gd name="T41" fmla="*/ 6 h 242"/>
                  <a:gd name="T42" fmla="*/ 418 w 424"/>
                  <a:gd name="T43" fmla="*/ 48 h 242"/>
                  <a:gd name="T44" fmla="*/ 416 w 424"/>
                  <a:gd name="T45" fmla="*/ 46 h 242"/>
                  <a:gd name="T46" fmla="*/ 416 w 424"/>
                  <a:gd name="T47" fmla="*/ 202 h 242"/>
                  <a:gd name="T48" fmla="*/ 418 w 424"/>
                  <a:gd name="T49" fmla="*/ 198 h 242"/>
                  <a:gd name="T50" fmla="*/ 368 w 424"/>
                  <a:gd name="T51" fmla="*/ 235 h 242"/>
                  <a:gd name="T52" fmla="*/ 370 w 424"/>
                  <a:gd name="T53" fmla="*/ 235 h 242"/>
                  <a:gd name="T54" fmla="*/ 4 w 424"/>
                  <a:gd name="T55" fmla="*/ 235 h 242"/>
                  <a:gd name="T56" fmla="*/ 8 w 424"/>
                  <a:gd name="T57" fmla="*/ 239 h 242"/>
                  <a:gd name="T58" fmla="*/ 0 w 424"/>
                  <a:gd name="T59" fmla="*/ 239 h 2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24"/>
                  <a:gd name="T91" fmla="*/ 0 h 242"/>
                  <a:gd name="T92" fmla="*/ 424 w 424"/>
                  <a:gd name="T93" fmla="*/ 242 h 2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24" h="242">
                    <a:moveTo>
                      <a:pt x="0" y="239"/>
                    </a:moveTo>
                    <a:lnTo>
                      <a:pt x="0" y="241"/>
                    </a:lnTo>
                    <a:lnTo>
                      <a:pt x="2" y="241"/>
                    </a:lnTo>
                    <a:lnTo>
                      <a:pt x="2" y="242"/>
                    </a:lnTo>
                    <a:lnTo>
                      <a:pt x="372" y="242"/>
                    </a:lnTo>
                    <a:lnTo>
                      <a:pt x="422" y="206"/>
                    </a:lnTo>
                    <a:lnTo>
                      <a:pt x="424" y="204"/>
                    </a:lnTo>
                    <a:lnTo>
                      <a:pt x="424" y="44"/>
                    </a:lnTo>
                    <a:lnTo>
                      <a:pt x="422" y="44"/>
                    </a:lnTo>
                    <a:lnTo>
                      <a:pt x="378" y="2"/>
                    </a:lnTo>
                    <a:lnTo>
                      <a:pt x="378" y="0"/>
                    </a:lnTo>
                    <a:lnTo>
                      <a:pt x="2" y="0"/>
                    </a:lnTo>
                    <a:lnTo>
                      <a:pt x="2" y="2"/>
                    </a:lnTo>
                    <a:lnTo>
                      <a:pt x="0" y="2"/>
                    </a:lnTo>
                    <a:lnTo>
                      <a:pt x="0" y="4"/>
                    </a:lnTo>
                    <a:lnTo>
                      <a:pt x="0" y="239"/>
                    </a:lnTo>
                    <a:lnTo>
                      <a:pt x="8" y="239"/>
                    </a:lnTo>
                    <a:lnTo>
                      <a:pt x="8" y="4"/>
                    </a:lnTo>
                    <a:lnTo>
                      <a:pt x="4" y="7"/>
                    </a:lnTo>
                    <a:lnTo>
                      <a:pt x="376" y="7"/>
                    </a:lnTo>
                    <a:lnTo>
                      <a:pt x="374" y="6"/>
                    </a:lnTo>
                    <a:lnTo>
                      <a:pt x="418" y="48"/>
                    </a:lnTo>
                    <a:lnTo>
                      <a:pt x="416" y="46"/>
                    </a:lnTo>
                    <a:lnTo>
                      <a:pt x="416" y="202"/>
                    </a:lnTo>
                    <a:lnTo>
                      <a:pt x="418" y="198"/>
                    </a:lnTo>
                    <a:lnTo>
                      <a:pt x="368" y="235"/>
                    </a:lnTo>
                    <a:lnTo>
                      <a:pt x="370" y="235"/>
                    </a:lnTo>
                    <a:lnTo>
                      <a:pt x="4" y="235"/>
                    </a:lnTo>
                    <a:lnTo>
                      <a:pt x="8" y="239"/>
                    </a:lnTo>
                    <a:lnTo>
                      <a:pt x="0" y="239"/>
                    </a:lnTo>
                    <a:close/>
                  </a:path>
                </a:pathLst>
              </a:custGeom>
              <a:solidFill>
                <a:srgbClr val="000000"/>
              </a:solidFill>
              <a:ln w="9525">
                <a:noFill/>
                <a:round/>
                <a:headEnd/>
                <a:tailEnd/>
              </a:ln>
            </p:spPr>
            <p:txBody>
              <a:bodyPr/>
              <a:lstStyle/>
              <a:p>
                <a:endParaRPr lang="zh-CN" altLang="en-US"/>
              </a:p>
            </p:txBody>
          </p:sp>
          <p:sp>
            <p:nvSpPr>
              <p:cNvPr id="271" name="Rectangle 474"/>
              <p:cNvSpPr>
                <a:spLocks noChangeArrowheads="1"/>
              </p:cNvSpPr>
              <p:nvPr/>
            </p:nvSpPr>
            <p:spPr bwMode="auto">
              <a:xfrm>
                <a:off x="2364" y="2691"/>
                <a:ext cx="160" cy="160"/>
              </a:xfrm>
              <a:prstGeom prst="rect">
                <a:avLst/>
              </a:prstGeom>
              <a:solidFill>
                <a:srgbClr val="000000"/>
              </a:solidFill>
              <a:ln w="9525">
                <a:noFill/>
                <a:miter lim="800000"/>
                <a:headEnd/>
                <a:tailEnd/>
              </a:ln>
            </p:spPr>
            <p:txBody>
              <a:bodyPr/>
              <a:lstStyle/>
              <a:p>
                <a:endParaRPr lang="zh-CN" altLang="en-US"/>
              </a:p>
            </p:txBody>
          </p:sp>
          <p:sp>
            <p:nvSpPr>
              <p:cNvPr id="272" name="Freeform 475"/>
              <p:cNvSpPr>
                <a:spLocks/>
              </p:cNvSpPr>
              <p:nvPr/>
            </p:nvSpPr>
            <p:spPr bwMode="auto">
              <a:xfrm>
                <a:off x="2360" y="2687"/>
                <a:ext cx="166" cy="166"/>
              </a:xfrm>
              <a:custGeom>
                <a:avLst/>
                <a:gdLst>
                  <a:gd name="T0" fmla="*/ 4 w 166"/>
                  <a:gd name="T1" fmla="*/ 0 h 166"/>
                  <a:gd name="T2" fmla="*/ 2 w 166"/>
                  <a:gd name="T3" fmla="*/ 0 h 166"/>
                  <a:gd name="T4" fmla="*/ 2 w 166"/>
                  <a:gd name="T5" fmla="*/ 2 h 166"/>
                  <a:gd name="T6" fmla="*/ 0 w 166"/>
                  <a:gd name="T7" fmla="*/ 2 h 166"/>
                  <a:gd name="T8" fmla="*/ 0 w 166"/>
                  <a:gd name="T9" fmla="*/ 164 h 166"/>
                  <a:gd name="T10" fmla="*/ 2 w 166"/>
                  <a:gd name="T11" fmla="*/ 164 h 166"/>
                  <a:gd name="T12" fmla="*/ 2 w 166"/>
                  <a:gd name="T13" fmla="*/ 166 h 166"/>
                  <a:gd name="T14" fmla="*/ 164 w 166"/>
                  <a:gd name="T15" fmla="*/ 166 h 166"/>
                  <a:gd name="T16" fmla="*/ 164 w 166"/>
                  <a:gd name="T17" fmla="*/ 164 h 166"/>
                  <a:gd name="T18" fmla="*/ 166 w 166"/>
                  <a:gd name="T19" fmla="*/ 164 h 166"/>
                  <a:gd name="T20" fmla="*/ 166 w 166"/>
                  <a:gd name="T21" fmla="*/ 2 h 166"/>
                  <a:gd name="T22" fmla="*/ 164 w 166"/>
                  <a:gd name="T23" fmla="*/ 2 h 166"/>
                  <a:gd name="T24" fmla="*/ 164 w 166"/>
                  <a:gd name="T25" fmla="*/ 0 h 166"/>
                  <a:gd name="T26" fmla="*/ 162 w 166"/>
                  <a:gd name="T27" fmla="*/ 0 h 166"/>
                  <a:gd name="T28" fmla="*/ 4 w 166"/>
                  <a:gd name="T29" fmla="*/ 0 h 166"/>
                  <a:gd name="T30" fmla="*/ 4 w 166"/>
                  <a:gd name="T31" fmla="*/ 8 h 166"/>
                  <a:gd name="T32" fmla="*/ 162 w 166"/>
                  <a:gd name="T33" fmla="*/ 8 h 166"/>
                  <a:gd name="T34" fmla="*/ 158 w 166"/>
                  <a:gd name="T35" fmla="*/ 4 h 166"/>
                  <a:gd name="T36" fmla="*/ 158 w 166"/>
                  <a:gd name="T37" fmla="*/ 162 h 166"/>
                  <a:gd name="T38" fmla="*/ 162 w 166"/>
                  <a:gd name="T39" fmla="*/ 158 h 166"/>
                  <a:gd name="T40" fmla="*/ 4 w 166"/>
                  <a:gd name="T41" fmla="*/ 158 h 166"/>
                  <a:gd name="T42" fmla="*/ 8 w 166"/>
                  <a:gd name="T43" fmla="*/ 162 h 166"/>
                  <a:gd name="T44" fmla="*/ 8 w 166"/>
                  <a:gd name="T45" fmla="*/ 4 h 166"/>
                  <a:gd name="T46" fmla="*/ 4 w 166"/>
                  <a:gd name="T47" fmla="*/ 8 h 166"/>
                  <a:gd name="T48" fmla="*/ 4 w 166"/>
                  <a:gd name="T49" fmla="*/ 0 h 1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6"/>
                  <a:gd name="T76" fmla="*/ 0 h 166"/>
                  <a:gd name="T77" fmla="*/ 166 w 166"/>
                  <a:gd name="T78" fmla="*/ 166 h 16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6" h="166">
                    <a:moveTo>
                      <a:pt x="4" y="0"/>
                    </a:moveTo>
                    <a:lnTo>
                      <a:pt x="2" y="0"/>
                    </a:lnTo>
                    <a:lnTo>
                      <a:pt x="2" y="2"/>
                    </a:lnTo>
                    <a:lnTo>
                      <a:pt x="0" y="2"/>
                    </a:lnTo>
                    <a:lnTo>
                      <a:pt x="0" y="164"/>
                    </a:lnTo>
                    <a:lnTo>
                      <a:pt x="2" y="164"/>
                    </a:lnTo>
                    <a:lnTo>
                      <a:pt x="2" y="166"/>
                    </a:lnTo>
                    <a:lnTo>
                      <a:pt x="164" y="166"/>
                    </a:lnTo>
                    <a:lnTo>
                      <a:pt x="164" y="164"/>
                    </a:lnTo>
                    <a:lnTo>
                      <a:pt x="166" y="164"/>
                    </a:lnTo>
                    <a:lnTo>
                      <a:pt x="166" y="2"/>
                    </a:lnTo>
                    <a:lnTo>
                      <a:pt x="164" y="2"/>
                    </a:lnTo>
                    <a:lnTo>
                      <a:pt x="164" y="0"/>
                    </a:lnTo>
                    <a:lnTo>
                      <a:pt x="162" y="0"/>
                    </a:lnTo>
                    <a:lnTo>
                      <a:pt x="4" y="0"/>
                    </a:lnTo>
                    <a:lnTo>
                      <a:pt x="4" y="8"/>
                    </a:lnTo>
                    <a:lnTo>
                      <a:pt x="162" y="8"/>
                    </a:lnTo>
                    <a:lnTo>
                      <a:pt x="158" y="4"/>
                    </a:lnTo>
                    <a:lnTo>
                      <a:pt x="158" y="162"/>
                    </a:lnTo>
                    <a:lnTo>
                      <a:pt x="162" y="158"/>
                    </a:lnTo>
                    <a:lnTo>
                      <a:pt x="4" y="158"/>
                    </a:lnTo>
                    <a:lnTo>
                      <a:pt x="8" y="162"/>
                    </a:lnTo>
                    <a:lnTo>
                      <a:pt x="8" y="4"/>
                    </a:lnTo>
                    <a:lnTo>
                      <a:pt x="4" y="8"/>
                    </a:lnTo>
                    <a:lnTo>
                      <a:pt x="4" y="0"/>
                    </a:lnTo>
                    <a:close/>
                  </a:path>
                </a:pathLst>
              </a:custGeom>
              <a:solidFill>
                <a:srgbClr val="000000"/>
              </a:solidFill>
              <a:ln w="9525">
                <a:noFill/>
                <a:round/>
                <a:headEnd/>
                <a:tailEnd/>
              </a:ln>
            </p:spPr>
            <p:txBody>
              <a:bodyPr/>
              <a:lstStyle/>
              <a:p>
                <a:endParaRPr lang="zh-CN" altLang="en-US"/>
              </a:p>
            </p:txBody>
          </p:sp>
          <p:sp>
            <p:nvSpPr>
              <p:cNvPr id="273" name="Rectangle 476"/>
              <p:cNvSpPr>
                <a:spLocks noChangeArrowheads="1"/>
              </p:cNvSpPr>
              <p:nvPr/>
            </p:nvSpPr>
            <p:spPr bwMode="auto">
              <a:xfrm>
                <a:off x="2364" y="2730"/>
                <a:ext cx="160" cy="82"/>
              </a:xfrm>
              <a:prstGeom prst="rect">
                <a:avLst/>
              </a:prstGeom>
              <a:solidFill>
                <a:srgbClr val="FFFFFF"/>
              </a:solidFill>
              <a:ln w="9525">
                <a:noFill/>
                <a:miter lim="800000"/>
                <a:headEnd/>
                <a:tailEnd/>
              </a:ln>
            </p:spPr>
            <p:txBody>
              <a:bodyPr/>
              <a:lstStyle/>
              <a:p>
                <a:endParaRPr lang="zh-CN" altLang="en-US"/>
              </a:p>
            </p:txBody>
          </p:sp>
          <p:sp>
            <p:nvSpPr>
              <p:cNvPr id="274" name="Freeform 477"/>
              <p:cNvSpPr>
                <a:spLocks/>
              </p:cNvSpPr>
              <p:nvPr/>
            </p:nvSpPr>
            <p:spPr bwMode="auto">
              <a:xfrm>
                <a:off x="2360" y="2726"/>
                <a:ext cx="166" cy="88"/>
              </a:xfrm>
              <a:custGeom>
                <a:avLst/>
                <a:gdLst>
                  <a:gd name="T0" fmla="*/ 4 w 166"/>
                  <a:gd name="T1" fmla="*/ 0 h 88"/>
                  <a:gd name="T2" fmla="*/ 2 w 166"/>
                  <a:gd name="T3" fmla="*/ 0 h 88"/>
                  <a:gd name="T4" fmla="*/ 2 w 166"/>
                  <a:gd name="T5" fmla="*/ 2 h 88"/>
                  <a:gd name="T6" fmla="*/ 0 w 166"/>
                  <a:gd name="T7" fmla="*/ 2 h 88"/>
                  <a:gd name="T8" fmla="*/ 0 w 166"/>
                  <a:gd name="T9" fmla="*/ 86 h 88"/>
                  <a:gd name="T10" fmla="*/ 2 w 166"/>
                  <a:gd name="T11" fmla="*/ 86 h 88"/>
                  <a:gd name="T12" fmla="*/ 2 w 166"/>
                  <a:gd name="T13" fmla="*/ 88 h 88"/>
                  <a:gd name="T14" fmla="*/ 164 w 166"/>
                  <a:gd name="T15" fmla="*/ 88 h 88"/>
                  <a:gd name="T16" fmla="*/ 164 w 166"/>
                  <a:gd name="T17" fmla="*/ 86 h 88"/>
                  <a:gd name="T18" fmla="*/ 166 w 166"/>
                  <a:gd name="T19" fmla="*/ 86 h 88"/>
                  <a:gd name="T20" fmla="*/ 166 w 166"/>
                  <a:gd name="T21" fmla="*/ 2 h 88"/>
                  <a:gd name="T22" fmla="*/ 164 w 166"/>
                  <a:gd name="T23" fmla="*/ 2 h 88"/>
                  <a:gd name="T24" fmla="*/ 164 w 166"/>
                  <a:gd name="T25" fmla="*/ 0 h 88"/>
                  <a:gd name="T26" fmla="*/ 162 w 166"/>
                  <a:gd name="T27" fmla="*/ 0 h 88"/>
                  <a:gd name="T28" fmla="*/ 4 w 166"/>
                  <a:gd name="T29" fmla="*/ 0 h 88"/>
                  <a:gd name="T30" fmla="*/ 4 w 166"/>
                  <a:gd name="T31" fmla="*/ 7 h 88"/>
                  <a:gd name="T32" fmla="*/ 162 w 166"/>
                  <a:gd name="T33" fmla="*/ 7 h 88"/>
                  <a:gd name="T34" fmla="*/ 158 w 166"/>
                  <a:gd name="T35" fmla="*/ 4 h 88"/>
                  <a:gd name="T36" fmla="*/ 158 w 166"/>
                  <a:gd name="T37" fmla="*/ 85 h 88"/>
                  <a:gd name="T38" fmla="*/ 162 w 166"/>
                  <a:gd name="T39" fmla="*/ 81 h 88"/>
                  <a:gd name="T40" fmla="*/ 4 w 166"/>
                  <a:gd name="T41" fmla="*/ 81 h 88"/>
                  <a:gd name="T42" fmla="*/ 8 w 166"/>
                  <a:gd name="T43" fmla="*/ 85 h 88"/>
                  <a:gd name="T44" fmla="*/ 8 w 166"/>
                  <a:gd name="T45" fmla="*/ 4 h 88"/>
                  <a:gd name="T46" fmla="*/ 4 w 166"/>
                  <a:gd name="T47" fmla="*/ 7 h 88"/>
                  <a:gd name="T48" fmla="*/ 4 w 166"/>
                  <a:gd name="T49" fmla="*/ 0 h 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6"/>
                  <a:gd name="T76" fmla="*/ 0 h 88"/>
                  <a:gd name="T77" fmla="*/ 166 w 166"/>
                  <a:gd name="T78" fmla="*/ 88 h 8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6" h="88">
                    <a:moveTo>
                      <a:pt x="4" y="0"/>
                    </a:moveTo>
                    <a:lnTo>
                      <a:pt x="2" y="0"/>
                    </a:lnTo>
                    <a:lnTo>
                      <a:pt x="2" y="2"/>
                    </a:lnTo>
                    <a:lnTo>
                      <a:pt x="0" y="2"/>
                    </a:lnTo>
                    <a:lnTo>
                      <a:pt x="0" y="86"/>
                    </a:lnTo>
                    <a:lnTo>
                      <a:pt x="2" y="86"/>
                    </a:lnTo>
                    <a:lnTo>
                      <a:pt x="2" y="88"/>
                    </a:lnTo>
                    <a:lnTo>
                      <a:pt x="164" y="88"/>
                    </a:lnTo>
                    <a:lnTo>
                      <a:pt x="164" y="86"/>
                    </a:lnTo>
                    <a:lnTo>
                      <a:pt x="166" y="86"/>
                    </a:lnTo>
                    <a:lnTo>
                      <a:pt x="166" y="2"/>
                    </a:lnTo>
                    <a:lnTo>
                      <a:pt x="164" y="2"/>
                    </a:lnTo>
                    <a:lnTo>
                      <a:pt x="164" y="0"/>
                    </a:lnTo>
                    <a:lnTo>
                      <a:pt x="162" y="0"/>
                    </a:lnTo>
                    <a:lnTo>
                      <a:pt x="4" y="0"/>
                    </a:lnTo>
                    <a:lnTo>
                      <a:pt x="4" y="7"/>
                    </a:lnTo>
                    <a:lnTo>
                      <a:pt x="162" y="7"/>
                    </a:lnTo>
                    <a:lnTo>
                      <a:pt x="158" y="4"/>
                    </a:lnTo>
                    <a:lnTo>
                      <a:pt x="158" y="85"/>
                    </a:lnTo>
                    <a:lnTo>
                      <a:pt x="162" y="81"/>
                    </a:lnTo>
                    <a:lnTo>
                      <a:pt x="4" y="81"/>
                    </a:lnTo>
                    <a:lnTo>
                      <a:pt x="8" y="85"/>
                    </a:lnTo>
                    <a:lnTo>
                      <a:pt x="8" y="4"/>
                    </a:lnTo>
                    <a:lnTo>
                      <a:pt x="4" y="7"/>
                    </a:lnTo>
                    <a:lnTo>
                      <a:pt x="4" y="0"/>
                    </a:lnTo>
                    <a:close/>
                  </a:path>
                </a:pathLst>
              </a:custGeom>
              <a:solidFill>
                <a:srgbClr val="000000"/>
              </a:solidFill>
              <a:ln w="9525">
                <a:noFill/>
                <a:round/>
                <a:headEnd/>
                <a:tailEnd/>
              </a:ln>
            </p:spPr>
            <p:txBody>
              <a:bodyPr/>
              <a:lstStyle/>
              <a:p>
                <a:endParaRPr lang="zh-CN" altLang="en-US"/>
              </a:p>
            </p:txBody>
          </p:sp>
          <p:sp>
            <p:nvSpPr>
              <p:cNvPr id="275" name="Freeform 478"/>
              <p:cNvSpPr>
                <a:spLocks/>
              </p:cNvSpPr>
              <p:nvPr/>
            </p:nvSpPr>
            <p:spPr bwMode="auto">
              <a:xfrm>
                <a:off x="1684" y="2554"/>
                <a:ext cx="456" cy="334"/>
              </a:xfrm>
              <a:custGeom>
                <a:avLst/>
                <a:gdLst>
                  <a:gd name="T0" fmla="*/ 327 w 456"/>
                  <a:gd name="T1" fmla="*/ 179 h 334"/>
                  <a:gd name="T2" fmla="*/ 456 w 456"/>
                  <a:gd name="T3" fmla="*/ 179 h 334"/>
                  <a:gd name="T4" fmla="*/ 455 w 456"/>
                  <a:gd name="T5" fmla="*/ 334 h 334"/>
                  <a:gd name="T6" fmla="*/ 0 w 456"/>
                  <a:gd name="T7" fmla="*/ 334 h 334"/>
                  <a:gd name="T8" fmla="*/ 0 w 456"/>
                  <a:gd name="T9" fmla="*/ 43 h 334"/>
                  <a:gd name="T10" fmla="*/ 46 w 456"/>
                  <a:gd name="T11" fmla="*/ 0 h 334"/>
                  <a:gd name="T12" fmla="*/ 327 w 456"/>
                  <a:gd name="T13" fmla="*/ 0 h 334"/>
                  <a:gd name="T14" fmla="*/ 327 w 456"/>
                  <a:gd name="T15" fmla="*/ 179 h 334"/>
                  <a:gd name="T16" fmla="*/ 0 60000 65536"/>
                  <a:gd name="T17" fmla="*/ 0 60000 65536"/>
                  <a:gd name="T18" fmla="*/ 0 60000 65536"/>
                  <a:gd name="T19" fmla="*/ 0 60000 65536"/>
                  <a:gd name="T20" fmla="*/ 0 60000 65536"/>
                  <a:gd name="T21" fmla="*/ 0 60000 65536"/>
                  <a:gd name="T22" fmla="*/ 0 60000 65536"/>
                  <a:gd name="T23" fmla="*/ 0 60000 65536"/>
                  <a:gd name="T24" fmla="*/ 0 w 456"/>
                  <a:gd name="T25" fmla="*/ 0 h 334"/>
                  <a:gd name="T26" fmla="*/ 456 w 456"/>
                  <a:gd name="T27" fmla="*/ 334 h 3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6" h="334">
                    <a:moveTo>
                      <a:pt x="327" y="179"/>
                    </a:moveTo>
                    <a:lnTo>
                      <a:pt x="456" y="179"/>
                    </a:lnTo>
                    <a:lnTo>
                      <a:pt x="455" y="334"/>
                    </a:lnTo>
                    <a:lnTo>
                      <a:pt x="0" y="334"/>
                    </a:lnTo>
                    <a:lnTo>
                      <a:pt x="0" y="43"/>
                    </a:lnTo>
                    <a:lnTo>
                      <a:pt x="46" y="0"/>
                    </a:lnTo>
                    <a:lnTo>
                      <a:pt x="327" y="0"/>
                    </a:lnTo>
                    <a:lnTo>
                      <a:pt x="327" y="179"/>
                    </a:lnTo>
                    <a:close/>
                  </a:path>
                </a:pathLst>
              </a:custGeom>
              <a:solidFill>
                <a:srgbClr val="F7C276"/>
              </a:solidFill>
              <a:ln w="9525">
                <a:noFill/>
                <a:round/>
                <a:headEnd/>
                <a:tailEnd/>
              </a:ln>
            </p:spPr>
            <p:txBody>
              <a:bodyPr/>
              <a:lstStyle/>
              <a:p>
                <a:endParaRPr lang="zh-CN" altLang="en-US"/>
              </a:p>
            </p:txBody>
          </p:sp>
          <p:sp>
            <p:nvSpPr>
              <p:cNvPr id="276" name="Freeform 479"/>
              <p:cNvSpPr>
                <a:spLocks/>
              </p:cNvSpPr>
              <p:nvPr/>
            </p:nvSpPr>
            <p:spPr bwMode="auto">
              <a:xfrm>
                <a:off x="1680" y="2550"/>
                <a:ext cx="464" cy="341"/>
              </a:xfrm>
              <a:custGeom>
                <a:avLst/>
                <a:gdLst>
                  <a:gd name="T0" fmla="*/ 460 w 464"/>
                  <a:gd name="T1" fmla="*/ 187 h 341"/>
                  <a:gd name="T2" fmla="*/ 457 w 464"/>
                  <a:gd name="T3" fmla="*/ 182 h 341"/>
                  <a:gd name="T4" fmla="*/ 455 w 464"/>
                  <a:gd name="T5" fmla="*/ 338 h 341"/>
                  <a:gd name="T6" fmla="*/ 4 w 464"/>
                  <a:gd name="T7" fmla="*/ 334 h 341"/>
                  <a:gd name="T8" fmla="*/ 8 w 464"/>
                  <a:gd name="T9" fmla="*/ 47 h 341"/>
                  <a:gd name="T10" fmla="*/ 8 w 464"/>
                  <a:gd name="T11" fmla="*/ 47 h 341"/>
                  <a:gd name="T12" fmla="*/ 14 w 464"/>
                  <a:gd name="T13" fmla="*/ 43 h 341"/>
                  <a:gd name="T14" fmla="*/ 14 w 464"/>
                  <a:gd name="T15" fmla="*/ 43 h 341"/>
                  <a:gd name="T16" fmla="*/ 25 w 464"/>
                  <a:gd name="T17" fmla="*/ 31 h 341"/>
                  <a:gd name="T18" fmla="*/ 31 w 464"/>
                  <a:gd name="T19" fmla="*/ 27 h 341"/>
                  <a:gd name="T20" fmla="*/ 31 w 464"/>
                  <a:gd name="T21" fmla="*/ 27 h 341"/>
                  <a:gd name="T22" fmla="*/ 35 w 464"/>
                  <a:gd name="T23" fmla="*/ 20 h 341"/>
                  <a:gd name="T24" fmla="*/ 50 w 464"/>
                  <a:gd name="T25" fmla="*/ 8 h 341"/>
                  <a:gd name="T26" fmla="*/ 50 w 464"/>
                  <a:gd name="T27" fmla="*/ 8 h 341"/>
                  <a:gd name="T28" fmla="*/ 328 w 464"/>
                  <a:gd name="T29" fmla="*/ 4 h 341"/>
                  <a:gd name="T30" fmla="*/ 331 w 464"/>
                  <a:gd name="T31" fmla="*/ 187 h 341"/>
                  <a:gd name="T32" fmla="*/ 335 w 464"/>
                  <a:gd name="T33" fmla="*/ 183 h 341"/>
                  <a:gd name="T34" fmla="*/ 335 w 464"/>
                  <a:gd name="T35" fmla="*/ 2 h 341"/>
                  <a:gd name="T36" fmla="*/ 333 w 464"/>
                  <a:gd name="T37" fmla="*/ 0 h 341"/>
                  <a:gd name="T38" fmla="*/ 50 w 464"/>
                  <a:gd name="T39" fmla="*/ 0 h 341"/>
                  <a:gd name="T40" fmla="*/ 48 w 464"/>
                  <a:gd name="T41" fmla="*/ 2 h 341"/>
                  <a:gd name="T42" fmla="*/ 46 w 464"/>
                  <a:gd name="T43" fmla="*/ 0 h 341"/>
                  <a:gd name="T44" fmla="*/ 31 w 464"/>
                  <a:gd name="T45" fmla="*/ 16 h 341"/>
                  <a:gd name="T46" fmla="*/ 27 w 464"/>
                  <a:gd name="T47" fmla="*/ 20 h 341"/>
                  <a:gd name="T48" fmla="*/ 23 w 464"/>
                  <a:gd name="T49" fmla="*/ 24 h 341"/>
                  <a:gd name="T50" fmla="*/ 18 w 464"/>
                  <a:gd name="T51" fmla="*/ 27 h 341"/>
                  <a:gd name="T52" fmla="*/ 18 w 464"/>
                  <a:gd name="T53" fmla="*/ 27 h 341"/>
                  <a:gd name="T54" fmla="*/ 8 w 464"/>
                  <a:gd name="T55" fmla="*/ 37 h 341"/>
                  <a:gd name="T56" fmla="*/ 4 w 464"/>
                  <a:gd name="T57" fmla="*/ 39 h 341"/>
                  <a:gd name="T58" fmla="*/ 0 w 464"/>
                  <a:gd name="T59" fmla="*/ 47 h 341"/>
                  <a:gd name="T60" fmla="*/ 2 w 464"/>
                  <a:gd name="T61" fmla="*/ 45 h 341"/>
                  <a:gd name="T62" fmla="*/ 0 w 464"/>
                  <a:gd name="T63" fmla="*/ 47 h 341"/>
                  <a:gd name="T64" fmla="*/ 0 w 464"/>
                  <a:gd name="T65" fmla="*/ 340 h 341"/>
                  <a:gd name="T66" fmla="*/ 2 w 464"/>
                  <a:gd name="T67" fmla="*/ 341 h 341"/>
                  <a:gd name="T68" fmla="*/ 459 w 464"/>
                  <a:gd name="T69" fmla="*/ 341 h 341"/>
                  <a:gd name="T70" fmla="*/ 460 w 464"/>
                  <a:gd name="T71" fmla="*/ 340 h 341"/>
                  <a:gd name="T72" fmla="*/ 462 w 464"/>
                  <a:gd name="T73" fmla="*/ 338 h 341"/>
                  <a:gd name="T74" fmla="*/ 464 w 464"/>
                  <a:gd name="T75" fmla="*/ 185 h 341"/>
                  <a:gd name="T76" fmla="*/ 464 w 464"/>
                  <a:gd name="T77" fmla="*/ 182 h 341"/>
                  <a:gd name="T78" fmla="*/ 462 w 464"/>
                  <a:gd name="T79" fmla="*/ 180 h 341"/>
                  <a:gd name="T80" fmla="*/ 331 w 464"/>
                  <a:gd name="T81" fmla="*/ 180 h 3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64"/>
                  <a:gd name="T124" fmla="*/ 0 h 341"/>
                  <a:gd name="T125" fmla="*/ 464 w 464"/>
                  <a:gd name="T126" fmla="*/ 341 h 3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64" h="341">
                    <a:moveTo>
                      <a:pt x="331" y="187"/>
                    </a:moveTo>
                    <a:lnTo>
                      <a:pt x="460" y="187"/>
                    </a:lnTo>
                    <a:lnTo>
                      <a:pt x="457" y="183"/>
                    </a:lnTo>
                    <a:lnTo>
                      <a:pt x="457" y="182"/>
                    </a:lnTo>
                    <a:lnTo>
                      <a:pt x="455" y="187"/>
                    </a:lnTo>
                    <a:lnTo>
                      <a:pt x="455" y="338"/>
                    </a:lnTo>
                    <a:lnTo>
                      <a:pt x="459" y="334"/>
                    </a:lnTo>
                    <a:lnTo>
                      <a:pt x="4" y="334"/>
                    </a:lnTo>
                    <a:lnTo>
                      <a:pt x="8" y="338"/>
                    </a:lnTo>
                    <a:lnTo>
                      <a:pt x="8" y="47"/>
                    </a:lnTo>
                    <a:lnTo>
                      <a:pt x="6" y="51"/>
                    </a:lnTo>
                    <a:lnTo>
                      <a:pt x="8" y="47"/>
                    </a:lnTo>
                    <a:lnTo>
                      <a:pt x="10" y="47"/>
                    </a:lnTo>
                    <a:lnTo>
                      <a:pt x="14" y="43"/>
                    </a:lnTo>
                    <a:lnTo>
                      <a:pt x="12" y="41"/>
                    </a:lnTo>
                    <a:lnTo>
                      <a:pt x="14" y="43"/>
                    </a:lnTo>
                    <a:lnTo>
                      <a:pt x="21" y="35"/>
                    </a:lnTo>
                    <a:lnTo>
                      <a:pt x="25" y="31"/>
                    </a:lnTo>
                    <a:lnTo>
                      <a:pt x="27" y="31"/>
                    </a:lnTo>
                    <a:lnTo>
                      <a:pt x="31" y="27"/>
                    </a:lnTo>
                    <a:lnTo>
                      <a:pt x="29" y="26"/>
                    </a:lnTo>
                    <a:lnTo>
                      <a:pt x="31" y="27"/>
                    </a:lnTo>
                    <a:lnTo>
                      <a:pt x="37" y="22"/>
                    </a:lnTo>
                    <a:lnTo>
                      <a:pt x="35" y="20"/>
                    </a:lnTo>
                    <a:lnTo>
                      <a:pt x="37" y="22"/>
                    </a:lnTo>
                    <a:lnTo>
                      <a:pt x="50" y="8"/>
                    </a:lnTo>
                    <a:lnTo>
                      <a:pt x="52" y="6"/>
                    </a:lnTo>
                    <a:lnTo>
                      <a:pt x="50" y="8"/>
                    </a:lnTo>
                    <a:lnTo>
                      <a:pt x="331" y="8"/>
                    </a:lnTo>
                    <a:lnTo>
                      <a:pt x="328" y="4"/>
                    </a:lnTo>
                    <a:lnTo>
                      <a:pt x="328" y="183"/>
                    </a:lnTo>
                    <a:lnTo>
                      <a:pt x="331" y="187"/>
                    </a:lnTo>
                    <a:lnTo>
                      <a:pt x="331" y="180"/>
                    </a:lnTo>
                    <a:lnTo>
                      <a:pt x="335" y="183"/>
                    </a:lnTo>
                    <a:lnTo>
                      <a:pt x="335" y="4"/>
                    </a:lnTo>
                    <a:lnTo>
                      <a:pt x="335" y="2"/>
                    </a:lnTo>
                    <a:lnTo>
                      <a:pt x="333" y="2"/>
                    </a:lnTo>
                    <a:lnTo>
                      <a:pt x="333" y="0"/>
                    </a:lnTo>
                    <a:lnTo>
                      <a:pt x="331" y="0"/>
                    </a:lnTo>
                    <a:lnTo>
                      <a:pt x="50" y="0"/>
                    </a:lnTo>
                    <a:lnTo>
                      <a:pt x="48" y="0"/>
                    </a:lnTo>
                    <a:lnTo>
                      <a:pt x="48" y="2"/>
                    </a:lnTo>
                    <a:lnTo>
                      <a:pt x="50" y="0"/>
                    </a:lnTo>
                    <a:lnTo>
                      <a:pt x="46" y="0"/>
                    </a:lnTo>
                    <a:lnTo>
                      <a:pt x="33" y="14"/>
                    </a:lnTo>
                    <a:lnTo>
                      <a:pt x="31" y="16"/>
                    </a:lnTo>
                    <a:lnTo>
                      <a:pt x="29" y="18"/>
                    </a:lnTo>
                    <a:lnTo>
                      <a:pt x="27" y="20"/>
                    </a:lnTo>
                    <a:lnTo>
                      <a:pt x="25" y="22"/>
                    </a:lnTo>
                    <a:lnTo>
                      <a:pt x="23" y="24"/>
                    </a:lnTo>
                    <a:lnTo>
                      <a:pt x="21" y="24"/>
                    </a:lnTo>
                    <a:lnTo>
                      <a:pt x="18" y="27"/>
                    </a:lnTo>
                    <a:lnTo>
                      <a:pt x="19" y="29"/>
                    </a:lnTo>
                    <a:lnTo>
                      <a:pt x="18" y="27"/>
                    </a:lnTo>
                    <a:lnTo>
                      <a:pt x="10" y="35"/>
                    </a:lnTo>
                    <a:lnTo>
                      <a:pt x="8" y="37"/>
                    </a:lnTo>
                    <a:lnTo>
                      <a:pt x="6" y="39"/>
                    </a:lnTo>
                    <a:lnTo>
                      <a:pt x="4" y="39"/>
                    </a:lnTo>
                    <a:lnTo>
                      <a:pt x="0" y="43"/>
                    </a:lnTo>
                    <a:lnTo>
                      <a:pt x="0" y="47"/>
                    </a:lnTo>
                    <a:lnTo>
                      <a:pt x="2" y="43"/>
                    </a:lnTo>
                    <a:lnTo>
                      <a:pt x="2" y="45"/>
                    </a:lnTo>
                    <a:lnTo>
                      <a:pt x="0" y="45"/>
                    </a:lnTo>
                    <a:lnTo>
                      <a:pt x="0" y="47"/>
                    </a:lnTo>
                    <a:lnTo>
                      <a:pt x="0" y="338"/>
                    </a:lnTo>
                    <a:lnTo>
                      <a:pt x="0" y="340"/>
                    </a:lnTo>
                    <a:lnTo>
                      <a:pt x="2" y="340"/>
                    </a:lnTo>
                    <a:lnTo>
                      <a:pt x="2" y="341"/>
                    </a:lnTo>
                    <a:lnTo>
                      <a:pt x="4" y="341"/>
                    </a:lnTo>
                    <a:lnTo>
                      <a:pt x="459" y="341"/>
                    </a:lnTo>
                    <a:lnTo>
                      <a:pt x="460" y="341"/>
                    </a:lnTo>
                    <a:lnTo>
                      <a:pt x="460" y="340"/>
                    </a:lnTo>
                    <a:lnTo>
                      <a:pt x="462" y="340"/>
                    </a:lnTo>
                    <a:lnTo>
                      <a:pt x="462" y="338"/>
                    </a:lnTo>
                    <a:lnTo>
                      <a:pt x="462" y="187"/>
                    </a:lnTo>
                    <a:lnTo>
                      <a:pt x="464" y="185"/>
                    </a:lnTo>
                    <a:lnTo>
                      <a:pt x="464" y="183"/>
                    </a:lnTo>
                    <a:lnTo>
                      <a:pt x="464" y="182"/>
                    </a:lnTo>
                    <a:lnTo>
                      <a:pt x="462" y="182"/>
                    </a:lnTo>
                    <a:lnTo>
                      <a:pt x="462" y="180"/>
                    </a:lnTo>
                    <a:lnTo>
                      <a:pt x="460" y="180"/>
                    </a:lnTo>
                    <a:lnTo>
                      <a:pt x="331" y="180"/>
                    </a:lnTo>
                    <a:lnTo>
                      <a:pt x="331" y="187"/>
                    </a:lnTo>
                    <a:close/>
                  </a:path>
                </a:pathLst>
              </a:custGeom>
              <a:solidFill>
                <a:srgbClr val="000000"/>
              </a:solidFill>
              <a:ln w="9525">
                <a:noFill/>
                <a:round/>
                <a:headEnd/>
                <a:tailEnd/>
              </a:ln>
            </p:spPr>
            <p:txBody>
              <a:bodyPr/>
              <a:lstStyle/>
              <a:p>
                <a:endParaRPr lang="zh-CN" altLang="en-US"/>
              </a:p>
            </p:txBody>
          </p:sp>
          <p:sp>
            <p:nvSpPr>
              <p:cNvPr id="277" name="Rectangle 480"/>
              <p:cNvSpPr>
                <a:spLocks noChangeArrowheads="1"/>
              </p:cNvSpPr>
              <p:nvPr/>
            </p:nvSpPr>
            <p:spPr bwMode="auto">
              <a:xfrm>
                <a:off x="1771" y="2595"/>
                <a:ext cx="160" cy="158"/>
              </a:xfrm>
              <a:prstGeom prst="rect">
                <a:avLst/>
              </a:prstGeom>
              <a:solidFill>
                <a:srgbClr val="000000"/>
              </a:solidFill>
              <a:ln w="9525">
                <a:noFill/>
                <a:miter lim="800000"/>
                <a:headEnd/>
                <a:tailEnd/>
              </a:ln>
            </p:spPr>
            <p:txBody>
              <a:bodyPr/>
              <a:lstStyle/>
              <a:p>
                <a:endParaRPr lang="zh-CN" altLang="en-US"/>
              </a:p>
            </p:txBody>
          </p:sp>
          <p:sp>
            <p:nvSpPr>
              <p:cNvPr id="278" name="Freeform 481"/>
              <p:cNvSpPr>
                <a:spLocks/>
              </p:cNvSpPr>
              <p:nvPr/>
            </p:nvSpPr>
            <p:spPr bwMode="auto">
              <a:xfrm>
                <a:off x="1767" y="2591"/>
                <a:ext cx="165" cy="164"/>
              </a:xfrm>
              <a:custGeom>
                <a:avLst/>
                <a:gdLst>
                  <a:gd name="T0" fmla="*/ 4 w 165"/>
                  <a:gd name="T1" fmla="*/ 0 h 164"/>
                  <a:gd name="T2" fmla="*/ 2 w 165"/>
                  <a:gd name="T3" fmla="*/ 0 h 164"/>
                  <a:gd name="T4" fmla="*/ 2 w 165"/>
                  <a:gd name="T5" fmla="*/ 2 h 164"/>
                  <a:gd name="T6" fmla="*/ 0 w 165"/>
                  <a:gd name="T7" fmla="*/ 2 h 164"/>
                  <a:gd name="T8" fmla="*/ 0 w 165"/>
                  <a:gd name="T9" fmla="*/ 162 h 164"/>
                  <a:gd name="T10" fmla="*/ 2 w 165"/>
                  <a:gd name="T11" fmla="*/ 162 h 164"/>
                  <a:gd name="T12" fmla="*/ 2 w 165"/>
                  <a:gd name="T13" fmla="*/ 164 h 164"/>
                  <a:gd name="T14" fmla="*/ 164 w 165"/>
                  <a:gd name="T15" fmla="*/ 164 h 164"/>
                  <a:gd name="T16" fmla="*/ 164 w 165"/>
                  <a:gd name="T17" fmla="*/ 162 h 164"/>
                  <a:gd name="T18" fmla="*/ 165 w 165"/>
                  <a:gd name="T19" fmla="*/ 162 h 164"/>
                  <a:gd name="T20" fmla="*/ 165 w 165"/>
                  <a:gd name="T21" fmla="*/ 2 h 164"/>
                  <a:gd name="T22" fmla="*/ 164 w 165"/>
                  <a:gd name="T23" fmla="*/ 2 h 164"/>
                  <a:gd name="T24" fmla="*/ 164 w 165"/>
                  <a:gd name="T25" fmla="*/ 0 h 164"/>
                  <a:gd name="T26" fmla="*/ 162 w 165"/>
                  <a:gd name="T27" fmla="*/ 0 h 164"/>
                  <a:gd name="T28" fmla="*/ 4 w 165"/>
                  <a:gd name="T29" fmla="*/ 0 h 164"/>
                  <a:gd name="T30" fmla="*/ 4 w 165"/>
                  <a:gd name="T31" fmla="*/ 8 h 164"/>
                  <a:gd name="T32" fmla="*/ 162 w 165"/>
                  <a:gd name="T33" fmla="*/ 8 h 164"/>
                  <a:gd name="T34" fmla="*/ 158 w 165"/>
                  <a:gd name="T35" fmla="*/ 4 h 164"/>
                  <a:gd name="T36" fmla="*/ 158 w 165"/>
                  <a:gd name="T37" fmla="*/ 160 h 164"/>
                  <a:gd name="T38" fmla="*/ 162 w 165"/>
                  <a:gd name="T39" fmla="*/ 156 h 164"/>
                  <a:gd name="T40" fmla="*/ 4 w 165"/>
                  <a:gd name="T41" fmla="*/ 156 h 164"/>
                  <a:gd name="T42" fmla="*/ 8 w 165"/>
                  <a:gd name="T43" fmla="*/ 160 h 164"/>
                  <a:gd name="T44" fmla="*/ 8 w 165"/>
                  <a:gd name="T45" fmla="*/ 4 h 164"/>
                  <a:gd name="T46" fmla="*/ 4 w 165"/>
                  <a:gd name="T47" fmla="*/ 8 h 164"/>
                  <a:gd name="T48" fmla="*/ 4 w 165"/>
                  <a:gd name="T49" fmla="*/ 0 h 16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5"/>
                  <a:gd name="T76" fmla="*/ 0 h 164"/>
                  <a:gd name="T77" fmla="*/ 165 w 165"/>
                  <a:gd name="T78" fmla="*/ 164 h 16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5" h="164">
                    <a:moveTo>
                      <a:pt x="4" y="0"/>
                    </a:moveTo>
                    <a:lnTo>
                      <a:pt x="2" y="0"/>
                    </a:lnTo>
                    <a:lnTo>
                      <a:pt x="2" y="2"/>
                    </a:lnTo>
                    <a:lnTo>
                      <a:pt x="0" y="2"/>
                    </a:lnTo>
                    <a:lnTo>
                      <a:pt x="0" y="162"/>
                    </a:lnTo>
                    <a:lnTo>
                      <a:pt x="2" y="162"/>
                    </a:lnTo>
                    <a:lnTo>
                      <a:pt x="2" y="164"/>
                    </a:lnTo>
                    <a:lnTo>
                      <a:pt x="164" y="164"/>
                    </a:lnTo>
                    <a:lnTo>
                      <a:pt x="164" y="162"/>
                    </a:lnTo>
                    <a:lnTo>
                      <a:pt x="165" y="162"/>
                    </a:lnTo>
                    <a:lnTo>
                      <a:pt x="165" y="2"/>
                    </a:lnTo>
                    <a:lnTo>
                      <a:pt x="164" y="2"/>
                    </a:lnTo>
                    <a:lnTo>
                      <a:pt x="164" y="0"/>
                    </a:lnTo>
                    <a:lnTo>
                      <a:pt x="162" y="0"/>
                    </a:lnTo>
                    <a:lnTo>
                      <a:pt x="4" y="0"/>
                    </a:lnTo>
                    <a:lnTo>
                      <a:pt x="4" y="8"/>
                    </a:lnTo>
                    <a:lnTo>
                      <a:pt x="162" y="8"/>
                    </a:lnTo>
                    <a:lnTo>
                      <a:pt x="158" y="4"/>
                    </a:lnTo>
                    <a:lnTo>
                      <a:pt x="158" y="160"/>
                    </a:lnTo>
                    <a:lnTo>
                      <a:pt x="162" y="156"/>
                    </a:lnTo>
                    <a:lnTo>
                      <a:pt x="4" y="156"/>
                    </a:lnTo>
                    <a:lnTo>
                      <a:pt x="8" y="160"/>
                    </a:lnTo>
                    <a:lnTo>
                      <a:pt x="8" y="4"/>
                    </a:lnTo>
                    <a:lnTo>
                      <a:pt x="4" y="8"/>
                    </a:lnTo>
                    <a:lnTo>
                      <a:pt x="4" y="0"/>
                    </a:lnTo>
                    <a:close/>
                  </a:path>
                </a:pathLst>
              </a:custGeom>
              <a:solidFill>
                <a:srgbClr val="000000"/>
              </a:solidFill>
              <a:ln w="9525">
                <a:noFill/>
                <a:round/>
                <a:headEnd/>
                <a:tailEnd/>
              </a:ln>
            </p:spPr>
            <p:txBody>
              <a:bodyPr/>
              <a:lstStyle/>
              <a:p>
                <a:endParaRPr lang="zh-CN" altLang="en-US"/>
              </a:p>
            </p:txBody>
          </p:sp>
          <p:sp>
            <p:nvSpPr>
              <p:cNvPr id="279" name="Rectangle 482"/>
              <p:cNvSpPr>
                <a:spLocks noChangeArrowheads="1"/>
              </p:cNvSpPr>
              <p:nvPr/>
            </p:nvSpPr>
            <p:spPr bwMode="auto">
              <a:xfrm>
                <a:off x="1771" y="2631"/>
                <a:ext cx="160" cy="85"/>
              </a:xfrm>
              <a:prstGeom prst="rect">
                <a:avLst/>
              </a:prstGeom>
              <a:solidFill>
                <a:srgbClr val="FFFFFF"/>
              </a:solidFill>
              <a:ln w="9525">
                <a:noFill/>
                <a:miter lim="800000"/>
                <a:headEnd/>
                <a:tailEnd/>
              </a:ln>
            </p:spPr>
            <p:txBody>
              <a:bodyPr/>
              <a:lstStyle/>
              <a:p>
                <a:endParaRPr lang="zh-CN" altLang="en-US"/>
              </a:p>
            </p:txBody>
          </p:sp>
          <p:sp>
            <p:nvSpPr>
              <p:cNvPr id="280" name="Freeform 483"/>
              <p:cNvSpPr>
                <a:spLocks/>
              </p:cNvSpPr>
              <p:nvPr/>
            </p:nvSpPr>
            <p:spPr bwMode="auto">
              <a:xfrm>
                <a:off x="1767" y="2628"/>
                <a:ext cx="165" cy="90"/>
              </a:xfrm>
              <a:custGeom>
                <a:avLst/>
                <a:gdLst>
                  <a:gd name="T0" fmla="*/ 4 w 165"/>
                  <a:gd name="T1" fmla="*/ 0 h 90"/>
                  <a:gd name="T2" fmla="*/ 2 w 165"/>
                  <a:gd name="T3" fmla="*/ 0 h 90"/>
                  <a:gd name="T4" fmla="*/ 2 w 165"/>
                  <a:gd name="T5" fmla="*/ 1 h 90"/>
                  <a:gd name="T6" fmla="*/ 0 w 165"/>
                  <a:gd name="T7" fmla="*/ 1 h 90"/>
                  <a:gd name="T8" fmla="*/ 0 w 165"/>
                  <a:gd name="T9" fmla="*/ 88 h 90"/>
                  <a:gd name="T10" fmla="*/ 2 w 165"/>
                  <a:gd name="T11" fmla="*/ 88 h 90"/>
                  <a:gd name="T12" fmla="*/ 2 w 165"/>
                  <a:gd name="T13" fmla="*/ 90 h 90"/>
                  <a:gd name="T14" fmla="*/ 164 w 165"/>
                  <a:gd name="T15" fmla="*/ 90 h 90"/>
                  <a:gd name="T16" fmla="*/ 164 w 165"/>
                  <a:gd name="T17" fmla="*/ 88 h 90"/>
                  <a:gd name="T18" fmla="*/ 165 w 165"/>
                  <a:gd name="T19" fmla="*/ 88 h 90"/>
                  <a:gd name="T20" fmla="*/ 165 w 165"/>
                  <a:gd name="T21" fmla="*/ 1 h 90"/>
                  <a:gd name="T22" fmla="*/ 164 w 165"/>
                  <a:gd name="T23" fmla="*/ 1 h 90"/>
                  <a:gd name="T24" fmla="*/ 164 w 165"/>
                  <a:gd name="T25" fmla="*/ 0 h 90"/>
                  <a:gd name="T26" fmla="*/ 162 w 165"/>
                  <a:gd name="T27" fmla="*/ 0 h 90"/>
                  <a:gd name="T28" fmla="*/ 4 w 165"/>
                  <a:gd name="T29" fmla="*/ 0 h 90"/>
                  <a:gd name="T30" fmla="*/ 4 w 165"/>
                  <a:gd name="T31" fmla="*/ 7 h 90"/>
                  <a:gd name="T32" fmla="*/ 162 w 165"/>
                  <a:gd name="T33" fmla="*/ 7 h 90"/>
                  <a:gd name="T34" fmla="*/ 158 w 165"/>
                  <a:gd name="T35" fmla="*/ 3 h 90"/>
                  <a:gd name="T36" fmla="*/ 158 w 165"/>
                  <a:gd name="T37" fmla="*/ 86 h 90"/>
                  <a:gd name="T38" fmla="*/ 162 w 165"/>
                  <a:gd name="T39" fmla="*/ 82 h 90"/>
                  <a:gd name="T40" fmla="*/ 4 w 165"/>
                  <a:gd name="T41" fmla="*/ 82 h 90"/>
                  <a:gd name="T42" fmla="*/ 8 w 165"/>
                  <a:gd name="T43" fmla="*/ 86 h 90"/>
                  <a:gd name="T44" fmla="*/ 8 w 165"/>
                  <a:gd name="T45" fmla="*/ 3 h 90"/>
                  <a:gd name="T46" fmla="*/ 4 w 165"/>
                  <a:gd name="T47" fmla="*/ 7 h 90"/>
                  <a:gd name="T48" fmla="*/ 4 w 165"/>
                  <a:gd name="T49" fmla="*/ 0 h 9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5"/>
                  <a:gd name="T76" fmla="*/ 0 h 90"/>
                  <a:gd name="T77" fmla="*/ 165 w 165"/>
                  <a:gd name="T78" fmla="*/ 90 h 9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5" h="90">
                    <a:moveTo>
                      <a:pt x="4" y="0"/>
                    </a:moveTo>
                    <a:lnTo>
                      <a:pt x="2" y="0"/>
                    </a:lnTo>
                    <a:lnTo>
                      <a:pt x="2" y="1"/>
                    </a:lnTo>
                    <a:lnTo>
                      <a:pt x="0" y="1"/>
                    </a:lnTo>
                    <a:lnTo>
                      <a:pt x="0" y="88"/>
                    </a:lnTo>
                    <a:lnTo>
                      <a:pt x="2" y="88"/>
                    </a:lnTo>
                    <a:lnTo>
                      <a:pt x="2" y="90"/>
                    </a:lnTo>
                    <a:lnTo>
                      <a:pt x="164" y="90"/>
                    </a:lnTo>
                    <a:lnTo>
                      <a:pt x="164" y="88"/>
                    </a:lnTo>
                    <a:lnTo>
                      <a:pt x="165" y="88"/>
                    </a:lnTo>
                    <a:lnTo>
                      <a:pt x="165" y="1"/>
                    </a:lnTo>
                    <a:lnTo>
                      <a:pt x="164" y="1"/>
                    </a:lnTo>
                    <a:lnTo>
                      <a:pt x="164" y="0"/>
                    </a:lnTo>
                    <a:lnTo>
                      <a:pt x="162" y="0"/>
                    </a:lnTo>
                    <a:lnTo>
                      <a:pt x="4" y="0"/>
                    </a:lnTo>
                    <a:lnTo>
                      <a:pt x="4" y="7"/>
                    </a:lnTo>
                    <a:lnTo>
                      <a:pt x="162" y="7"/>
                    </a:lnTo>
                    <a:lnTo>
                      <a:pt x="158" y="3"/>
                    </a:lnTo>
                    <a:lnTo>
                      <a:pt x="158" y="86"/>
                    </a:lnTo>
                    <a:lnTo>
                      <a:pt x="162" y="82"/>
                    </a:lnTo>
                    <a:lnTo>
                      <a:pt x="4" y="82"/>
                    </a:lnTo>
                    <a:lnTo>
                      <a:pt x="8" y="86"/>
                    </a:lnTo>
                    <a:lnTo>
                      <a:pt x="8" y="3"/>
                    </a:lnTo>
                    <a:lnTo>
                      <a:pt x="4" y="7"/>
                    </a:lnTo>
                    <a:lnTo>
                      <a:pt x="4" y="0"/>
                    </a:lnTo>
                    <a:close/>
                  </a:path>
                </a:pathLst>
              </a:custGeom>
              <a:solidFill>
                <a:srgbClr val="000000"/>
              </a:solidFill>
              <a:ln w="9525">
                <a:noFill/>
                <a:round/>
                <a:headEnd/>
                <a:tailEnd/>
              </a:ln>
            </p:spPr>
            <p:txBody>
              <a:bodyPr/>
              <a:lstStyle/>
              <a:p>
                <a:endParaRPr lang="zh-CN" altLang="en-US"/>
              </a:p>
            </p:txBody>
          </p:sp>
          <p:sp>
            <p:nvSpPr>
              <p:cNvPr id="281" name="Freeform 484"/>
              <p:cNvSpPr>
                <a:spLocks/>
              </p:cNvSpPr>
              <p:nvPr/>
            </p:nvSpPr>
            <p:spPr bwMode="auto">
              <a:xfrm>
                <a:off x="1929" y="2446"/>
                <a:ext cx="452" cy="592"/>
              </a:xfrm>
              <a:custGeom>
                <a:avLst/>
                <a:gdLst>
                  <a:gd name="T0" fmla="*/ 443 w 452"/>
                  <a:gd name="T1" fmla="*/ 592 h 592"/>
                  <a:gd name="T2" fmla="*/ 445 w 452"/>
                  <a:gd name="T3" fmla="*/ 590 h 592"/>
                  <a:gd name="T4" fmla="*/ 452 w 452"/>
                  <a:gd name="T5" fmla="*/ 584 h 592"/>
                  <a:gd name="T6" fmla="*/ 450 w 452"/>
                  <a:gd name="T7" fmla="*/ 561 h 592"/>
                  <a:gd name="T8" fmla="*/ 445 w 452"/>
                  <a:gd name="T9" fmla="*/ 551 h 592"/>
                  <a:gd name="T10" fmla="*/ 256 w 452"/>
                  <a:gd name="T11" fmla="*/ 472 h 592"/>
                  <a:gd name="T12" fmla="*/ 252 w 452"/>
                  <a:gd name="T13" fmla="*/ 230 h 592"/>
                  <a:gd name="T14" fmla="*/ 256 w 452"/>
                  <a:gd name="T15" fmla="*/ 210 h 592"/>
                  <a:gd name="T16" fmla="*/ 271 w 452"/>
                  <a:gd name="T17" fmla="*/ 191 h 592"/>
                  <a:gd name="T18" fmla="*/ 339 w 452"/>
                  <a:gd name="T19" fmla="*/ 160 h 592"/>
                  <a:gd name="T20" fmla="*/ 346 w 452"/>
                  <a:gd name="T21" fmla="*/ 151 h 592"/>
                  <a:gd name="T22" fmla="*/ 360 w 452"/>
                  <a:gd name="T23" fmla="*/ 114 h 592"/>
                  <a:gd name="T24" fmla="*/ 358 w 452"/>
                  <a:gd name="T25" fmla="*/ 89 h 592"/>
                  <a:gd name="T26" fmla="*/ 344 w 452"/>
                  <a:gd name="T27" fmla="*/ 29 h 592"/>
                  <a:gd name="T28" fmla="*/ 329 w 452"/>
                  <a:gd name="T29" fmla="*/ 10 h 592"/>
                  <a:gd name="T30" fmla="*/ 304 w 452"/>
                  <a:gd name="T31" fmla="*/ 2 h 592"/>
                  <a:gd name="T32" fmla="*/ 229 w 452"/>
                  <a:gd name="T33" fmla="*/ 0 h 592"/>
                  <a:gd name="T34" fmla="*/ 148 w 452"/>
                  <a:gd name="T35" fmla="*/ 2 h 592"/>
                  <a:gd name="T36" fmla="*/ 125 w 452"/>
                  <a:gd name="T37" fmla="*/ 10 h 592"/>
                  <a:gd name="T38" fmla="*/ 107 w 452"/>
                  <a:gd name="T39" fmla="*/ 29 h 592"/>
                  <a:gd name="T40" fmla="*/ 96 w 452"/>
                  <a:gd name="T41" fmla="*/ 81 h 592"/>
                  <a:gd name="T42" fmla="*/ 102 w 452"/>
                  <a:gd name="T43" fmla="*/ 141 h 592"/>
                  <a:gd name="T44" fmla="*/ 115 w 452"/>
                  <a:gd name="T45" fmla="*/ 158 h 592"/>
                  <a:gd name="T46" fmla="*/ 171 w 452"/>
                  <a:gd name="T47" fmla="*/ 187 h 592"/>
                  <a:gd name="T48" fmla="*/ 192 w 452"/>
                  <a:gd name="T49" fmla="*/ 201 h 592"/>
                  <a:gd name="T50" fmla="*/ 202 w 452"/>
                  <a:gd name="T51" fmla="*/ 224 h 592"/>
                  <a:gd name="T52" fmla="*/ 202 w 452"/>
                  <a:gd name="T53" fmla="*/ 455 h 592"/>
                  <a:gd name="T54" fmla="*/ 186 w 452"/>
                  <a:gd name="T55" fmla="*/ 486 h 592"/>
                  <a:gd name="T56" fmla="*/ 5 w 452"/>
                  <a:gd name="T57" fmla="*/ 555 h 592"/>
                  <a:gd name="T58" fmla="*/ 2 w 452"/>
                  <a:gd name="T59" fmla="*/ 563 h 592"/>
                  <a:gd name="T60" fmla="*/ 0 w 452"/>
                  <a:gd name="T61" fmla="*/ 584 h 592"/>
                  <a:gd name="T62" fmla="*/ 7 w 452"/>
                  <a:gd name="T63" fmla="*/ 590 h 592"/>
                  <a:gd name="T64" fmla="*/ 9 w 452"/>
                  <a:gd name="T65" fmla="*/ 592 h 592"/>
                  <a:gd name="T66" fmla="*/ 217 w 452"/>
                  <a:gd name="T67" fmla="*/ 592 h 59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52"/>
                  <a:gd name="T103" fmla="*/ 0 h 592"/>
                  <a:gd name="T104" fmla="*/ 452 w 452"/>
                  <a:gd name="T105" fmla="*/ 592 h 59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52" h="592">
                    <a:moveTo>
                      <a:pt x="217" y="592"/>
                    </a:moveTo>
                    <a:lnTo>
                      <a:pt x="443" y="592"/>
                    </a:lnTo>
                    <a:lnTo>
                      <a:pt x="443" y="590"/>
                    </a:lnTo>
                    <a:lnTo>
                      <a:pt x="445" y="590"/>
                    </a:lnTo>
                    <a:lnTo>
                      <a:pt x="450" y="588"/>
                    </a:lnTo>
                    <a:lnTo>
                      <a:pt x="452" y="584"/>
                    </a:lnTo>
                    <a:lnTo>
                      <a:pt x="452" y="563"/>
                    </a:lnTo>
                    <a:lnTo>
                      <a:pt x="450" y="561"/>
                    </a:lnTo>
                    <a:lnTo>
                      <a:pt x="448" y="555"/>
                    </a:lnTo>
                    <a:lnTo>
                      <a:pt x="445" y="551"/>
                    </a:lnTo>
                    <a:lnTo>
                      <a:pt x="267" y="486"/>
                    </a:lnTo>
                    <a:lnTo>
                      <a:pt x="256" y="472"/>
                    </a:lnTo>
                    <a:lnTo>
                      <a:pt x="252" y="455"/>
                    </a:lnTo>
                    <a:lnTo>
                      <a:pt x="252" y="230"/>
                    </a:lnTo>
                    <a:lnTo>
                      <a:pt x="252" y="224"/>
                    </a:lnTo>
                    <a:lnTo>
                      <a:pt x="256" y="210"/>
                    </a:lnTo>
                    <a:lnTo>
                      <a:pt x="262" y="201"/>
                    </a:lnTo>
                    <a:lnTo>
                      <a:pt x="271" y="191"/>
                    </a:lnTo>
                    <a:lnTo>
                      <a:pt x="281" y="187"/>
                    </a:lnTo>
                    <a:lnTo>
                      <a:pt x="339" y="160"/>
                    </a:lnTo>
                    <a:lnTo>
                      <a:pt x="337" y="158"/>
                    </a:lnTo>
                    <a:lnTo>
                      <a:pt x="346" y="151"/>
                    </a:lnTo>
                    <a:lnTo>
                      <a:pt x="352" y="141"/>
                    </a:lnTo>
                    <a:lnTo>
                      <a:pt x="360" y="114"/>
                    </a:lnTo>
                    <a:lnTo>
                      <a:pt x="356" y="81"/>
                    </a:lnTo>
                    <a:lnTo>
                      <a:pt x="358" y="89"/>
                    </a:lnTo>
                    <a:lnTo>
                      <a:pt x="346" y="29"/>
                    </a:lnTo>
                    <a:lnTo>
                      <a:pt x="344" y="29"/>
                    </a:lnTo>
                    <a:lnTo>
                      <a:pt x="339" y="18"/>
                    </a:lnTo>
                    <a:lnTo>
                      <a:pt x="329" y="10"/>
                    </a:lnTo>
                    <a:lnTo>
                      <a:pt x="317" y="4"/>
                    </a:lnTo>
                    <a:lnTo>
                      <a:pt x="304" y="2"/>
                    </a:lnTo>
                    <a:lnTo>
                      <a:pt x="306" y="2"/>
                    </a:lnTo>
                    <a:lnTo>
                      <a:pt x="229" y="0"/>
                    </a:lnTo>
                    <a:lnTo>
                      <a:pt x="225" y="0"/>
                    </a:lnTo>
                    <a:lnTo>
                      <a:pt x="148" y="2"/>
                    </a:lnTo>
                    <a:lnTo>
                      <a:pt x="134" y="4"/>
                    </a:lnTo>
                    <a:lnTo>
                      <a:pt x="125" y="10"/>
                    </a:lnTo>
                    <a:lnTo>
                      <a:pt x="115" y="18"/>
                    </a:lnTo>
                    <a:lnTo>
                      <a:pt x="107" y="29"/>
                    </a:lnTo>
                    <a:lnTo>
                      <a:pt x="96" y="89"/>
                    </a:lnTo>
                    <a:lnTo>
                      <a:pt x="96" y="81"/>
                    </a:lnTo>
                    <a:lnTo>
                      <a:pt x="94" y="114"/>
                    </a:lnTo>
                    <a:lnTo>
                      <a:pt x="102" y="141"/>
                    </a:lnTo>
                    <a:lnTo>
                      <a:pt x="107" y="151"/>
                    </a:lnTo>
                    <a:lnTo>
                      <a:pt x="115" y="158"/>
                    </a:lnTo>
                    <a:lnTo>
                      <a:pt x="115" y="160"/>
                    </a:lnTo>
                    <a:lnTo>
                      <a:pt x="171" y="187"/>
                    </a:lnTo>
                    <a:lnTo>
                      <a:pt x="183" y="191"/>
                    </a:lnTo>
                    <a:lnTo>
                      <a:pt x="192" y="201"/>
                    </a:lnTo>
                    <a:lnTo>
                      <a:pt x="198" y="210"/>
                    </a:lnTo>
                    <a:lnTo>
                      <a:pt x="202" y="224"/>
                    </a:lnTo>
                    <a:lnTo>
                      <a:pt x="202" y="230"/>
                    </a:lnTo>
                    <a:lnTo>
                      <a:pt x="202" y="455"/>
                    </a:lnTo>
                    <a:lnTo>
                      <a:pt x="198" y="472"/>
                    </a:lnTo>
                    <a:lnTo>
                      <a:pt x="186" y="486"/>
                    </a:lnTo>
                    <a:lnTo>
                      <a:pt x="9" y="551"/>
                    </a:lnTo>
                    <a:lnTo>
                      <a:pt x="5" y="555"/>
                    </a:lnTo>
                    <a:lnTo>
                      <a:pt x="3" y="561"/>
                    </a:lnTo>
                    <a:lnTo>
                      <a:pt x="2" y="563"/>
                    </a:lnTo>
                    <a:lnTo>
                      <a:pt x="2" y="584"/>
                    </a:lnTo>
                    <a:lnTo>
                      <a:pt x="0" y="584"/>
                    </a:lnTo>
                    <a:lnTo>
                      <a:pt x="2" y="588"/>
                    </a:lnTo>
                    <a:lnTo>
                      <a:pt x="7" y="590"/>
                    </a:lnTo>
                    <a:lnTo>
                      <a:pt x="9" y="590"/>
                    </a:lnTo>
                    <a:lnTo>
                      <a:pt x="9" y="592"/>
                    </a:lnTo>
                    <a:lnTo>
                      <a:pt x="237" y="592"/>
                    </a:lnTo>
                    <a:lnTo>
                      <a:pt x="217" y="592"/>
                    </a:lnTo>
                    <a:close/>
                  </a:path>
                </a:pathLst>
              </a:custGeom>
              <a:solidFill>
                <a:srgbClr val="808080"/>
              </a:solidFill>
              <a:ln w="9525">
                <a:noFill/>
                <a:round/>
                <a:headEnd/>
                <a:tailEnd/>
              </a:ln>
            </p:spPr>
            <p:txBody>
              <a:bodyPr/>
              <a:lstStyle/>
              <a:p>
                <a:endParaRPr lang="zh-CN" altLang="en-US"/>
              </a:p>
            </p:txBody>
          </p:sp>
          <p:sp>
            <p:nvSpPr>
              <p:cNvPr id="282" name="Freeform 485"/>
              <p:cNvSpPr>
                <a:spLocks/>
              </p:cNvSpPr>
              <p:nvPr/>
            </p:nvSpPr>
            <p:spPr bwMode="auto">
              <a:xfrm>
                <a:off x="3132"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83" name="Freeform 486"/>
              <p:cNvSpPr>
                <a:spLocks/>
              </p:cNvSpPr>
              <p:nvPr/>
            </p:nvSpPr>
            <p:spPr bwMode="auto">
              <a:xfrm>
                <a:off x="3092"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84" name="Freeform 487"/>
              <p:cNvSpPr>
                <a:spLocks/>
              </p:cNvSpPr>
              <p:nvPr/>
            </p:nvSpPr>
            <p:spPr bwMode="auto">
              <a:xfrm>
                <a:off x="3051" y="3036"/>
                <a:ext cx="29" cy="11"/>
              </a:xfrm>
              <a:custGeom>
                <a:avLst/>
                <a:gdLst>
                  <a:gd name="T0" fmla="*/ 24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4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4"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4" y="11"/>
                    </a:lnTo>
                    <a:close/>
                  </a:path>
                </a:pathLst>
              </a:custGeom>
              <a:solidFill>
                <a:srgbClr val="000000"/>
              </a:solidFill>
              <a:ln w="9525">
                <a:noFill/>
                <a:round/>
                <a:headEnd/>
                <a:tailEnd/>
              </a:ln>
            </p:spPr>
            <p:txBody>
              <a:bodyPr/>
              <a:lstStyle/>
              <a:p>
                <a:endParaRPr lang="zh-CN" altLang="en-US"/>
              </a:p>
            </p:txBody>
          </p:sp>
          <p:sp>
            <p:nvSpPr>
              <p:cNvPr id="285" name="Freeform 488"/>
              <p:cNvSpPr>
                <a:spLocks/>
              </p:cNvSpPr>
              <p:nvPr/>
            </p:nvSpPr>
            <p:spPr bwMode="auto">
              <a:xfrm>
                <a:off x="3011"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86" name="Freeform 489"/>
              <p:cNvSpPr>
                <a:spLocks/>
              </p:cNvSpPr>
              <p:nvPr/>
            </p:nvSpPr>
            <p:spPr bwMode="auto">
              <a:xfrm>
                <a:off x="2971" y="3036"/>
                <a:ext cx="28" cy="11"/>
              </a:xfrm>
              <a:custGeom>
                <a:avLst/>
                <a:gdLst>
                  <a:gd name="T0" fmla="*/ 23 w 28"/>
                  <a:gd name="T1" fmla="*/ 11 h 11"/>
                  <a:gd name="T2" fmla="*/ 26 w 28"/>
                  <a:gd name="T3" fmla="*/ 11 h 11"/>
                  <a:gd name="T4" fmla="*/ 26 w 28"/>
                  <a:gd name="T5" fmla="*/ 10 h 11"/>
                  <a:gd name="T6" fmla="*/ 28 w 28"/>
                  <a:gd name="T7" fmla="*/ 10 h 11"/>
                  <a:gd name="T8" fmla="*/ 28 w 28"/>
                  <a:gd name="T9" fmla="*/ 4 h 11"/>
                  <a:gd name="T10" fmla="*/ 26 w 28"/>
                  <a:gd name="T11" fmla="*/ 2 h 11"/>
                  <a:gd name="T12" fmla="*/ 26 w 28"/>
                  <a:gd name="T13" fmla="*/ 0 h 11"/>
                  <a:gd name="T14" fmla="*/ 3 w 28"/>
                  <a:gd name="T15" fmla="*/ 0 h 11"/>
                  <a:gd name="T16" fmla="*/ 0 w 28"/>
                  <a:gd name="T17" fmla="*/ 4 h 11"/>
                  <a:gd name="T18" fmla="*/ 0 w 28"/>
                  <a:gd name="T19" fmla="*/ 10 h 11"/>
                  <a:gd name="T20" fmla="*/ 1 w 28"/>
                  <a:gd name="T21" fmla="*/ 10 h 11"/>
                  <a:gd name="T22" fmla="*/ 3 w 28"/>
                  <a:gd name="T23" fmla="*/ 11 h 11"/>
                  <a:gd name="T24" fmla="*/ 5 w 28"/>
                  <a:gd name="T25" fmla="*/ 11 h 11"/>
                  <a:gd name="T26" fmla="*/ 23 w 28"/>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23" y="11"/>
                    </a:moveTo>
                    <a:lnTo>
                      <a:pt x="26" y="11"/>
                    </a:lnTo>
                    <a:lnTo>
                      <a:pt x="26" y="10"/>
                    </a:lnTo>
                    <a:lnTo>
                      <a:pt x="28" y="10"/>
                    </a:lnTo>
                    <a:lnTo>
                      <a:pt x="28" y="4"/>
                    </a:lnTo>
                    <a:lnTo>
                      <a:pt x="26" y="2"/>
                    </a:lnTo>
                    <a:lnTo>
                      <a:pt x="26" y="0"/>
                    </a:lnTo>
                    <a:lnTo>
                      <a:pt x="3" y="0"/>
                    </a:lnTo>
                    <a:lnTo>
                      <a:pt x="0" y="4"/>
                    </a:lnTo>
                    <a:lnTo>
                      <a:pt x="0" y="10"/>
                    </a:lnTo>
                    <a:lnTo>
                      <a:pt x="1" y="10"/>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287" name="Freeform 490"/>
              <p:cNvSpPr>
                <a:spLocks/>
              </p:cNvSpPr>
              <p:nvPr/>
            </p:nvSpPr>
            <p:spPr bwMode="auto">
              <a:xfrm>
                <a:off x="2930"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88" name="Freeform 491"/>
              <p:cNvSpPr>
                <a:spLocks/>
              </p:cNvSpPr>
              <p:nvPr/>
            </p:nvSpPr>
            <p:spPr bwMode="auto">
              <a:xfrm>
                <a:off x="2890"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3 w 29"/>
                  <a:gd name="T15" fmla="*/ 0 h 11"/>
                  <a:gd name="T16" fmla="*/ 0 w 29"/>
                  <a:gd name="T17" fmla="*/ 4 h 11"/>
                  <a:gd name="T18" fmla="*/ 0 w 29"/>
                  <a:gd name="T19" fmla="*/ 10 h 11"/>
                  <a:gd name="T20" fmla="*/ 2 w 29"/>
                  <a:gd name="T21" fmla="*/ 10 h 11"/>
                  <a:gd name="T22" fmla="*/ 3 w 29"/>
                  <a:gd name="T23" fmla="*/ 11 h 11"/>
                  <a:gd name="T24" fmla="*/ 5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3" y="0"/>
                    </a:lnTo>
                    <a:lnTo>
                      <a:pt x="0" y="4"/>
                    </a:lnTo>
                    <a:lnTo>
                      <a:pt x="0" y="10"/>
                    </a:lnTo>
                    <a:lnTo>
                      <a:pt x="2" y="10"/>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289" name="Freeform 492"/>
              <p:cNvSpPr>
                <a:spLocks/>
              </p:cNvSpPr>
              <p:nvPr/>
            </p:nvSpPr>
            <p:spPr bwMode="auto">
              <a:xfrm>
                <a:off x="2849"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90" name="Freeform 493"/>
              <p:cNvSpPr>
                <a:spLocks/>
              </p:cNvSpPr>
              <p:nvPr/>
            </p:nvSpPr>
            <p:spPr bwMode="auto">
              <a:xfrm>
                <a:off x="2809"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91" name="Freeform 494"/>
              <p:cNvSpPr>
                <a:spLocks/>
              </p:cNvSpPr>
              <p:nvPr/>
            </p:nvSpPr>
            <p:spPr bwMode="auto">
              <a:xfrm>
                <a:off x="2768"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92" name="Freeform 495"/>
              <p:cNvSpPr>
                <a:spLocks/>
              </p:cNvSpPr>
              <p:nvPr/>
            </p:nvSpPr>
            <p:spPr bwMode="auto">
              <a:xfrm>
                <a:off x="2728"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93" name="Freeform 496"/>
              <p:cNvSpPr>
                <a:spLocks/>
              </p:cNvSpPr>
              <p:nvPr/>
            </p:nvSpPr>
            <p:spPr bwMode="auto">
              <a:xfrm>
                <a:off x="2687" y="3036"/>
                <a:ext cx="29" cy="11"/>
              </a:xfrm>
              <a:custGeom>
                <a:avLst/>
                <a:gdLst>
                  <a:gd name="T0" fmla="*/ 24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4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4"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4" y="11"/>
                    </a:lnTo>
                    <a:close/>
                  </a:path>
                </a:pathLst>
              </a:custGeom>
              <a:solidFill>
                <a:srgbClr val="000000"/>
              </a:solidFill>
              <a:ln w="9525">
                <a:noFill/>
                <a:round/>
                <a:headEnd/>
                <a:tailEnd/>
              </a:ln>
            </p:spPr>
            <p:txBody>
              <a:bodyPr/>
              <a:lstStyle/>
              <a:p>
                <a:endParaRPr lang="zh-CN" altLang="en-US"/>
              </a:p>
            </p:txBody>
          </p:sp>
          <p:sp>
            <p:nvSpPr>
              <p:cNvPr id="294" name="Freeform 497"/>
              <p:cNvSpPr>
                <a:spLocks/>
              </p:cNvSpPr>
              <p:nvPr/>
            </p:nvSpPr>
            <p:spPr bwMode="auto">
              <a:xfrm>
                <a:off x="2647"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95" name="Freeform 498"/>
              <p:cNvSpPr>
                <a:spLocks/>
              </p:cNvSpPr>
              <p:nvPr/>
            </p:nvSpPr>
            <p:spPr bwMode="auto">
              <a:xfrm>
                <a:off x="2607" y="3036"/>
                <a:ext cx="28" cy="11"/>
              </a:xfrm>
              <a:custGeom>
                <a:avLst/>
                <a:gdLst>
                  <a:gd name="T0" fmla="*/ 23 w 28"/>
                  <a:gd name="T1" fmla="*/ 11 h 11"/>
                  <a:gd name="T2" fmla="*/ 26 w 28"/>
                  <a:gd name="T3" fmla="*/ 11 h 11"/>
                  <a:gd name="T4" fmla="*/ 26 w 28"/>
                  <a:gd name="T5" fmla="*/ 10 h 11"/>
                  <a:gd name="T6" fmla="*/ 28 w 28"/>
                  <a:gd name="T7" fmla="*/ 10 h 11"/>
                  <a:gd name="T8" fmla="*/ 28 w 28"/>
                  <a:gd name="T9" fmla="*/ 4 h 11"/>
                  <a:gd name="T10" fmla="*/ 26 w 28"/>
                  <a:gd name="T11" fmla="*/ 2 h 11"/>
                  <a:gd name="T12" fmla="*/ 26 w 28"/>
                  <a:gd name="T13" fmla="*/ 0 h 11"/>
                  <a:gd name="T14" fmla="*/ 3 w 28"/>
                  <a:gd name="T15" fmla="*/ 0 h 11"/>
                  <a:gd name="T16" fmla="*/ 0 w 28"/>
                  <a:gd name="T17" fmla="*/ 4 h 11"/>
                  <a:gd name="T18" fmla="*/ 0 w 28"/>
                  <a:gd name="T19" fmla="*/ 10 h 11"/>
                  <a:gd name="T20" fmla="*/ 1 w 28"/>
                  <a:gd name="T21" fmla="*/ 10 h 11"/>
                  <a:gd name="T22" fmla="*/ 3 w 28"/>
                  <a:gd name="T23" fmla="*/ 11 h 11"/>
                  <a:gd name="T24" fmla="*/ 5 w 28"/>
                  <a:gd name="T25" fmla="*/ 11 h 11"/>
                  <a:gd name="T26" fmla="*/ 23 w 28"/>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23" y="11"/>
                    </a:moveTo>
                    <a:lnTo>
                      <a:pt x="26" y="11"/>
                    </a:lnTo>
                    <a:lnTo>
                      <a:pt x="26" y="10"/>
                    </a:lnTo>
                    <a:lnTo>
                      <a:pt x="28" y="10"/>
                    </a:lnTo>
                    <a:lnTo>
                      <a:pt x="28" y="4"/>
                    </a:lnTo>
                    <a:lnTo>
                      <a:pt x="26" y="2"/>
                    </a:lnTo>
                    <a:lnTo>
                      <a:pt x="26" y="0"/>
                    </a:lnTo>
                    <a:lnTo>
                      <a:pt x="3" y="0"/>
                    </a:lnTo>
                    <a:lnTo>
                      <a:pt x="0" y="4"/>
                    </a:lnTo>
                    <a:lnTo>
                      <a:pt x="0" y="10"/>
                    </a:lnTo>
                    <a:lnTo>
                      <a:pt x="1" y="10"/>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296" name="Freeform 499"/>
              <p:cNvSpPr>
                <a:spLocks/>
              </p:cNvSpPr>
              <p:nvPr/>
            </p:nvSpPr>
            <p:spPr bwMode="auto">
              <a:xfrm>
                <a:off x="2566"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97" name="Freeform 500"/>
              <p:cNvSpPr>
                <a:spLocks/>
              </p:cNvSpPr>
              <p:nvPr/>
            </p:nvSpPr>
            <p:spPr bwMode="auto">
              <a:xfrm>
                <a:off x="2526"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3 w 29"/>
                  <a:gd name="T15" fmla="*/ 0 h 11"/>
                  <a:gd name="T16" fmla="*/ 0 w 29"/>
                  <a:gd name="T17" fmla="*/ 4 h 11"/>
                  <a:gd name="T18" fmla="*/ 0 w 29"/>
                  <a:gd name="T19" fmla="*/ 10 h 11"/>
                  <a:gd name="T20" fmla="*/ 2 w 29"/>
                  <a:gd name="T21" fmla="*/ 10 h 11"/>
                  <a:gd name="T22" fmla="*/ 3 w 29"/>
                  <a:gd name="T23" fmla="*/ 11 h 11"/>
                  <a:gd name="T24" fmla="*/ 5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3" y="0"/>
                    </a:lnTo>
                    <a:lnTo>
                      <a:pt x="0" y="4"/>
                    </a:lnTo>
                    <a:lnTo>
                      <a:pt x="0" y="10"/>
                    </a:lnTo>
                    <a:lnTo>
                      <a:pt x="2" y="10"/>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298" name="Freeform 501"/>
              <p:cNvSpPr>
                <a:spLocks/>
              </p:cNvSpPr>
              <p:nvPr/>
            </p:nvSpPr>
            <p:spPr bwMode="auto">
              <a:xfrm>
                <a:off x="2485"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299" name="Freeform 502"/>
              <p:cNvSpPr>
                <a:spLocks/>
              </p:cNvSpPr>
              <p:nvPr/>
            </p:nvSpPr>
            <p:spPr bwMode="auto">
              <a:xfrm>
                <a:off x="2445"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00" name="Freeform 503"/>
              <p:cNvSpPr>
                <a:spLocks/>
              </p:cNvSpPr>
              <p:nvPr/>
            </p:nvSpPr>
            <p:spPr bwMode="auto">
              <a:xfrm>
                <a:off x="2404"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01" name="Freeform 504"/>
              <p:cNvSpPr>
                <a:spLocks/>
              </p:cNvSpPr>
              <p:nvPr/>
            </p:nvSpPr>
            <p:spPr bwMode="auto">
              <a:xfrm>
                <a:off x="2364"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02" name="Freeform 505"/>
              <p:cNvSpPr>
                <a:spLocks/>
              </p:cNvSpPr>
              <p:nvPr/>
            </p:nvSpPr>
            <p:spPr bwMode="auto">
              <a:xfrm>
                <a:off x="2323" y="3036"/>
                <a:ext cx="29" cy="11"/>
              </a:xfrm>
              <a:custGeom>
                <a:avLst/>
                <a:gdLst>
                  <a:gd name="T0" fmla="*/ 24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4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4"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4" y="11"/>
                    </a:lnTo>
                    <a:close/>
                  </a:path>
                </a:pathLst>
              </a:custGeom>
              <a:solidFill>
                <a:srgbClr val="000000"/>
              </a:solidFill>
              <a:ln w="9525">
                <a:noFill/>
                <a:round/>
                <a:headEnd/>
                <a:tailEnd/>
              </a:ln>
            </p:spPr>
            <p:txBody>
              <a:bodyPr/>
              <a:lstStyle/>
              <a:p>
                <a:endParaRPr lang="zh-CN" altLang="en-US"/>
              </a:p>
            </p:txBody>
          </p:sp>
          <p:sp>
            <p:nvSpPr>
              <p:cNvPr id="303" name="Freeform 506"/>
              <p:cNvSpPr>
                <a:spLocks/>
              </p:cNvSpPr>
              <p:nvPr/>
            </p:nvSpPr>
            <p:spPr bwMode="auto">
              <a:xfrm>
                <a:off x="2283"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04" name="Freeform 507"/>
              <p:cNvSpPr>
                <a:spLocks/>
              </p:cNvSpPr>
              <p:nvPr/>
            </p:nvSpPr>
            <p:spPr bwMode="auto">
              <a:xfrm>
                <a:off x="2243" y="3036"/>
                <a:ext cx="28" cy="11"/>
              </a:xfrm>
              <a:custGeom>
                <a:avLst/>
                <a:gdLst>
                  <a:gd name="T0" fmla="*/ 23 w 28"/>
                  <a:gd name="T1" fmla="*/ 11 h 11"/>
                  <a:gd name="T2" fmla="*/ 27 w 28"/>
                  <a:gd name="T3" fmla="*/ 11 h 11"/>
                  <a:gd name="T4" fmla="*/ 27 w 28"/>
                  <a:gd name="T5" fmla="*/ 10 h 11"/>
                  <a:gd name="T6" fmla="*/ 28 w 28"/>
                  <a:gd name="T7" fmla="*/ 10 h 11"/>
                  <a:gd name="T8" fmla="*/ 28 w 28"/>
                  <a:gd name="T9" fmla="*/ 4 h 11"/>
                  <a:gd name="T10" fmla="*/ 27 w 28"/>
                  <a:gd name="T11" fmla="*/ 2 h 11"/>
                  <a:gd name="T12" fmla="*/ 27 w 28"/>
                  <a:gd name="T13" fmla="*/ 0 h 11"/>
                  <a:gd name="T14" fmla="*/ 3 w 28"/>
                  <a:gd name="T15" fmla="*/ 0 h 11"/>
                  <a:gd name="T16" fmla="*/ 0 w 28"/>
                  <a:gd name="T17" fmla="*/ 4 h 11"/>
                  <a:gd name="T18" fmla="*/ 0 w 28"/>
                  <a:gd name="T19" fmla="*/ 10 h 11"/>
                  <a:gd name="T20" fmla="*/ 1 w 28"/>
                  <a:gd name="T21" fmla="*/ 10 h 11"/>
                  <a:gd name="T22" fmla="*/ 3 w 28"/>
                  <a:gd name="T23" fmla="*/ 11 h 11"/>
                  <a:gd name="T24" fmla="*/ 5 w 28"/>
                  <a:gd name="T25" fmla="*/ 11 h 11"/>
                  <a:gd name="T26" fmla="*/ 23 w 28"/>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23" y="11"/>
                    </a:moveTo>
                    <a:lnTo>
                      <a:pt x="27" y="11"/>
                    </a:lnTo>
                    <a:lnTo>
                      <a:pt x="27" y="10"/>
                    </a:lnTo>
                    <a:lnTo>
                      <a:pt x="28" y="10"/>
                    </a:lnTo>
                    <a:lnTo>
                      <a:pt x="28" y="4"/>
                    </a:lnTo>
                    <a:lnTo>
                      <a:pt x="27" y="2"/>
                    </a:lnTo>
                    <a:lnTo>
                      <a:pt x="27" y="0"/>
                    </a:lnTo>
                    <a:lnTo>
                      <a:pt x="3" y="0"/>
                    </a:lnTo>
                    <a:lnTo>
                      <a:pt x="0" y="4"/>
                    </a:lnTo>
                    <a:lnTo>
                      <a:pt x="0" y="10"/>
                    </a:lnTo>
                    <a:lnTo>
                      <a:pt x="1" y="10"/>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305" name="Freeform 508"/>
              <p:cNvSpPr>
                <a:spLocks/>
              </p:cNvSpPr>
              <p:nvPr/>
            </p:nvSpPr>
            <p:spPr bwMode="auto">
              <a:xfrm>
                <a:off x="2202"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06" name="Freeform 509"/>
              <p:cNvSpPr>
                <a:spLocks/>
              </p:cNvSpPr>
              <p:nvPr/>
            </p:nvSpPr>
            <p:spPr bwMode="auto">
              <a:xfrm>
                <a:off x="2162"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5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307" name="Freeform 510"/>
              <p:cNvSpPr>
                <a:spLocks/>
              </p:cNvSpPr>
              <p:nvPr/>
            </p:nvSpPr>
            <p:spPr bwMode="auto">
              <a:xfrm>
                <a:off x="2121"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08" name="Freeform 511"/>
              <p:cNvSpPr>
                <a:spLocks/>
              </p:cNvSpPr>
              <p:nvPr/>
            </p:nvSpPr>
            <p:spPr bwMode="auto">
              <a:xfrm>
                <a:off x="2081"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09" name="Freeform 512"/>
              <p:cNvSpPr>
                <a:spLocks/>
              </p:cNvSpPr>
              <p:nvPr/>
            </p:nvSpPr>
            <p:spPr bwMode="auto">
              <a:xfrm>
                <a:off x="2040"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10" name="Freeform 513"/>
              <p:cNvSpPr>
                <a:spLocks/>
              </p:cNvSpPr>
              <p:nvPr/>
            </p:nvSpPr>
            <p:spPr bwMode="auto">
              <a:xfrm>
                <a:off x="2000"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11" name="Freeform 514"/>
              <p:cNvSpPr>
                <a:spLocks/>
              </p:cNvSpPr>
              <p:nvPr/>
            </p:nvSpPr>
            <p:spPr bwMode="auto">
              <a:xfrm>
                <a:off x="1959" y="3036"/>
                <a:ext cx="29" cy="11"/>
              </a:xfrm>
              <a:custGeom>
                <a:avLst/>
                <a:gdLst>
                  <a:gd name="T0" fmla="*/ 24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4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4"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4" y="11"/>
                    </a:lnTo>
                    <a:close/>
                  </a:path>
                </a:pathLst>
              </a:custGeom>
              <a:solidFill>
                <a:srgbClr val="000000"/>
              </a:solidFill>
              <a:ln w="9525">
                <a:noFill/>
                <a:round/>
                <a:headEnd/>
                <a:tailEnd/>
              </a:ln>
            </p:spPr>
            <p:txBody>
              <a:bodyPr/>
              <a:lstStyle/>
              <a:p>
                <a:endParaRPr lang="zh-CN" altLang="en-US"/>
              </a:p>
            </p:txBody>
          </p:sp>
          <p:sp>
            <p:nvSpPr>
              <p:cNvPr id="312" name="Freeform 515"/>
              <p:cNvSpPr>
                <a:spLocks/>
              </p:cNvSpPr>
              <p:nvPr/>
            </p:nvSpPr>
            <p:spPr bwMode="auto">
              <a:xfrm>
                <a:off x="1919"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13" name="Freeform 516"/>
              <p:cNvSpPr>
                <a:spLocks/>
              </p:cNvSpPr>
              <p:nvPr/>
            </p:nvSpPr>
            <p:spPr bwMode="auto">
              <a:xfrm>
                <a:off x="1879" y="3036"/>
                <a:ext cx="28" cy="11"/>
              </a:xfrm>
              <a:custGeom>
                <a:avLst/>
                <a:gdLst>
                  <a:gd name="T0" fmla="*/ 23 w 28"/>
                  <a:gd name="T1" fmla="*/ 11 h 11"/>
                  <a:gd name="T2" fmla="*/ 27 w 28"/>
                  <a:gd name="T3" fmla="*/ 11 h 11"/>
                  <a:gd name="T4" fmla="*/ 27 w 28"/>
                  <a:gd name="T5" fmla="*/ 10 h 11"/>
                  <a:gd name="T6" fmla="*/ 28 w 28"/>
                  <a:gd name="T7" fmla="*/ 10 h 11"/>
                  <a:gd name="T8" fmla="*/ 28 w 28"/>
                  <a:gd name="T9" fmla="*/ 4 h 11"/>
                  <a:gd name="T10" fmla="*/ 27 w 28"/>
                  <a:gd name="T11" fmla="*/ 2 h 11"/>
                  <a:gd name="T12" fmla="*/ 27 w 28"/>
                  <a:gd name="T13" fmla="*/ 0 h 11"/>
                  <a:gd name="T14" fmla="*/ 3 w 28"/>
                  <a:gd name="T15" fmla="*/ 0 h 11"/>
                  <a:gd name="T16" fmla="*/ 0 w 28"/>
                  <a:gd name="T17" fmla="*/ 4 h 11"/>
                  <a:gd name="T18" fmla="*/ 0 w 28"/>
                  <a:gd name="T19" fmla="*/ 10 h 11"/>
                  <a:gd name="T20" fmla="*/ 1 w 28"/>
                  <a:gd name="T21" fmla="*/ 10 h 11"/>
                  <a:gd name="T22" fmla="*/ 3 w 28"/>
                  <a:gd name="T23" fmla="*/ 11 h 11"/>
                  <a:gd name="T24" fmla="*/ 5 w 28"/>
                  <a:gd name="T25" fmla="*/ 11 h 11"/>
                  <a:gd name="T26" fmla="*/ 23 w 28"/>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23" y="11"/>
                    </a:moveTo>
                    <a:lnTo>
                      <a:pt x="27" y="11"/>
                    </a:lnTo>
                    <a:lnTo>
                      <a:pt x="27" y="10"/>
                    </a:lnTo>
                    <a:lnTo>
                      <a:pt x="28" y="10"/>
                    </a:lnTo>
                    <a:lnTo>
                      <a:pt x="28" y="4"/>
                    </a:lnTo>
                    <a:lnTo>
                      <a:pt x="27" y="2"/>
                    </a:lnTo>
                    <a:lnTo>
                      <a:pt x="27" y="0"/>
                    </a:lnTo>
                    <a:lnTo>
                      <a:pt x="3" y="0"/>
                    </a:lnTo>
                    <a:lnTo>
                      <a:pt x="0" y="4"/>
                    </a:lnTo>
                    <a:lnTo>
                      <a:pt x="0" y="10"/>
                    </a:lnTo>
                    <a:lnTo>
                      <a:pt x="1" y="10"/>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314" name="Freeform 517"/>
              <p:cNvSpPr>
                <a:spLocks/>
              </p:cNvSpPr>
              <p:nvPr/>
            </p:nvSpPr>
            <p:spPr bwMode="auto">
              <a:xfrm>
                <a:off x="1838"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15" name="Freeform 518"/>
              <p:cNvSpPr>
                <a:spLocks/>
              </p:cNvSpPr>
              <p:nvPr/>
            </p:nvSpPr>
            <p:spPr bwMode="auto">
              <a:xfrm>
                <a:off x="1798"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5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316" name="Freeform 519"/>
              <p:cNvSpPr>
                <a:spLocks/>
              </p:cNvSpPr>
              <p:nvPr/>
            </p:nvSpPr>
            <p:spPr bwMode="auto">
              <a:xfrm>
                <a:off x="1757"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17" name="Freeform 520"/>
              <p:cNvSpPr>
                <a:spLocks/>
              </p:cNvSpPr>
              <p:nvPr/>
            </p:nvSpPr>
            <p:spPr bwMode="auto">
              <a:xfrm>
                <a:off x="1717"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18" name="Freeform 521"/>
              <p:cNvSpPr>
                <a:spLocks/>
              </p:cNvSpPr>
              <p:nvPr/>
            </p:nvSpPr>
            <p:spPr bwMode="auto">
              <a:xfrm>
                <a:off x="1676"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19" name="Freeform 522"/>
              <p:cNvSpPr>
                <a:spLocks/>
              </p:cNvSpPr>
              <p:nvPr/>
            </p:nvSpPr>
            <p:spPr bwMode="auto">
              <a:xfrm>
                <a:off x="1636"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20" name="Freeform 523"/>
              <p:cNvSpPr>
                <a:spLocks/>
              </p:cNvSpPr>
              <p:nvPr/>
            </p:nvSpPr>
            <p:spPr bwMode="auto">
              <a:xfrm>
                <a:off x="1595" y="3036"/>
                <a:ext cx="29" cy="11"/>
              </a:xfrm>
              <a:custGeom>
                <a:avLst/>
                <a:gdLst>
                  <a:gd name="T0" fmla="*/ 24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4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4"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4" y="11"/>
                    </a:lnTo>
                    <a:close/>
                  </a:path>
                </a:pathLst>
              </a:custGeom>
              <a:solidFill>
                <a:srgbClr val="000000"/>
              </a:solidFill>
              <a:ln w="9525">
                <a:noFill/>
                <a:round/>
                <a:headEnd/>
                <a:tailEnd/>
              </a:ln>
            </p:spPr>
            <p:txBody>
              <a:bodyPr/>
              <a:lstStyle/>
              <a:p>
                <a:endParaRPr lang="zh-CN" altLang="en-US"/>
              </a:p>
            </p:txBody>
          </p:sp>
          <p:sp>
            <p:nvSpPr>
              <p:cNvPr id="321" name="Freeform 524"/>
              <p:cNvSpPr>
                <a:spLocks/>
              </p:cNvSpPr>
              <p:nvPr/>
            </p:nvSpPr>
            <p:spPr bwMode="auto">
              <a:xfrm>
                <a:off x="1555" y="3036"/>
                <a:ext cx="29" cy="11"/>
              </a:xfrm>
              <a:custGeom>
                <a:avLst/>
                <a:gdLst>
                  <a:gd name="T0" fmla="*/ 23 w 29"/>
                  <a:gd name="T1" fmla="*/ 11 h 11"/>
                  <a:gd name="T2" fmla="*/ 27 w 29"/>
                  <a:gd name="T3" fmla="*/ 11 h 11"/>
                  <a:gd name="T4" fmla="*/ 27 w 29"/>
                  <a:gd name="T5" fmla="*/ 10 h 11"/>
                  <a:gd name="T6" fmla="*/ 29 w 29"/>
                  <a:gd name="T7" fmla="*/ 10 h 11"/>
                  <a:gd name="T8" fmla="*/ 29 w 29"/>
                  <a:gd name="T9" fmla="*/ 4 h 11"/>
                  <a:gd name="T10" fmla="*/ 27 w 29"/>
                  <a:gd name="T11" fmla="*/ 2 h 11"/>
                  <a:gd name="T12" fmla="*/ 27 w 29"/>
                  <a:gd name="T13" fmla="*/ 0 h 11"/>
                  <a:gd name="T14" fmla="*/ 4 w 29"/>
                  <a:gd name="T15" fmla="*/ 0 h 11"/>
                  <a:gd name="T16" fmla="*/ 0 w 29"/>
                  <a:gd name="T17" fmla="*/ 4 h 11"/>
                  <a:gd name="T18" fmla="*/ 0 w 29"/>
                  <a:gd name="T19" fmla="*/ 10 h 11"/>
                  <a:gd name="T20" fmla="*/ 2 w 29"/>
                  <a:gd name="T21" fmla="*/ 10 h 11"/>
                  <a:gd name="T22" fmla="*/ 4 w 29"/>
                  <a:gd name="T23" fmla="*/ 11 h 11"/>
                  <a:gd name="T24" fmla="*/ 6 w 29"/>
                  <a:gd name="T25" fmla="*/ 11 h 11"/>
                  <a:gd name="T26" fmla="*/ 23 w 29"/>
                  <a:gd name="T27" fmla="*/ 11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10"/>
                    </a:lnTo>
                    <a:lnTo>
                      <a:pt x="29" y="10"/>
                    </a:lnTo>
                    <a:lnTo>
                      <a:pt x="29" y="4"/>
                    </a:lnTo>
                    <a:lnTo>
                      <a:pt x="27" y="2"/>
                    </a:lnTo>
                    <a:lnTo>
                      <a:pt x="27" y="0"/>
                    </a:lnTo>
                    <a:lnTo>
                      <a:pt x="4" y="0"/>
                    </a:lnTo>
                    <a:lnTo>
                      <a:pt x="0" y="4"/>
                    </a:lnTo>
                    <a:lnTo>
                      <a:pt x="0" y="10"/>
                    </a:lnTo>
                    <a:lnTo>
                      <a:pt x="2" y="10"/>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322" name="Freeform 525"/>
              <p:cNvSpPr>
                <a:spLocks/>
              </p:cNvSpPr>
              <p:nvPr/>
            </p:nvSpPr>
            <p:spPr bwMode="auto">
              <a:xfrm>
                <a:off x="1516" y="3036"/>
                <a:ext cx="27" cy="13"/>
              </a:xfrm>
              <a:custGeom>
                <a:avLst/>
                <a:gdLst>
                  <a:gd name="T0" fmla="*/ 22 w 27"/>
                  <a:gd name="T1" fmla="*/ 11 h 13"/>
                  <a:gd name="T2" fmla="*/ 26 w 27"/>
                  <a:gd name="T3" fmla="*/ 11 h 13"/>
                  <a:gd name="T4" fmla="*/ 26 w 27"/>
                  <a:gd name="T5" fmla="*/ 10 h 13"/>
                  <a:gd name="T6" fmla="*/ 27 w 27"/>
                  <a:gd name="T7" fmla="*/ 10 h 13"/>
                  <a:gd name="T8" fmla="*/ 27 w 27"/>
                  <a:gd name="T9" fmla="*/ 4 h 13"/>
                  <a:gd name="T10" fmla="*/ 26 w 27"/>
                  <a:gd name="T11" fmla="*/ 2 h 13"/>
                  <a:gd name="T12" fmla="*/ 26 w 27"/>
                  <a:gd name="T13" fmla="*/ 0 h 13"/>
                  <a:gd name="T14" fmla="*/ 4 w 27"/>
                  <a:gd name="T15" fmla="*/ 0 h 13"/>
                  <a:gd name="T16" fmla="*/ 0 w 27"/>
                  <a:gd name="T17" fmla="*/ 4 h 13"/>
                  <a:gd name="T18" fmla="*/ 0 w 27"/>
                  <a:gd name="T19" fmla="*/ 11 h 13"/>
                  <a:gd name="T20" fmla="*/ 2 w 27"/>
                  <a:gd name="T21" fmla="*/ 11 h 13"/>
                  <a:gd name="T22" fmla="*/ 4 w 27"/>
                  <a:gd name="T23" fmla="*/ 13 h 13"/>
                  <a:gd name="T24" fmla="*/ 10 w 27"/>
                  <a:gd name="T25" fmla="*/ 13 h 13"/>
                  <a:gd name="T26" fmla="*/ 10 w 27"/>
                  <a:gd name="T27" fmla="*/ 11 h 13"/>
                  <a:gd name="T28" fmla="*/ 12 w 27"/>
                  <a:gd name="T29" fmla="*/ 11 h 13"/>
                  <a:gd name="T30" fmla="*/ 12 w 27"/>
                  <a:gd name="T31" fmla="*/ 8 h 13"/>
                  <a:gd name="T32" fmla="*/ 12 w 27"/>
                  <a:gd name="T33" fmla="*/ 6 h 13"/>
                  <a:gd name="T34" fmla="*/ 6 w 27"/>
                  <a:gd name="T35" fmla="*/ 11 h 13"/>
                  <a:gd name="T36" fmla="*/ 22 w 27"/>
                  <a:gd name="T37" fmla="*/ 11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
                  <a:gd name="T58" fmla="*/ 0 h 13"/>
                  <a:gd name="T59" fmla="*/ 27 w 27"/>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 h="13">
                    <a:moveTo>
                      <a:pt x="22" y="11"/>
                    </a:moveTo>
                    <a:lnTo>
                      <a:pt x="26" y="11"/>
                    </a:lnTo>
                    <a:lnTo>
                      <a:pt x="26" y="10"/>
                    </a:lnTo>
                    <a:lnTo>
                      <a:pt x="27" y="10"/>
                    </a:lnTo>
                    <a:lnTo>
                      <a:pt x="27" y="4"/>
                    </a:lnTo>
                    <a:lnTo>
                      <a:pt x="26" y="2"/>
                    </a:lnTo>
                    <a:lnTo>
                      <a:pt x="26" y="0"/>
                    </a:lnTo>
                    <a:lnTo>
                      <a:pt x="4" y="0"/>
                    </a:lnTo>
                    <a:lnTo>
                      <a:pt x="0" y="4"/>
                    </a:lnTo>
                    <a:lnTo>
                      <a:pt x="0" y="11"/>
                    </a:lnTo>
                    <a:lnTo>
                      <a:pt x="2" y="11"/>
                    </a:lnTo>
                    <a:lnTo>
                      <a:pt x="4" y="13"/>
                    </a:lnTo>
                    <a:lnTo>
                      <a:pt x="10" y="13"/>
                    </a:lnTo>
                    <a:lnTo>
                      <a:pt x="10" y="11"/>
                    </a:lnTo>
                    <a:lnTo>
                      <a:pt x="12" y="11"/>
                    </a:lnTo>
                    <a:lnTo>
                      <a:pt x="12" y="8"/>
                    </a:lnTo>
                    <a:lnTo>
                      <a:pt x="12" y="6"/>
                    </a:lnTo>
                    <a:lnTo>
                      <a:pt x="6" y="11"/>
                    </a:lnTo>
                    <a:lnTo>
                      <a:pt x="22" y="11"/>
                    </a:lnTo>
                    <a:close/>
                  </a:path>
                </a:pathLst>
              </a:custGeom>
              <a:solidFill>
                <a:srgbClr val="000000"/>
              </a:solidFill>
              <a:ln w="9525">
                <a:noFill/>
                <a:round/>
                <a:headEnd/>
                <a:tailEnd/>
              </a:ln>
            </p:spPr>
            <p:txBody>
              <a:bodyPr/>
              <a:lstStyle/>
              <a:p>
                <a:endParaRPr lang="zh-CN" altLang="en-US"/>
              </a:p>
            </p:txBody>
          </p:sp>
          <p:sp>
            <p:nvSpPr>
              <p:cNvPr id="323" name="Freeform 526"/>
              <p:cNvSpPr>
                <a:spLocks/>
              </p:cNvSpPr>
              <p:nvPr/>
            </p:nvSpPr>
            <p:spPr bwMode="auto">
              <a:xfrm>
                <a:off x="1516" y="3061"/>
                <a:ext cx="12" cy="29"/>
              </a:xfrm>
              <a:custGeom>
                <a:avLst/>
                <a:gdLst>
                  <a:gd name="T0" fmla="*/ 12 w 12"/>
                  <a:gd name="T1" fmla="*/ 6 h 29"/>
                  <a:gd name="T2" fmla="*/ 12 w 12"/>
                  <a:gd name="T3" fmla="*/ 4 h 29"/>
                  <a:gd name="T4" fmla="*/ 10 w 12"/>
                  <a:gd name="T5" fmla="*/ 2 h 29"/>
                  <a:gd name="T6" fmla="*/ 10 w 12"/>
                  <a:gd name="T7" fmla="*/ 0 h 29"/>
                  <a:gd name="T8" fmla="*/ 4 w 12"/>
                  <a:gd name="T9" fmla="*/ 0 h 29"/>
                  <a:gd name="T10" fmla="*/ 0 w 12"/>
                  <a:gd name="T11" fmla="*/ 4 h 29"/>
                  <a:gd name="T12" fmla="*/ 0 w 12"/>
                  <a:gd name="T13" fmla="*/ 27 h 29"/>
                  <a:gd name="T14" fmla="*/ 2 w 12"/>
                  <a:gd name="T15" fmla="*/ 27 h 29"/>
                  <a:gd name="T16" fmla="*/ 4 w 12"/>
                  <a:gd name="T17" fmla="*/ 29 h 29"/>
                  <a:gd name="T18" fmla="*/ 10 w 12"/>
                  <a:gd name="T19" fmla="*/ 29 h 29"/>
                  <a:gd name="T20" fmla="*/ 10 w 12"/>
                  <a:gd name="T21" fmla="*/ 27 h 29"/>
                  <a:gd name="T22" fmla="*/ 12 w 12"/>
                  <a:gd name="T23" fmla="*/ 27 h 29"/>
                  <a:gd name="T24" fmla="*/ 12 w 12"/>
                  <a:gd name="T25" fmla="*/ 23 h 29"/>
                  <a:gd name="T26" fmla="*/ 12 w 12"/>
                  <a:gd name="T27" fmla="*/ 6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324" name="Freeform 527"/>
              <p:cNvSpPr>
                <a:spLocks/>
              </p:cNvSpPr>
              <p:nvPr/>
            </p:nvSpPr>
            <p:spPr bwMode="auto">
              <a:xfrm>
                <a:off x="1516" y="3101"/>
                <a:ext cx="12" cy="29"/>
              </a:xfrm>
              <a:custGeom>
                <a:avLst/>
                <a:gdLst>
                  <a:gd name="T0" fmla="*/ 12 w 12"/>
                  <a:gd name="T1" fmla="*/ 6 h 29"/>
                  <a:gd name="T2" fmla="*/ 12 w 12"/>
                  <a:gd name="T3" fmla="*/ 4 h 29"/>
                  <a:gd name="T4" fmla="*/ 10 w 12"/>
                  <a:gd name="T5" fmla="*/ 2 h 29"/>
                  <a:gd name="T6" fmla="*/ 10 w 12"/>
                  <a:gd name="T7" fmla="*/ 0 h 29"/>
                  <a:gd name="T8" fmla="*/ 4 w 12"/>
                  <a:gd name="T9" fmla="*/ 0 h 29"/>
                  <a:gd name="T10" fmla="*/ 0 w 12"/>
                  <a:gd name="T11" fmla="*/ 4 h 29"/>
                  <a:gd name="T12" fmla="*/ 0 w 12"/>
                  <a:gd name="T13" fmla="*/ 27 h 29"/>
                  <a:gd name="T14" fmla="*/ 2 w 12"/>
                  <a:gd name="T15" fmla="*/ 27 h 29"/>
                  <a:gd name="T16" fmla="*/ 4 w 12"/>
                  <a:gd name="T17" fmla="*/ 29 h 29"/>
                  <a:gd name="T18" fmla="*/ 10 w 12"/>
                  <a:gd name="T19" fmla="*/ 29 h 29"/>
                  <a:gd name="T20" fmla="*/ 10 w 12"/>
                  <a:gd name="T21" fmla="*/ 27 h 29"/>
                  <a:gd name="T22" fmla="*/ 12 w 12"/>
                  <a:gd name="T23" fmla="*/ 27 h 29"/>
                  <a:gd name="T24" fmla="*/ 12 w 12"/>
                  <a:gd name="T25" fmla="*/ 24 h 29"/>
                  <a:gd name="T26" fmla="*/ 12 w 12"/>
                  <a:gd name="T27" fmla="*/ 6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4"/>
                    </a:lnTo>
                    <a:lnTo>
                      <a:pt x="12" y="6"/>
                    </a:lnTo>
                    <a:close/>
                  </a:path>
                </a:pathLst>
              </a:custGeom>
              <a:solidFill>
                <a:srgbClr val="000000"/>
              </a:solidFill>
              <a:ln w="9525">
                <a:noFill/>
                <a:round/>
                <a:headEnd/>
                <a:tailEnd/>
              </a:ln>
            </p:spPr>
            <p:txBody>
              <a:bodyPr/>
              <a:lstStyle/>
              <a:p>
                <a:endParaRPr lang="zh-CN" altLang="en-US"/>
              </a:p>
            </p:txBody>
          </p:sp>
          <p:sp>
            <p:nvSpPr>
              <p:cNvPr id="325" name="Freeform 528"/>
              <p:cNvSpPr>
                <a:spLocks/>
              </p:cNvSpPr>
              <p:nvPr/>
            </p:nvSpPr>
            <p:spPr bwMode="auto">
              <a:xfrm>
                <a:off x="1516" y="3142"/>
                <a:ext cx="12" cy="29"/>
              </a:xfrm>
              <a:custGeom>
                <a:avLst/>
                <a:gdLst>
                  <a:gd name="T0" fmla="*/ 12 w 12"/>
                  <a:gd name="T1" fmla="*/ 6 h 29"/>
                  <a:gd name="T2" fmla="*/ 12 w 12"/>
                  <a:gd name="T3" fmla="*/ 4 h 29"/>
                  <a:gd name="T4" fmla="*/ 10 w 12"/>
                  <a:gd name="T5" fmla="*/ 2 h 29"/>
                  <a:gd name="T6" fmla="*/ 10 w 12"/>
                  <a:gd name="T7" fmla="*/ 0 h 29"/>
                  <a:gd name="T8" fmla="*/ 4 w 12"/>
                  <a:gd name="T9" fmla="*/ 0 h 29"/>
                  <a:gd name="T10" fmla="*/ 0 w 12"/>
                  <a:gd name="T11" fmla="*/ 4 h 29"/>
                  <a:gd name="T12" fmla="*/ 0 w 12"/>
                  <a:gd name="T13" fmla="*/ 27 h 29"/>
                  <a:gd name="T14" fmla="*/ 2 w 12"/>
                  <a:gd name="T15" fmla="*/ 27 h 29"/>
                  <a:gd name="T16" fmla="*/ 4 w 12"/>
                  <a:gd name="T17" fmla="*/ 29 h 29"/>
                  <a:gd name="T18" fmla="*/ 10 w 12"/>
                  <a:gd name="T19" fmla="*/ 29 h 29"/>
                  <a:gd name="T20" fmla="*/ 10 w 12"/>
                  <a:gd name="T21" fmla="*/ 27 h 29"/>
                  <a:gd name="T22" fmla="*/ 12 w 12"/>
                  <a:gd name="T23" fmla="*/ 27 h 29"/>
                  <a:gd name="T24" fmla="*/ 12 w 12"/>
                  <a:gd name="T25" fmla="*/ 23 h 29"/>
                  <a:gd name="T26" fmla="*/ 12 w 12"/>
                  <a:gd name="T27" fmla="*/ 6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326" name="Freeform 529"/>
              <p:cNvSpPr>
                <a:spLocks/>
              </p:cNvSpPr>
              <p:nvPr/>
            </p:nvSpPr>
            <p:spPr bwMode="auto">
              <a:xfrm>
                <a:off x="1516" y="3182"/>
                <a:ext cx="12" cy="29"/>
              </a:xfrm>
              <a:custGeom>
                <a:avLst/>
                <a:gdLst>
                  <a:gd name="T0" fmla="*/ 12 w 12"/>
                  <a:gd name="T1" fmla="*/ 6 h 29"/>
                  <a:gd name="T2" fmla="*/ 12 w 12"/>
                  <a:gd name="T3" fmla="*/ 4 h 29"/>
                  <a:gd name="T4" fmla="*/ 10 w 12"/>
                  <a:gd name="T5" fmla="*/ 2 h 29"/>
                  <a:gd name="T6" fmla="*/ 10 w 12"/>
                  <a:gd name="T7" fmla="*/ 0 h 29"/>
                  <a:gd name="T8" fmla="*/ 4 w 12"/>
                  <a:gd name="T9" fmla="*/ 0 h 29"/>
                  <a:gd name="T10" fmla="*/ 0 w 12"/>
                  <a:gd name="T11" fmla="*/ 4 h 29"/>
                  <a:gd name="T12" fmla="*/ 0 w 12"/>
                  <a:gd name="T13" fmla="*/ 27 h 29"/>
                  <a:gd name="T14" fmla="*/ 2 w 12"/>
                  <a:gd name="T15" fmla="*/ 27 h 29"/>
                  <a:gd name="T16" fmla="*/ 4 w 12"/>
                  <a:gd name="T17" fmla="*/ 29 h 29"/>
                  <a:gd name="T18" fmla="*/ 10 w 12"/>
                  <a:gd name="T19" fmla="*/ 29 h 29"/>
                  <a:gd name="T20" fmla="*/ 10 w 12"/>
                  <a:gd name="T21" fmla="*/ 27 h 29"/>
                  <a:gd name="T22" fmla="*/ 12 w 12"/>
                  <a:gd name="T23" fmla="*/ 27 h 29"/>
                  <a:gd name="T24" fmla="*/ 12 w 12"/>
                  <a:gd name="T25" fmla="*/ 23 h 29"/>
                  <a:gd name="T26" fmla="*/ 12 w 12"/>
                  <a:gd name="T27" fmla="*/ 6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327" name="Freeform 530"/>
              <p:cNvSpPr>
                <a:spLocks/>
              </p:cNvSpPr>
              <p:nvPr/>
            </p:nvSpPr>
            <p:spPr bwMode="auto">
              <a:xfrm>
                <a:off x="1516" y="3223"/>
                <a:ext cx="12" cy="29"/>
              </a:xfrm>
              <a:custGeom>
                <a:avLst/>
                <a:gdLst>
                  <a:gd name="T0" fmla="*/ 12 w 12"/>
                  <a:gd name="T1" fmla="*/ 6 h 29"/>
                  <a:gd name="T2" fmla="*/ 12 w 12"/>
                  <a:gd name="T3" fmla="*/ 4 h 29"/>
                  <a:gd name="T4" fmla="*/ 10 w 12"/>
                  <a:gd name="T5" fmla="*/ 2 h 29"/>
                  <a:gd name="T6" fmla="*/ 10 w 12"/>
                  <a:gd name="T7" fmla="*/ 0 h 29"/>
                  <a:gd name="T8" fmla="*/ 4 w 12"/>
                  <a:gd name="T9" fmla="*/ 0 h 29"/>
                  <a:gd name="T10" fmla="*/ 0 w 12"/>
                  <a:gd name="T11" fmla="*/ 4 h 29"/>
                  <a:gd name="T12" fmla="*/ 0 w 12"/>
                  <a:gd name="T13" fmla="*/ 27 h 29"/>
                  <a:gd name="T14" fmla="*/ 2 w 12"/>
                  <a:gd name="T15" fmla="*/ 27 h 29"/>
                  <a:gd name="T16" fmla="*/ 4 w 12"/>
                  <a:gd name="T17" fmla="*/ 29 h 29"/>
                  <a:gd name="T18" fmla="*/ 10 w 12"/>
                  <a:gd name="T19" fmla="*/ 29 h 29"/>
                  <a:gd name="T20" fmla="*/ 10 w 12"/>
                  <a:gd name="T21" fmla="*/ 27 h 29"/>
                  <a:gd name="T22" fmla="*/ 12 w 12"/>
                  <a:gd name="T23" fmla="*/ 27 h 29"/>
                  <a:gd name="T24" fmla="*/ 12 w 12"/>
                  <a:gd name="T25" fmla="*/ 23 h 29"/>
                  <a:gd name="T26" fmla="*/ 12 w 12"/>
                  <a:gd name="T27" fmla="*/ 6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328" name="Freeform 531"/>
              <p:cNvSpPr>
                <a:spLocks/>
              </p:cNvSpPr>
              <p:nvPr/>
            </p:nvSpPr>
            <p:spPr bwMode="auto">
              <a:xfrm>
                <a:off x="1516" y="3263"/>
                <a:ext cx="12" cy="29"/>
              </a:xfrm>
              <a:custGeom>
                <a:avLst/>
                <a:gdLst>
                  <a:gd name="T0" fmla="*/ 12 w 12"/>
                  <a:gd name="T1" fmla="*/ 6 h 29"/>
                  <a:gd name="T2" fmla="*/ 12 w 12"/>
                  <a:gd name="T3" fmla="*/ 4 h 29"/>
                  <a:gd name="T4" fmla="*/ 10 w 12"/>
                  <a:gd name="T5" fmla="*/ 2 h 29"/>
                  <a:gd name="T6" fmla="*/ 10 w 12"/>
                  <a:gd name="T7" fmla="*/ 0 h 29"/>
                  <a:gd name="T8" fmla="*/ 4 w 12"/>
                  <a:gd name="T9" fmla="*/ 0 h 29"/>
                  <a:gd name="T10" fmla="*/ 0 w 12"/>
                  <a:gd name="T11" fmla="*/ 4 h 29"/>
                  <a:gd name="T12" fmla="*/ 0 w 12"/>
                  <a:gd name="T13" fmla="*/ 27 h 29"/>
                  <a:gd name="T14" fmla="*/ 2 w 12"/>
                  <a:gd name="T15" fmla="*/ 27 h 29"/>
                  <a:gd name="T16" fmla="*/ 4 w 12"/>
                  <a:gd name="T17" fmla="*/ 29 h 29"/>
                  <a:gd name="T18" fmla="*/ 10 w 12"/>
                  <a:gd name="T19" fmla="*/ 29 h 29"/>
                  <a:gd name="T20" fmla="*/ 10 w 12"/>
                  <a:gd name="T21" fmla="*/ 27 h 29"/>
                  <a:gd name="T22" fmla="*/ 12 w 12"/>
                  <a:gd name="T23" fmla="*/ 27 h 29"/>
                  <a:gd name="T24" fmla="*/ 12 w 12"/>
                  <a:gd name="T25" fmla="*/ 23 h 29"/>
                  <a:gd name="T26" fmla="*/ 12 w 12"/>
                  <a:gd name="T27" fmla="*/ 6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329" name="Freeform 532"/>
              <p:cNvSpPr>
                <a:spLocks/>
              </p:cNvSpPr>
              <p:nvPr/>
            </p:nvSpPr>
            <p:spPr bwMode="auto">
              <a:xfrm>
                <a:off x="1516" y="3304"/>
                <a:ext cx="12" cy="29"/>
              </a:xfrm>
              <a:custGeom>
                <a:avLst/>
                <a:gdLst>
                  <a:gd name="T0" fmla="*/ 12 w 12"/>
                  <a:gd name="T1" fmla="*/ 5 h 29"/>
                  <a:gd name="T2" fmla="*/ 12 w 12"/>
                  <a:gd name="T3" fmla="*/ 4 h 29"/>
                  <a:gd name="T4" fmla="*/ 10 w 12"/>
                  <a:gd name="T5" fmla="*/ 2 h 29"/>
                  <a:gd name="T6" fmla="*/ 10 w 12"/>
                  <a:gd name="T7" fmla="*/ 0 h 29"/>
                  <a:gd name="T8" fmla="*/ 4 w 12"/>
                  <a:gd name="T9" fmla="*/ 0 h 29"/>
                  <a:gd name="T10" fmla="*/ 0 w 12"/>
                  <a:gd name="T11" fmla="*/ 4 h 29"/>
                  <a:gd name="T12" fmla="*/ 0 w 12"/>
                  <a:gd name="T13" fmla="*/ 27 h 29"/>
                  <a:gd name="T14" fmla="*/ 2 w 12"/>
                  <a:gd name="T15" fmla="*/ 27 h 29"/>
                  <a:gd name="T16" fmla="*/ 4 w 12"/>
                  <a:gd name="T17" fmla="*/ 29 h 29"/>
                  <a:gd name="T18" fmla="*/ 10 w 12"/>
                  <a:gd name="T19" fmla="*/ 29 h 29"/>
                  <a:gd name="T20" fmla="*/ 10 w 12"/>
                  <a:gd name="T21" fmla="*/ 27 h 29"/>
                  <a:gd name="T22" fmla="*/ 12 w 12"/>
                  <a:gd name="T23" fmla="*/ 27 h 29"/>
                  <a:gd name="T24" fmla="*/ 12 w 12"/>
                  <a:gd name="T25" fmla="*/ 23 h 29"/>
                  <a:gd name="T26" fmla="*/ 12 w 12"/>
                  <a:gd name="T27" fmla="*/ 5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5"/>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5"/>
                    </a:lnTo>
                    <a:close/>
                  </a:path>
                </a:pathLst>
              </a:custGeom>
              <a:solidFill>
                <a:srgbClr val="000000"/>
              </a:solidFill>
              <a:ln w="9525">
                <a:noFill/>
                <a:round/>
                <a:headEnd/>
                <a:tailEnd/>
              </a:ln>
            </p:spPr>
            <p:txBody>
              <a:bodyPr/>
              <a:lstStyle/>
              <a:p>
                <a:endParaRPr lang="zh-CN" altLang="en-US"/>
              </a:p>
            </p:txBody>
          </p:sp>
          <p:sp>
            <p:nvSpPr>
              <p:cNvPr id="330" name="Freeform 533"/>
              <p:cNvSpPr>
                <a:spLocks/>
              </p:cNvSpPr>
              <p:nvPr/>
            </p:nvSpPr>
            <p:spPr bwMode="auto">
              <a:xfrm>
                <a:off x="1536"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31" name="Freeform 534"/>
              <p:cNvSpPr>
                <a:spLocks/>
              </p:cNvSpPr>
              <p:nvPr/>
            </p:nvSpPr>
            <p:spPr bwMode="auto">
              <a:xfrm>
                <a:off x="1576"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32" name="Freeform 535"/>
              <p:cNvSpPr>
                <a:spLocks/>
              </p:cNvSpPr>
              <p:nvPr/>
            </p:nvSpPr>
            <p:spPr bwMode="auto">
              <a:xfrm>
                <a:off x="1617" y="3325"/>
                <a:ext cx="29" cy="11"/>
              </a:xfrm>
              <a:custGeom>
                <a:avLst/>
                <a:gdLst>
                  <a:gd name="T0" fmla="*/ 5 w 29"/>
                  <a:gd name="T1" fmla="*/ 0 h 11"/>
                  <a:gd name="T2" fmla="*/ 3 w 29"/>
                  <a:gd name="T3" fmla="*/ 0 h 11"/>
                  <a:gd name="T4" fmla="*/ 0 w 29"/>
                  <a:gd name="T5" fmla="*/ 4 h 11"/>
                  <a:gd name="T6" fmla="*/ 0 w 29"/>
                  <a:gd name="T7" fmla="*/ 10 h 11"/>
                  <a:gd name="T8" fmla="*/ 2 w 29"/>
                  <a:gd name="T9" fmla="*/ 10 h 11"/>
                  <a:gd name="T10" fmla="*/ 3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5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5" y="0"/>
                    </a:moveTo>
                    <a:lnTo>
                      <a:pt x="3" y="0"/>
                    </a:lnTo>
                    <a:lnTo>
                      <a:pt x="0" y="4"/>
                    </a:lnTo>
                    <a:lnTo>
                      <a:pt x="0" y="10"/>
                    </a:lnTo>
                    <a:lnTo>
                      <a:pt x="2" y="10"/>
                    </a:lnTo>
                    <a:lnTo>
                      <a:pt x="3" y="11"/>
                    </a:lnTo>
                    <a:lnTo>
                      <a:pt x="27" y="11"/>
                    </a:lnTo>
                    <a:lnTo>
                      <a:pt x="27" y="10"/>
                    </a:lnTo>
                    <a:lnTo>
                      <a:pt x="29" y="10"/>
                    </a:lnTo>
                    <a:lnTo>
                      <a:pt x="29"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33" name="Freeform 536"/>
              <p:cNvSpPr>
                <a:spLocks/>
              </p:cNvSpPr>
              <p:nvPr/>
            </p:nvSpPr>
            <p:spPr bwMode="auto">
              <a:xfrm>
                <a:off x="1657"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34" name="Freeform 537"/>
              <p:cNvSpPr>
                <a:spLocks/>
              </p:cNvSpPr>
              <p:nvPr/>
            </p:nvSpPr>
            <p:spPr bwMode="auto">
              <a:xfrm>
                <a:off x="1698" y="3325"/>
                <a:ext cx="28" cy="11"/>
              </a:xfrm>
              <a:custGeom>
                <a:avLst/>
                <a:gdLst>
                  <a:gd name="T0" fmla="*/ 5 w 28"/>
                  <a:gd name="T1" fmla="*/ 0 h 11"/>
                  <a:gd name="T2" fmla="*/ 3 w 28"/>
                  <a:gd name="T3" fmla="*/ 0 h 11"/>
                  <a:gd name="T4" fmla="*/ 0 w 28"/>
                  <a:gd name="T5" fmla="*/ 4 h 11"/>
                  <a:gd name="T6" fmla="*/ 0 w 28"/>
                  <a:gd name="T7" fmla="*/ 10 h 11"/>
                  <a:gd name="T8" fmla="*/ 1 w 28"/>
                  <a:gd name="T9" fmla="*/ 10 h 11"/>
                  <a:gd name="T10" fmla="*/ 3 w 28"/>
                  <a:gd name="T11" fmla="*/ 11 h 11"/>
                  <a:gd name="T12" fmla="*/ 26 w 28"/>
                  <a:gd name="T13" fmla="*/ 11 h 11"/>
                  <a:gd name="T14" fmla="*/ 26 w 28"/>
                  <a:gd name="T15" fmla="*/ 10 h 11"/>
                  <a:gd name="T16" fmla="*/ 28 w 28"/>
                  <a:gd name="T17" fmla="*/ 10 h 11"/>
                  <a:gd name="T18" fmla="*/ 28 w 28"/>
                  <a:gd name="T19" fmla="*/ 4 h 11"/>
                  <a:gd name="T20" fmla="*/ 26 w 28"/>
                  <a:gd name="T21" fmla="*/ 2 h 11"/>
                  <a:gd name="T22" fmla="*/ 26 w 28"/>
                  <a:gd name="T23" fmla="*/ 0 h 11"/>
                  <a:gd name="T24" fmla="*/ 23 w 28"/>
                  <a:gd name="T25" fmla="*/ 0 h 11"/>
                  <a:gd name="T26" fmla="*/ 5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10"/>
                    </a:lnTo>
                    <a:lnTo>
                      <a:pt x="1" y="10"/>
                    </a:lnTo>
                    <a:lnTo>
                      <a:pt x="3" y="11"/>
                    </a:lnTo>
                    <a:lnTo>
                      <a:pt x="26" y="11"/>
                    </a:lnTo>
                    <a:lnTo>
                      <a:pt x="26" y="10"/>
                    </a:lnTo>
                    <a:lnTo>
                      <a:pt x="28" y="10"/>
                    </a:lnTo>
                    <a:lnTo>
                      <a:pt x="28" y="4"/>
                    </a:lnTo>
                    <a:lnTo>
                      <a:pt x="26" y="2"/>
                    </a:lnTo>
                    <a:lnTo>
                      <a:pt x="26"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35" name="Freeform 538"/>
              <p:cNvSpPr>
                <a:spLocks/>
              </p:cNvSpPr>
              <p:nvPr/>
            </p:nvSpPr>
            <p:spPr bwMode="auto">
              <a:xfrm>
                <a:off x="1738"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36" name="Freeform 539"/>
              <p:cNvSpPr>
                <a:spLocks/>
              </p:cNvSpPr>
              <p:nvPr/>
            </p:nvSpPr>
            <p:spPr bwMode="auto">
              <a:xfrm>
                <a:off x="1778"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4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4" y="0"/>
                    </a:lnTo>
                    <a:lnTo>
                      <a:pt x="6" y="0"/>
                    </a:lnTo>
                    <a:close/>
                  </a:path>
                </a:pathLst>
              </a:custGeom>
              <a:solidFill>
                <a:srgbClr val="000000"/>
              </a:solidFill>
              <a:ln w="9525">
                <a:noFill/>
                <a:round/>
                <a:headEnd/>
                <a:tailEnd/>
              </a:ln>
            </p:spPr>
            <p:txBody>
              <a:bodyPr/>
              <a:lstStyle/>
              <a:p>
                <a:endParaRPr lang="zh-CN" altLang="en-US"/>
              </a:p>
            </p:txBody>
          </p:sp>
          <p:sp>
            <p:nvSpPr>
              <p:cNvPr id="337" name="Freeform 540"/>
              <p:cNvSpPr>
                <a:spLocks/>
              </p:cNvSpPr>
              <p:nvPr/>
            </p:nvSpPr>
            <p:spPr bwMode="auto">
              <a:xfrm>
                <a:off x="1819"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38" name="Freeform 541"/>
              <p:cNvSpPr>
                <a:spLocks/>
              </p:cNvSpPr>
              <p:nvPr/>
            </p:nvSpPr>
            <p:spPr bwMode="auto">
              <a:xfrm>
                <a:off x="1859"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39" name="Freeform 542"/>
              <p:cNvSpPr>
                <a:spLocks/>
              </p:cNvSpPr>
              <p:nvPr/>
            </p:nvSpPr>
            <p:spPr bwMode="auto">
              <a:xfrm>
                <a:off x="1900"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40" name="Freeform 543"/>
              <p:cNvSpPr>
                <a:spLocks/>
              </p:cNvSpPr>
              <p:nvPr/>
            </p:nvSpPr>
            <p:spPr bwMode="auto">
              <a:xfrm>
                <a:off x="1940"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41" name="Freeform 544"/>
              <p:cNvSpPr>
                <a:spLocks/>
              </p:cNvSpPr>
              <p:nvPr/>
            </p:nvSpPr>
            <p:spPr bwMode="auto">
              <a:xfrm>
                <a:off x="1981" y="3325"/>
                <a:ext cx="29" cy="11"/>
              </a:xfrm>
              <a:custGeom>
                <a:avLst/>
                <a:gdLst>
                  <a:gd name="T0" fmla="*/ 5 w 29"/>
                  <a:gd name="T1" fmla="*/ 0 h 11"/>
                  <a:gd name="T2" fmla="*/ 3 w 29"/>
                  <a:gd name="T3" fmla="*/ 0 h 11"/>
                  <a:gd name="T4" fmla="*/ 0 w 29"/>
                  <a:gd name="T5" fmla="*/ 4 h 11"/>
                  <a:gd name="T6" fmla="*/ 0 w 29"/>
                  <a:gd name="T7" fmla="*/ 10 h 11"/>
                  <a:gd name="T8" fmla="*/ 2 w 29"/>
                  <a:gd name="T9" fmla="*/ 10 h 11"/>
                  <a:gd name="T10" fmla="*/ 3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5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5" y="0"/>
                    </a:moveTo>
                    <a:lnTo>
                      <a:pt x="3" y="0"/>
                    </a:lnTo>
                    <a:lnTo>
                      <a:pt x="0" y="4"/>
                    </a:lnTo>
                    <a:lnTo>
                      <a:pt x="0" y="10"/>
                    </a:lnTo>
                    <a:lnTo>
                      <a:pt x="2" y="10"/>
                    </a:lnTo>
                    <a:lnTo>
                      <a:pt x="3" y="11"/>
                    </a:lnTo>
                    <a:lnTo>
                      <a:pt x="27" y="11"/>
                    </a:lnTo>
                    <a:lnTo>
                      <a:pt x="27" y="10"/>
                    </a:lnTo>
                    <a:lnTo>
                      <a:pt x="29" y="10"/>
                    </a:lnTo>
                    <a:lnTo>
                      <a:pt x="29"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42" name="Freeform 545"/>
              <p:cNvSpPr>
                <a:spLocks/>
              </p:cNvSpPr>
              <p:nvPr/>
            </p:nvSpPr>
            <p:spPr bwMode="auto">
              <a:xfrm>
                <a:off x="2021"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43" name="Freeform 546"/>
              <p:cNvSpPr>
                <a:spLocks/>
              </p:cNvSpPr>
              <p:nvPr/>
            </p:nvSpPr>
            <p:spPr bwMode="auto">
              <a:xfrm>
                <a:off x="2062" y="3325"/>
                <a:ext cx="28" cy="11"/>
              </a:xfrm>
              <a:custGeom>
                <a:avLst/>
                <a:gdLst>
                  <a:gd name="T0" fmla="*/ 5 w 28"/>
                  <a:gd name="T1" fmla="*/ 0 h 11"/>
                  <a:gd name="T2" fmla="*/ 3 w 28"/>
                  <a:gd name="T3" fmla="*/ 0 h 11"/>
                  <a:gd name="T4" fmla="*/ 0 w 28"/>
                  <a:gd name="T5" fmla="*/ 4 h 11"/>
                  <a:gd name="T6" fmla="*/ 0 w 28"/>
                  <a:gd name="T7" fmla="*/ 10 h 11"/>
                  <a:gd name="T8" fmla="*/ 1 w 28"/>
                  <a:gd name="T9" fmla="*/ 10 h 11"/>
                  <a:gd name="T10" fmla="*/ 3 w 28"/>
                  <a:gd name="T11" fmla="*/ 11 h 11"/>
                  <a:gd name="T12" fmla="*/ 26 w 28"/>
                  <a:gd name="T13" fmla="*/ 11 h 11"/>
                  <a:gd name="T14" fmla="*/ 26 w 28"/>
                  <a:gd name="T15" fmla="*/ 10 h 11"/>
                  <a:gd name="T16" fmla="*/ 28 w 28"/>
                  <a:gd name="T17" fmla="*/ 10 h 11"/>
                  <a:gd name="T18" fmla="*/ 28 w 28"/>
                  <a:gd name="T19" fmla="*/ 4 h 11"/>
                  <a:gd name="T20" fmla="*/ 26 w 28"/>
                  <a:gd name="T21" fmla="*/ 2 h 11"/>
                  <a:gd name="T22" fmla="*/ 26 w 28"/>
                  <a:gd name="T23" fmla="*/ 0 h 11"/>
                  <a:gd name="T24" fmla="*/ 23 w 28"/>
                  <a:gd name="T25" fmla="*/ 0 h 11"/>
                  <a:gd name="T26" fmla="*/ 5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10"/>
                    </a:lnTo>
                    <a:lnTo>
                      <a:pt x="1" y="10"/>
                    </a:lnTo>
                    <a:lnTo>
                      <a:pt x="3" y="11"/>
                    </a:lnTo>
                    <a:lnTo>
                      <a:pt x="26" y="11"/>
                    </a:lnTo>
                    <a:lnTo>
                      <a:pt x="26" y="10"/>
                    </a:lnTo>
                    <a:lnTo>
                      <a:pt x="28" y="10"/>
                    </a:lnTo>
                    <a:lnTo>
                      <a:pt x="28" y="4"/>
                    </a:lnTo>
                    <a:lnTo>
                      <a:pt x="26" y="2"/>
                    </a:lnTo>
                    <a:lnTo>
                      <a:pt x="26"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44" name="Freeform 547"/>
              <p:cNvSpPr>
                <a:spLocks/>
              </p:cNvSpPr>
              <p:nvPr/>
            </p:nvSpPr>
            <p:spPr bwMode="auto">
              <a:xfrm>
                <a:off x="2102"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45" name="Freeform 548"/>
              <p:cNvSpPr>
                <a:spLocks/>
              </p:cNvSpPr>
              <p:nvPr/>
            </p:nvSpPr>
            <p:spPr bwMode="auto">
              <a:xfrm>
                <a:off x="2142"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4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4" y="0"/>
                    </a:lnTo>
                    <a:lnTo>
                      <a:pt x="6" y="0"/>
                    </a:lnTo>
                    <a:close/>
                  </a:path>
                </a:pathLst>
              </a:custGeom>
              <a:solidFill>
                <a:srgbClr val="000000"/>
              </a:solidFill>
              <a:ln w="9525">
                <a:noFill/>
                <a:round/>
                <a:headEnd/>
                <a:tailEnd/>
              </a:ln>
            </p:spPr>
            <p:txBody>
              <a:bodyPr/>
              <a:lstStyle/>
              <a:p>
                <a:endParaRPr lang="zh-CN" altLang="en-US"/>
              </a:p>
            </p:txBody>
          </p:sp>
          <p:sp>
            <p:nvSpPr>
              <p:cNvPr id="346" name="Freeform 549"/>
              <p:cNvSpPr>
                <a:spLocks/>
              </p:cNvSpPr>
              <p:nvPr/>
            </p:nvSpPr>
            <p:spPr bwMode="auto">
              <a:xfrm>
                <a:off x="2183"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47" name="Freeform 550"/>
              <p:cNvSpPr>
                <a:spLocks/>
              </p:cNvSpPr>
              <p:nvPr/>
            </p:nvSpPr>
            <p:spPr bwMode="auto">
              <a:xfrm>
                <a:off x="2223"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48" name="Freeform 551"/>
              <p:cNvSpPr>
                <a:spLocks/>
              </p:cNvSpPr>
              <p:nvPr/>
            </p:nvSpPr>
            <p:spPr bwMode="auto">
              <a:xfrm>
                <a:off x="2264"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49" name="Freeform 552"/>
              <p:cNvSpPr>
                <a:spLocks/>
              </p:cNvSpPr>
              <p:nvPr/>
            </p:nvSpPr>
            <p:spPr bwMode="auto">
              <a:xfrm>
                <a:off x="2304"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50" name="Freeform 553"/>
              <p:cNvSpPr>
                <a:spLocks/>
              </p:cNvSpPr>
              <p:nvPr/>
            </p:nvSpPr>
            <p:spPr bwMode="auto">
              <a:xfrm>
                <a:off x="2345" y="3325"/>
                <a:ext cx="29" cy="11"/>
              </a:xfrm>
              <a:custGeom>
                <a:avLst/>
                <a:gdLst>
                  <a:gd name="T0" fmla="*/ 5 w 29"/>
                  <a:gd name="T1" fmla="*/ 0 h 11"/>
                  <a:gd name="T2" fmla="*/ 3 w 29"/>
                  <a:gd name="T3" fmla="*/ 0 h 11"/>
                  <a:gd name="T4" fmla="*/ 0 w 29"/>
                  <a:gd name="T5" fmla="*/ 4 h 11"/>
                  <a:gd name="T6" fmla="*/ 0 w 29"/>
                  <a:gd name="T7" fmla="*/ 10 h 11"/>
                  <a:gd name="T8" fmla="*/ 2 w 29"/>
                  <a:gd name="T9" fmla="*/ 10 h 11"/>
                  <a:gd name="T10" fmla="*/ 3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5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5" y="0"/>
                    </a:moveTo>
                    <a:lnTo>
                      <a:pt x="3" y="0"/>
                    </a:lnTo>
                    <a:lnTo>
                      <a:pt x="0" y="4"/>
                    </a:lnTo>
                    <a:lnTo>
                      <a:pt x="0" y="10"/>
                    </a:lnTo>
                    <a:lnTo>
                      <a:pt x="2" y="10"/>
                    </a:lnTo>
                    <a:lnTo>
                      <a:pt x="3" y="11"/>
                    </a:lnTo>
                    <a:lnTo>
                      <a:pt x="27" y="11"/>
                    </a:lnTo>
                    <a:lnTo>
                      <a:pt x="27" y="10"/>
                    </a:lnTo>
                    <a:lnTo>
                      <a:pt x="29" y="10"/>
                    </a:lnTo>
                    <a:lnTo>
                      <a:pt x="29"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51" name="Freeform 554"/>
              <p:cNvSpPr>
                <a:spLocks/>
              </p:cNvSpPr>
              <p:nvPr/>
            </p:nvSpPr>
            <p:spPr bwMode="auto">
              <a:xfrm>
                <a:off x="2385"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52" name="Freeform 555"/>
              <p:cNvSpPr>
                <a:spLocks/>
              </p:cNvSpPr>
              <p:nvPr/>
            </p:nvSpPr>
            <p:spPr bwMode="auto">
              <a:xfrm>
                <a:off x="2426" y="3325"/>
                <a:ext cx="28" cy="11"/>
              </a:xfrm>
              <a:custGeom>
                <a:avLst/>
                <a:gdLst>
                  <a:gd name="T0" fmla="*/ 5 w 28"/>
                  <a:gd name="T1" fmla="*/ 0 h 11"/>
                  <a:gd name="T2" fmla="*/ 3 w 28"/>
                  <a:gd name="T3" fmla="*/ 0 h 11"/>
                  <a:gd name="T4" fmla="*/ 0 w 28"/>
                  <a:gd name="T5" fmla="*/ 4 h 11"/>
                  <a:gd name="T6" fmla="*/ 0 w 28"/>
                  <a:gd name="T7" fmla="*/ 10 h 11"/>
                  <a:gd name="T8" fmla="*/ 1 w 28"/>
                  <a:gd name="T9" fmla="*/ 10 h 11"/>
                  <a:gd name="T10" fmla="*/ 3 w 28"/>
                  <a:gd name="T11" fmla="*/ 11 h 11"/>
                  <a:gd name="T12" fmla="*/ 26 w 28"/>
                  <a:gd name="T13" fmla="*/ 11 h 11"/>
                  <a:gd name="T14" fmla="*/ 26 w 28"/>
                  <a:gd name="T15" fmla="*/ 10 h 11"/>
                  <a:gd name="T16" fmla="*/ 28 w 28"/>
                  <a:gd name="T17" fmla="*/ 10 h 11"/>
                  <a:gd name="T18" fmla="*/ 28 w 28"/>
                  <a:gd name="T19" fmla="*/ 4 h 11"/>
                  <a:gd name="T20" fmla="*/ 26 w 28"/>
                  <a:gd name="T21" fmla="*/ 2 h 11"/>
                  <a:gd name="T22" fmla="*/ 26 w 28"/>
                  <a:gd name="T23" fmla="*/ 0 h 11"/>
                  <a:gd name="T24" fmla="*/ 23 w 28"/>
                  <a:gd name="T25" fmla="*/ 0 h 11"/>
                  <a:gd name="T26" fmla="*/ 5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10"/>
                    </a:lnTo>
                    <a:lnTo>
                      <a:pt x="1" y="10"/>
                    </a:lnTo>
                    <a:lnTo>
                      <a:pt x="3" y="11"/>
                    </a:lnTo>
                    <a:lnTo>
                      <a:pt x="26" y="11"/>
                    </a:lnTo>
                    <a:lnTo>
                      <a:pt x="26" y="10"/>
                    </a:lnTo>
                    <a:lnTo>
                      <a:pt x="28" y="10"/>
                    </a:lnTo>
                    <a:lnTo>
                      <a:pt x="28" y="4"/>
                    </a:lnTo>
                    <a:lnTo>
                      <a:pt x="26" y="2"/>
                    </a:lnTo>
                    <a:lnTo>
                      <a:pt x="26"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53" name="Freeform 556"/>
              <p:cNvSpPr>
                <a:spLocks/>
              </p:cNvSpPr>
              <p:nvPr/>
            </p:nvSpPr>
            <p:spPr bwMode="auto">
              <a:xfrm>
                <a:off x="2466"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54" name="Freeform 557"/>
              <p:cNvSpPr>
                <a:spLocks/>
              </p:cNvSpPr>
              <p:nvPr/>
            </p:nvSpPr>
            <p:spPr bwMode="auto">
              <a:xfrm>
                <a:off x="2506"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55" name="Freeform 558"/>
              <p:cNvSpPr>
                <a:spLocks/>
              </p:cNvSpPr>
              <p:nvPr/>
            </p:nvSpPr>
            <p:spPr bwMode="auto">
              <a:xfrm>
                <a:off x="2547"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56" name="Freeform 559"/>
              <p:cNvSpPr>
                <a:spLocks/>
              </p:cNvSpPr>
              <p:nvPr/>
            </p:nvSpPr>
            <p:spPr bwMode="auto">
              <a:xfrm>
                <a:off x="2587"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57" name="Freeform 560"/>
              <p:cNvSpPr>
                <a:spLocks/>
              </p:cNvSpPr>
              <p:nvPr/>
            </p:nvSpPr>
            <p:spPr bwMode="auto">
              <a:xfrm>
                <a:off x="2628" y="3325"/>
                <a:ext cx="29" cy="11"/>
              </a:xfrm>
              <a:custGeom>
                <a:avLst/>
                <a:gdLst>
                  <a:gd name="T0" fmla="*/ 5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5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5"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58" name="Freeform 561"/>
              <p:cNvSpPr>
                <a:spLocks/>
              </p:cNvSpPr>
              <p:nvPr/>
            </p:nvSpPr>
            <p:spPr bwMode="auto">
              <a:xfrm>
                <a:off x="2668"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59" name="Freeform 562"/>
              <p:cNvSpPr>
                <a:spLocks/>
              </p:cNvSpPr>
              <p:nvPr/>
            </p:nvSpPr>
            <p:spPr bwMode="auto">
              <a:xfrm>
                <a:off x="2709" y="3325"/>
                <a:ext cx="28" cy="11"/>
              </a:xfrm>
              <a:custGeom>
                <a:avLst/>
                <a:gdLst>
                  <a:gd name="T0" fmla="*/ 5 w 28"/>
                  <a:gd name="T1" fmla="*/ 0 h 11"/>
                  <a:gd name="T2" fmla="*/ 3 w 28"/>
                  <a:gd name="T3" fmla="*/ 0 h 11"/>
                  <a:gd name="T4" fmla="*/ 0 w 28"/>
                  <a:gd name="T5" fmla="*/ 4 h 11"/>
                  <a:gd name="T6" fmla="*/ 0 w 28"/>
                  <a:gd name="T7" fmla="*/ 10 h 11"/>
                  <a:gd name="T8" fmla="*/ 2 w 28"/>
                  <a:gd name="T9" fmla="*/ 10 h 11"/>
                  <a:gd name="T10" fmla="*/ 3 w 28"/>
                  <a:gd name="T11" fmla="*/ 11 h 11"/>
                  <a:gd name="T12" fmla="*/ 27 w 28"/>
                  <a:gd name="T13" fmla="*/ 11 h 11"/>
                  <a:gd name="T14" fmla="*/ 27 w 28"/>
                  <a:gd name="T15" fmla="*/ 10 h 11"/>
                  <a:gd name="T16" fmla="*/ 28 w 28"/>
                  <a:gd name="T17" fmla="*/ 10 h 11"/>
                  <a:gd name="T18" fmla="*/ 28 w 28"/>
                  <a:gd name="T19" fmla="*/ 4 h 11"/>
                  <a:gd name="T20" fmla="*/ 27 w 28"/>
                  <a:gd name="T21" fmla="*/ 2 h 11"/>
                  <a:gd name="T22" fmla="*/ 27 w 28"/>
                  <a:gd name="T23" fmla="*/ 0 h 11"/>
                  <a:gd name="T24" fmla="*/ 23 w 28"/>
                  <a:gd name="T25" fmla="*/ 0 h 11"/>
                  <a:gd name="T26" fmla="*/ 5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10"/>
                    </a:lnTo>
                    <a:lnTo>
                      <a:pt x="2" y="10"/>
                    </a:lnTo>
                    <a:lnTo>
                      <a:pt x="3" y="11"/>
                    </a:lnTo>
                    <a:lnTo>
                      <a:pt x="27" y="11"/>
                    </a:lnTo>
                    <a:lnTo>
                      <a:pt x="27" y="10"/>
                    </a:lnTo>
                    <a:lnTo>
                      <a:pt x="28" y="10"/>
                    </a:lnTo>
                    <a:lnTo>
                      <a:pt x="28"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60" name="Freeform 563"/>
              <p:cNvSpPr>
                <a:spLocks/>
              </p:cNvSpPr>
              <p:nvPr/>
            </p:nvSpPr>
            <p:spPr bwMode="auto">
              <a:xfrm>
                <a:off x="2749"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61" name="Freeform 564"/>
              <p:cNvSpPr>
                <a:spLocks/>
              </p:cNvSpPr>
              <p:nvPr/>
            </p:nvSpPr>
            <p:spPr bwMode="auto">
              <a:xfrm>
                <a:off x="2789"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4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4" y="0"/>
                    </a:lnTo>
                    <a:lnTo>
                      <a:pt x="6" y="0"/>
                    </a:lnTo>
                    <a:close/>
                  </a:path>
                </a:pathLst>
              </a:custGeom>
              <a:solidFill>
                <a:srgbClr val="000000"/>
              </a:solidFill>
              <a:ln w="9525">
                <a:noFill/>
                <a:round/>
                <a:headEnd/>
                <a:tailEnd/>
              </a:ln>
            </p:spPr>
            <p:txBody>
              <a:bodyPr/>
              <a:lstStyle/>
              <a:p>
                <a:endParaRPr lang="zh-CN" altLang="en-US"/>
              </a:p>
            </p:txBody>
          </p:sp>
          <p:sp>
            <p:nvSpPr>
              <p:cNvPr id="362" name="Freeform 565"/>
              <p:cNvSpPr>
                <a:spLocks/>
              </p:cNvSpPr>
              <p:nvPr/>
            </p:nvSpPr>
            <p:spPr bwMode="auto">
              <a:xfrm>
                <a:off x="2830"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63" name="Freeform 566"/>
              <p:cNvSpPr>
                <a:spLocks/>
              </p:cNvSpPr>
              <p:nvPr/>
            </p:nvSpPr>
            <p:spPr bwMode="auto">
              <a:xfrm>
                <a:off x="2870"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64" name="Freeform 567"/>
              <p:cNvSpPr>
                <a:spLocks/>
              </p:cNvSpPr>
              <p:nvPr/>
            </p:nvSpPr>
            <p:spPr bwMode="auto">
              <a:xfrm>
                <a:off x="2911"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65" name="Freeform 568"/>
              <p:cNvSpPr>
                <a:spLocks/>
              </p:cNvSpPr>
              <p:nvPr/>
            </p:nvSpPr>
            <p:spPr bwMode="auto">
              <a:xfrm>
                <a:off x="2951"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66" name="Freeform 569"/>
              <p:cNvSpPr>
                <a:spLocks/>
              </p:cNvSpPr>
              <p:nvPr/>
            </p:nvSpPr>
            <p:spPr bwMode="auto">
              <a:xfrm>
                <a:off x="2992" y="3325"/>
                <a:ext cx="29" cy="11"/>
              </a:xfrm>
              <a:custGeom>
                <a:avLst/>
                <a:gdLst>
                  <a:gd name="T0" fmla="*/ 5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5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5"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67" name="Freeform 570"/>
              <p:cNvSpPr>
                <a:spLocks/>
              </p:cNvSpPr>
              <p:nvPr/>
            </p:nvSpPr>
            <p:spPr bwMode="auto">
              <a:xfrm>
                <a:off x="3032"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68" name="Freeform 571"/>
              <p:cNvSpPr>
                <a:spLocks/>
              </p:cNvSpPr>
              <p:nvPr/>
            </p:nvSpPr>
            <p:spPr bwMode="auto">
              <a:xfrm>
                <a:off x="3073" y="3325"/>
                <a:ext cx="28" cy="11"/>
              </a:xfrm>
              <a:custGeom>
                <a:avLst/>
                <a:gdLst>
                  <a:gd name="T0" fmla="*/ 5 w 28"/>
                  <a:gd name="T1" fmla="*/ 0 h 11"/>
                  <a:gd name="T2" fmla="*/ 3 w 28"/>
                  <a:gd name="T3" fmla="*/ 0 h 11"/>
                  <a:gd name="T4" fmla="*/ 0 w 28"/>
                  <a:gd name="T5" fmla="*/ 4 h 11"/>
                  <a:gd name="T6" fmla="*/ 0 w 28"/>
                  <a:gd name="T7" fmla="*/ 10 h 11"/>
                  <a:gd name="T8" fmla="*/ 2 w 28"/>
                  <a:gd name="T9" fmla="*/ 10 h 11"/>
                  <a:gd name="T10" fmla="*/ 3 w 28"/>
                  <a:gd name="T11" fmla="*/ 11 h 11"/>
                  <a:gd name="T12" fmla="*/ 27 w 28"/>
                  <a:gd name="T13" fmla="*/ 11 h 11"/>
                  <a:gd name="T14" fmla="*/ 27 w 28"/>
                  <a:gd name="T15" fmla="*/ 10 h 11"/>
                  <a:gd name="T16" fmla="*/ 28 w 28"/>
                  <a:gd name="T17" fmla="*/ 10 h 11"/>
                  <a:gd name="T18" fmla="*/ 28 w 28"/>
                  <a:gd name="T19" fmla="*/ 4 h 11"/>
                  <a:gd name="T20" fmla="*/ 27 w 28"/>
                  <a:gd name="T21" fmla="*/ 2 h 11"/>
                  <a:gd name="T22" fmla="*/ 27 w 28"/>
                  <a:gd name="T23" fmla="*/ 0 h 11"/>
                  <a:gd name="T24" fmla="*/ 23 w 28"/>
                  <a:gd name="T25" fmla="*/ 0 h 11"/>
                  <a:gd name="T26" fmla="*/ 5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10"/>
                    </a:lnTo>
                    <a:lnTo>
                      <a:pt x="2" y="10"/>
                    </a:lnTo>
                    <a:lnTo>
                      <a:pt x="3" y="11"/>
                    </a:lnTo>
                    <a:lnTo>
                      <a:pt x="27" y="11"/>
                    </a:lnTo>
                    <a:lnTo>
                      <a:pt x="27" y="10"/>
                    </a:lnTo>
                    <a:lnTo>
                      <a:pt x="28" y="10"/>
                    </a:lnTo>
                    <a:lnTo>
                      <a:pt x="28"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369" name="Freeform 572"/>
              <p:cNvSpPr>
                <a:spLocks/>
              </p:cNvSpPr>
              <p:nvPr/>
            </p:nvSpPr>
            <p:spPr bwMode="auto">
              <a:xfrm>
                <a:off x="3113" y="3325"/>
                <a:ext cx="29" cy="11"/>
              </a:xfrm>
              <a:custGeom>
                <a:avLst/>
                <a:gdLst>
                  <a:gd name="T0" fmla="*/ 6 w 29"/>
                  <a:gd name="T1" fmla="*/ 0 h 11"/>
                  <a:gd name="T2" fmla="*/ 4 w 29"/>
                  <a:gd name="T3" fmla="*/ 0 h 11"/>
                  <a:gd name="T4" fmla="*/ 0 w 29"/>
                  <a:gd name="T5" fmla="*/ 4 h 11"/>
                  <a:gd name="T6" fmla="*/ 0 w 29"/>
                  <a:gd name="T7" fmla="*/ 10 h 11"/>
                  <a:gd name="T8" fmla="*/ 2 w 29"/>
                  <a:gd name="T9" fmla="*/ 10 h 11"/>
                  <a:gd name="T10" fmla="*/ 4 w 29"/>
                  <a:gd name="T11" fmla="*/ 11 h 11"/>
                  <a:gd name="T12" fmla="*/ 27 w 29"/>
                  <a:gd name="T13" fmla="*/ 11 h 11"/>
                  <a:gd name="T14" fmla="*/ 27 w 29"/>
                  <a:gd name="T15" fmla="*/ 10 h 11"/>
                  <a:gd name="T16" fmla="*/ 29 w 29"/>
                  <a:gd name="T17" fmla="*/ 10 h 11"/>
                  <a:gd name="T18" fmla="*/ 29 w 29"/>
                  <a:gd name="T19" fmla="*/ 4 h 11"/>
                  <a:gd name="T20" fmla="*/ 27 w 29"/>
                  <a:gd name="T21" fmla="*/ 2 h 11"/>
                  <a:gd name="T22" fmla="*/ 27 w 29"/>
                  <a:gd name="T23" fmla="*/ 0 h 11"/>
                  <a:gd name="T24" fmla="*/ 23 w 29"/>
                  <a:gd name="T25" fmla="*/ 0 h 11"/>
                  <a:gd name="T26" fmla="*/ 6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10"/>
                    </a:lnTo>
                    <a:lnTo>
                      <a:pt x="2" y="10"/>
                    </a:lnTo>
                    <a:lnTo>
                      <a:pt x="4" y="11"/>
                    </a:lnTo>
                    <a:lnTo>
                      <a:pt x="27" y="11"/>
                    </a:lnTo>
                    <a:lnTo>
                      <a:pt x="27" y="10"/>
                    </a:lnTo>
                    <a:lnTo>
                      <a:pt x="29" y="10"/>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370" name="Freeform 573"/>
              <p:cNvSpPr>
                <a:spLocks/>
              </p:cNvSpPr>
              <p:nvPr/>
            </p:nvSpPr>
            <p:spPr bwMode="auto">
              <a:xfrm>
                <a:off x="2148" y="2023"/>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371" name="Freeform 574"/>
              <p:cNvSpPr>
                <a:spLocks/>
              </p:cNvSpPr>
              <p:nvPr/>
            </p:nvSpPr>
            <p:spPr bwMode="auto">
              <a:xfrm>
                <a:off x="2148" y="2050"/>
                <a:ext cx="8" cy="7"/>
              </a:xfrm>
              <a:custGeom>
                <a:avLst/>
                <a:gdLst>
                  <a:gd name="T0" fmla="*/ 4 w 8"/>
                  <a:gd name="T1" fmla="*/ 0 h 7"/>
                  <a:gd name="T2" fmla="*/ 2 w 8"/>
                  <a:gd name="T3" fmla="*/ 0 h 7"/>
                  <a:gd name="T4" fmla="*/ 2 w 8"/>
                  <a:gd name="T5" fmla="*/ 2 h 7"/>
                  <a:gd name="T6" fmla="*/ 0 w 8"/>
                  <a:gd name="T7" fmla="*/ 2 h 7"/>
                  <a:gd name="T8" fmla="*/ 0 w 8"/>
                  <a:gd name="T9" fmla="*/ 5 h 7"/>
                  <a:gd name="T10" fmla="*/ 2 w 8"/>
                  <a:gd name="T11" fmla="*/ 5 h 7"/>
                  <a:gd name="T12" fmla="*/ 2 w 8"/>
                  <a:gd name="T13" fmla="*/ 7 h 7"/>
                  <a:gd name="T14" fmla="*/ 6 w 8"/>
                  <a:gd name="T15" fmla="*/ 7 h 7"/>
                  <a:gd name="T16" fmla="*/ 6 w 8"/>
                  <a:gd name="T17" fmla="*/ 5 h 7"/>
                  <a:gd name="T18" fmla="*/ 8 w 8"/>
                  <a:gd name="T19" fmla="*/ 5 h 7"/>
                  <a:gd name="T20" fmla="*/ 8 w 8"/>
                  <a:gd name="T21" fmla="*/ 2 h 7"/>
                  <a:gd name="T22" fmla="*/ 6 w 8"/>
                  <a:gd name="T23" fmla="*/ 2 h 7"/>
                  <a:gd name="T24" fmla="*/ 6 w 8"/>
                  <a:gd name="T25" fmla="*/ 0 h 7"/>
                  <a:gd name="T26" fmla="*/ 4 w 8"/>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7"/>
                  <a:gd name="T44" fmla="*/ 8 w 8"/>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7">
                    <a:moveTo>
                      <a:pt x="4" y="0"/>
                    </a:moveTo>
                    <a:lnTo>
                      <a:pt x="2" y="0"/>
                    </a:lnTo>
                    <a:lnTo>
                      <a:pt x="2" y="2"/>
                    </a:lnTo>
                    <a:lnTo>
                      <a:pt x="0" y="2"/>
                    </a:lnTo>
                    <a:lnTo>
                      <a:pt x="0" y="5"/>
                    </a:lnTo>
                    <a:lnTo>
                      <a:pt x="2" y="5"/>
                    </a:lnTo>
                    <a:lnTo>
                      <a:pt x="2" y="7"/>
                    </a:lnTo>
                    <a:lnTo>
                      <a:pt x="6" y="7"/>
                    </a:lnTo>
                    <a:lnTo>
                      <a:pt x="6" y="5"/>
                    </a:lnTo>
                    <a:lnTo>
                      <a:pt x="8" y="5"/>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72" name="Freeform 575"/>
              <p:cNvSpPr>
                <a:spLocks/>
              </p:cNvSpPr>
              <p:nvPr/>
            </p:nvSpPr>
            <p:spPr bwMode="auto">
              <a:xfrm>
                <a:off x="2148" y="2065"/>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373" name="Freeform 576"/>
              <p:cNvSpPr>
                <a:spLocks/>
              </p:cNvSpPr>
              <p:nvPr/>
            </p:nvSpPr>
            <p:spPr bwMode="auto">
              <a:xfrm>
                <a:off x="2148" y="2092"/>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74" name="Freeform 577"/>
              <p:cNvSpPr>
                <a:spLocks/>
              </p:cNvSpPr>
              <p:nvPr/>
            </p:nvSpPr>
            <p:spPr bwMode="auto">
              <a:xfrm>
                <a:off x="2148" y="2107"/>
                <a:ext cx="8" cy="20"/>
              </a:xfrm>
              <a:custGeom>
                <a:avLst/>
                <a:gdLst>
                  <a:gd name="T0" fmla="*/ 8 w 8"/>
                  <a:gd name="T1" fmla="*/ 4 h 20"/>
                  <a:gd name="T2" fmla="*/ 8 w 8"/>
                  <a:gd name="T3" fmla="*/ 2 h 20"/>
                  <a:gd name="T4" fmla="*/ 6 w 8"/>
                  <a:gd name="T5" fmla="*/ 2 h 20"/>
                  <a:gd name="T6" fmla="*/ 6 w 8"/>
                  <a:gd name="T7" fmla="*/ 0 h 20"/>
                  <a:gd name="T8" fmla="*/ 2 w 8"/>
                  <a:gd name="T9" fmla="*/ 0 h 20"/>
                  <a:gd name="T10" fmla="*/ 2 w 8"/>
                  <a:gd name="T11" fmla="*/ 2 h 20"/>
                  <a:gd name="T12" fmla="*/ 0 w 8"/>
                  <a:gd name="T13" fmla="*/ 2 h 20"/>
                  <a:gd name="T14" fmla="*/ 0 w 8"/>
                  <a:gd name="T15" fmla="*/ 18 h 20"/>
                  <a:gd name="T16" fmla="*/ 2 w 8"/>
                  <a:gd name="T17" fmla="*/ 18 h 20"/>
                  <a:gd name="T18" fmla="*/ 2 w 8"/>
                  <a:gd name="T19" fmla="*/ 20 h 20"/>
                  <a:gd name="T20" fmla="*/ 6 w 8"/>
                  <a:gd name="T21" fmla="*/ 20 h 20"/>
                  <a:gd name="T22" fmla="*/ 6 w 8"/>
                  <a:gd name="T23" fmla="*/ 18 h 20"/>
                  <a:gd name="T24" fmla="*/ 8 w 8"/>
                  <a:gd name="T25" fmla="*/ 18 h 20"/>
                  <a:gd name="T26" fmla="*/ 8 w 8"/>
                  <a:gd name="T27" fmla="*/ 16 h 20"/>
                  <a:gd name="T28" fmla="*/ 8 w 8"/>
                  <a:gd name="T29" fmla="*/ 4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20"/>
                  <a:gd name="T47" fmla="*/ 8 w 8"/>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20">
                    <a:moveTo>
                      <a:pt x="8" y="4"/>
                    </a:moveTo>
                    <a:lnTo>
                      <a:pt x="8" y="2"/>
                    </a:lnTo>
                    <a:lnTo>
                      <a:pt x="6" y="2"/>
                    </a:lnTo>
                    <a:lnTo>
                      <a:pt x="6" y="0"/>
                    </a:lnTo>
                    <a:lnTo>
                      <a:pt x="2" y="0"/>
                    </a:lnTo>
                    <a:lnTo>
                      <a:pt x="2" y="2"/>
                    </a:lnTo>
                    <a:lnTo>
                      <a:pt x="0" y="2"/>
                    </a:lnTo>
                    <a:lnTo>
                      <a:pt x="0" y="18"/>
                    </a:lnTo>
                    <a:lnTo>
                      <a:pt x="2" y="18"/>
                    </a:lnTo>
                    <a:lnTo>
                      <a:pt x="2" y="20"/>
                    </a:lnTo>
                    <a:lnTo>
                      <a:pt x="6" y="20"/>
                    </a:lnTo>
                    <a:lnTo>
                      <a:pt x="6" y="18"/>
                    </a:lnTo>
                    <a:lnTo>
                      <a:pt x="8" y="18"/>
                    </a:lnTo>
                    <a:lnTo>
                      <a:pt x="8" y="16"/>
                    </a:lnTo>
                    <a:lnTo>
                      <a:pt x="8" y="4"/>
                    </a:lnTo>
                    <a:close/>
                  </a:path>
                </a:pathLst>
              </a:custGeom>
              <a:solidFill>
                <a:srgbClr val="000000"/>
              </a:solidFill>
              <a:ln w="9525">
                <a:noFill/>
                <a:round/>
                <a:headEnd/>
                <a:tailEnd/>
              </a:ln>
            </p:spPr>
            <p:txBody>
              <a:bodyPr/>
              <a:lstStyle/>
              <a:p>
                <a:endParaRPr lang="zh-CN" altLang="en-US"/>
              </a:p>
            </p:txBody>
          </p:sp>
          <p:sp>
            <p:nvSpPr>
              <p:cNvPr id="375" name="Freeform 578"/>
              <p:cNvSpPr>
                <a:spLocks/>
              </p:cNvSpPr>
              <p:nvPr/>
            </p:nvSpPr>
            <p:spPr bwMode="auto">
              <a:xfrm>
                <a:off x="2148" y="213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76" name="Freeform 579"/>
              <p:cNvSpPr>
                <a:spLocks/>
              </p:cNvSpPr>
              <p:nvPr/>
            </p:nvSpPr>
            <p:spPr bwMode="auto">
              <a:xfrm>
                <a:off x="2148" y="2150"/>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377" name="Freeform 580"/>
              <p:cNvSpPr>
                <a:spLocks/>
              </p:cNvSpPr>
              <p:nvPr/>
            </p:nvSpPr>
            <p:spPr bwMode="auto">
              <a:xfrm>
                <a:off x="2148" y="2177"/>
                <a:ext cx="8" cy="7"/>
              </a:xfrm>
              <a:custGeom>
                <a:avLst/>
                <a:gdLst>
                  <a:gd name="T0" fmla="*/ 4 w 8"/>
                  <a:gd name="T1" fmla="*/ 0 h 7"/>
                  <a:gd name="T2" fmla="*/ 2 w 8"/>
                  <a:gd name="T3" fmla="*/ 0 h 7"/>
                  <a:gd name="T4" fmla="*/ 2 w 8"/>
                  <a:gd name="T5" fmla="*/ 2 h 7"/>
                  <a:gd name="T6" fmla="*/ 0 w 8"/>
                  <a:gd name="T7" fmla="*/ 2 h 7"/>
                  <a:gd name="T8" fmla="*/ 0 w 8"/>
                  <a:gd name="T9" fmla="*/ 6 h 7"/>
                  <a:gd name="T10" fmla="*/ 2 w 8"/>
                  <a:gd name="T11" fmla="*/ 6 h 7"/>
                  <a:gd name="T12" fmla="*/ 2 w 8"/>
                  <a:gd name="T13" fmla="*/ 7 h 7"/>
                  <a:gd name="T14" fmla="*/ 6 w 8"/>
                  <a:gd name="T15" fmla="*/ 7 h 7"/>
                  <a:gd name="T16" fmla="*/ 6 w 8"/>
                  <a:gd name="T17" fmla="*/ 6 h 7"/>
                  <a:gd name="T18" fmla="*/ 8 w 8"/>
                  <a:gd name="T19" fmla="*/ 6 h 7"/>
                  <a:gd name="T20" fmla="*/ 8 w 8"/>
                  <a:gd name="T21" fmla="*/ 2 h 7"/>
                  <a:gd name="T22" fmla="*/ 6 w 8"/>
                  <a:gd name="T23" fmla="*/ 2 h 7"/>
                  <a:gd name="T24" fmla="*/ 6 w 8"/>
                  <a:gd name="T25" fmla="*/ 0 h 7"/>
                  <a:gd name="T26" fmla="*/ 4 w 8"/>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7"/>
                  <a:gd name="T44" fmla="*/ 8 w 8"/>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7">
                    <a:moveTo>
                      <a:pt x="4" y="0"/>
                    </a:moveTo>
                    <a:lnTo>
                      <a:pt x="2" y="0"/>
                    </a:lnTo>
                    <a:lnTo>
                      <a:pt x="2" y="2"/>
                    </a:lnTo>
                    <a:lnTo>
                      <a:pt x="0" y="2"/>
                    </a:lnTo>
                    <a:lnTo>
                      <a:pt x="0" y="6"/>
                    </a:lnTo>
                    <a:lnTo>
                      <a:pt x="2" y="6"/>
                    </a:lnTo>
                    <a:lnTo>
                      <a:pt x="2" y="7"/>
                    </a:lnTo>
                    <a:lnTo>
                      <a:pt x="6" y="7"/>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78" name="Freeform 581"/>
              <p:cNvSpPr>
                <a:spLocks/>
              </p:cNvSpPr>
              <p:nvPr/>
            </p:nvSpPr>
            <p:spPr bwMode="auto">
              <a:xfrm>
                <a:off x="2148" y="2192"/>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8 h 19"/>
                  <a:gd name="T16" fmla="*/ 2 w 8"/>
                  <a:gd name="T17" fmla="*/ 18 h 19"/>
                  <a:gd name="T18" fmla="*/ 2 w 8"/>
                  <a:gd name="T19" fmla="*/ 19 h 19"/>
                  <a:gd name="T20" fmla="*/ 6 w 8"/>
                  <a:gd name="T21" fmla="*/ 19 h 19"/>
                  <a:gd name="T22" fmla="*/ 6 w 8"/>
                  <a:gd name="T23" fmla="*/ 18 h 19"/>
                  <a:gd name="T24" fmla="*/ 8 w 8"/>
                  <a:gd name="T25" fmla="*/ 18 h 19"/>
                  <a:gd name="T26" fmla="*/ 8 w 8"/>
                  <a:gd name="T27" fmla="*/ 16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8"/>
                    </a:lnTo>
                    <a:lnTo>
                      <a:pt x="2" y="18"/>
                    </a:lnTo>
                    <a:lnTo>
                      <a:pt x="2" y="19"/>
                    </a:lnTo>
                    <a:lnTo>
                      <a:pt x="6" y="19"/>
                    </a:lnTo>
                    <a:lnTo>
                      <a:pt x="6" y="18"/>
                    </a:lnTo>
                    <a:lnTo>
                      <a:pt x="8" y="18"/>
                    </a:lnTo>
                    <a:lnTo>
                      <a:pt x="8" y="16"/>
                    </a:lnTo>
                    <a:lnTo>
                      <a:pt x="8" y="4"/>
                    </a:lnTo>
                    <a:close/>
                  </a:path>
                </a:pathLst>
              </a:custGeom>
              <a:solidFill>
                <a:srgbClr val="000000"/>
              </a:solidFill>
              <a:ln w="9525">
                <a:noFill/>
                <a:round/>
                <a:headEnd/>
                <a:tailEnd/>
              </a:ln>
            </p:spPr>
            <p:txBody>
              <a:bodyPr/>
              <a:lstStyle/>
              <a:p>
                <a:endParaRPr lang="zh-CN" altLang="en-US"/>
              </a:p>
            </p:txBody>
          </p:sp>
          <p:sp>
            <p:nvSpPr>
              <p:cNvPr id="379" name="Freeform 582"/>
              <p:cNvSpPr>
                <a:spLocks/>
              </p:cNvSpPr>
              <p:nvPr/>
            </p:nvSpPr>
            <p:spPr bwMode="auto">
              <a:xfrm>
                <a:off x="2148" y="2219"/>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80" name="Freeform 583"/>
              <p:cNvSpPr>
                <a:spLocks/>
              </p:cNvSpPr>
              <p:nvPr/>
            </p:nvSpPr>
            <p:spPr bwMode="auto">
              <a:xfrm>
                <a:off x="2148" y="2235"/>
                <a:ext cx="8" cy="19"/>
              </a:xfrm>
              <a:custGeom>
                <a:avLst/>
                <a:gdLst>
                  <a:gd name="T0" fmla="*/ 8 w 8"/>
                  <a:gd name="T1" fmla="*/ 3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3"/>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3"/>
                    </a:lnTo>
                    <a:close/>
                  </a:path>
                </a:pathLst>
              </a:custGeom>
              <a:solidFill>
                <a:srgbClr val="000000"/>
              </a:solidFill>
              <a:ln w="9525">
                <a:noFill/>
                <a:round/>
                <a:headEnd/>
                <a:tailEnd/>
              </a:ln>
            </p:spPr>
            <p:txBody>
              <a:bodyPr/>
              <a:lstStyle/>
              <a:p>
                <a:endParaRPr lang="zh-CN" altLang="en-US"/>
              </a:p>
            </p:txBody>
          </p:sp>
          <p:sp>
            <p:nvSpPr>
              <p:cNvPr id="381" name="Freeform 584"/>
              <p:cNvSpPr>
                <a:spLocks/>
              </p:cNvSpPr>
              <p:nvPr/>
            </p:nvSpPr>
            <p:spPr bwMode="auto">
              <a:xfrm>
                <a:off x="2148" y="2262"/>
                <a:ext cx="8" cy="7"/>
              </a:xfrm>
              <a:custGeom>
                <a:avLst/>
                <a:gdLst>
                  <a:gd name="T0" fmla="*/ 4 w 8"/>
                  <a:gd name="T1" fmla="*/ 0 h 7"/>
                  <a:gd name="T2" fmla="*/ 2 w 8"/>
                  <a:gd name="T3" fmla="*/ 0 h 7"/>
                  <a:gd name="T4" fmla="*/ 2 w 8"/>
                  <a:gd name="T5" fmla="*/ 1 h 7"/>
                  <a:gd name="T6" fmla="*/ 0 w 8"/>
                  <a:gd name="T7" fmla="*/ 1 h 7"/>
                  <a:gd name="T8" fmla="*/ 0 w 8"/>
                  <a:gd name="T9" fmla="*/ 5 h 7"/>
                  <a:gd name="T10" fmla="*/ 2 w 8"/>
                  <a:gd name="T11" fmla="*/ 5 h 7"/>
                  <a:gd name="T12" fmla="*/ 2 w 8"/>
                  <a:gd name="T13" fmla="*/ 7 h 7"/>
                  <a:gd name="T14" fmla="*/ 6 w 8"/>
                  <a:gd name="T15" fmla="*/ 7 h 7"/>
                  <a:gd name="T16" fmla="*/ 6 w 8"/>
                  <a:gd name="T17" fmla="*/ 5 h 7"/>
                  <a:gd name="T18" fmla="*/ 8 w 8"/>
                  <a:gd name="T19" fmla="*/ 5 h 7"/>
                  <a:gd name="T20" fmla="*/ 8 w 8"/>
                  <a:gd name="T21" fmla="*/ 1 h 7"/>
                  <a:gd name="T22" fmla="*/ 6 w 8"/>
                  <a:gd name="T23" fmla="*/ 1 h 7"/>
                  <a:gd name="T24" fmla="*/ 6 w 8"/>
                  <a:gd name="T25" fmla="*/ 0 h 7"/>
                  <a:gd name="T26" fmla="*/ 4 w 8"/>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7"/>
                  <a:gd name="T44" fmla="*/ 8 w 8"/>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7">
                    <a:moveTo>
                      <a:pt x="4" y="0"/>
                    </a:moveTo>
                    <a:lnTo>
                      <a:pt x="2" y="0"/>
                    </a:lnTo>
                    <a:lnTo>
                      <a:pt x="2" y="1"/>
                    </a:lnTo>
                    <a:lnTo>
                      <a:pt x="0" y="1"/>
                    </a:lnTo>
                    <a:lnTo>
                      <a:pt x="0" y="5"/>
                    </a:lnTo>
                    <a:lnTo>
                      <a:pt x="2" y="5"/>
                    </a:lnTo>
                    <a:lnTo>
                      <a:pt x="2" y="7"/>
                    </a:lnTo>
                    <a:lnTo>
                      <a:pt x="6" y="7"/>
                    </a:lnTo>
                    <a:lnTo>
                      <a:pt x="6" y="5"/>
                    </a:lnTo>
                    <a:lnTo>
                      <a:pt x="8" y="5"/>
                    </a:lnTo>
                    <a:lnTo>
                      <a:pt x="8" y="1"/>
                    </a:lnTo>
                    <a:lnTo>
                      <a:pt x="6" y="1"/>
                    </a:lnTo>
                    <a:lnTo>
                      <a:pt x="6" y="0"/>
                    </a:lnTo>
                    <a:lnTo>
                      <a:pt x="4" y="0"/>
                    </a:lnTo>
                    <a:close/>
                  </a:path>
                </a:pathLst>
              </a:custGeom>
              <a:solidFill>
                <a:srgbClr val="000000"/>
              </a:solidFill>
              <a:ln w="9525">
                <a:noFill/>
                <a:round/>
                <a:headEnd/>
                <a:tailEnd/>
              </a:ln>
            </p:spPr>
            <p:txBody>
              <a:bodyPr/>
              <a:lstStyle/>
              <a:p>
                <a:endParaRPr lang="zh-CN" altLang="en-US"/>
              </a:p>
            </p:txBody>
          </p:sp>
          <p:sp>
            <p:nvSpPr>
              <p:cNvPr id="382" name="Freeform 585"/>
              <p:cNvSpPr>
                <a:spLocks/>
              </p:cNvSpPr>
              <p:nvPr/>
            </p:nvSpPr>
            <p:spPr bwMode="auto">
              <a:xfrm>
                <a:off x="2148" y="2277"/>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383" name="Freeform 586"/>
              <p:cNvSpPr>
                <a:spLocks/>
              </p:cNvSpPr>
              <p:nvPr/>
            </p:nvSpPr>
            <p:spPr bwMode="auto">
              <a:xfrm>
                <a:off x="2148" y="230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84" name="Freeform 587"/>
              <p:cNvSpPr>
                <a:spLocks/>
              </p:cNvSpPr>
              <p:nvPr/>
            </p:nvSpPr>
            <p:spPr bwMode="auto">
              <a:xfrm>
                <a:off x="2148" y="2319"/>
                <a:ext cx="8" cy="20"/>
              </a:xfrm>
              <a:custGeom>
                <a:avLst/>
                <a:gdLst>
                  <a:gd name="T0" fmla="*/ 8 w 8"/>
                  <a:gd name="T1" fmla="*/ 4 h 20"/>
                  <a:gd name="T2" fmla="*/ 8 w 8"/>
                  <a:gd name="T3" fmla="*/ 2 h 20"/>
                  <a:gd name="T4" fmla="*/ 6 w 8"/>
                  <a:gd name="T5" fmla="*/ 2 h 20"/>
                  <a:gd name="T6" fmla="*/ 6 w 8"/>
                  <a:gd name="T7" fmla="*/ 0 h 20"/>
                  <a:gd name="T8" fmla="*/ 2 w 8"/>
                  <a:gd name="T9" fmla="*/ 0 h 20"/>
                  <a:gd name="T10" fmla="*/ 2 w 8"/>
                  <a:gd name="T11" fmla="*/ 2 h 20"/>
                  <a:gd name="T12" fmla="*/ 0 w 8"/>
                  <a:gd name="T13" fmla="*/ 2 h 20"/>
                  <a:gd name="T14" fmla="*/ 0 w 8"/>
                  <a:gd name="T15" fmla="*/ 18 h 20"/>
                  <a:gd name="T16" fmla="*/ 2 w 8"/>
                  <a:gd name="T17" fmla="*/ 18 h 20"/>
                  <a:gd name="T18" fmla="*/ 2 w 8"/>
                  <a:gd name="T19" fmla="*/ 20 h 20"/>
                  <a:gd name="T20" fmla="*/ 6 w 8"/>
                  <a:gd name="T21" fmla="*/ 20 h 20"/>
                  <a:gd name="T22" fmla="*/ 6 w 8"/>
                  <a:gd name="T23" fmla="*/ 18 h 20"/>
                  <a:gd name="T24" fmla="*/ 8 w 8"/>
                  <a:gd name="T25" fmla="*/ 18 h 20"/>
                  <a:gd name="T26" fmla="*/ 8 w 8"/>
                  <a:gd name="T27" fmla="*/ 16 h 20"/>
                  <a:gd name="T28" fmla="*/ 8 w 8"/>
                  <a:gd name="T29" fmla="*/ 4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20"/>
                  <a:gd name="T47" fmla="*/ 8 w 8"/>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20">
                    <a:moveTo>
                      <a:pt x="8" y="4"/>
                    </a:moveTo>
                    <a:lnTo>
                      <a:pt x="8" y="2"/>
                    </a:lnTo>
                    <a:lnTo>
                      <a:pt x="6" y="2"/>
                    </a:lnTo>
                    <a:lnTo>
                      <a:pt x="6" y="0"/>
                    </a:lnTo>
                    <a:lnTo>
                      <a:pt x="2" y="0"/>
                    </a:lnTo>
                    <a:lnTo>
                      <a:pt x="2" y="2"/>
                    </a:lnTo>
                    <a:lnTo>
                      <a:pt x="0" y="2"/>
                    </a:lnTo>
                    <a:lnTo>
                      <a:pt x="0" y="18"/>
                    </a:lnTo>
                    <a:lnTo>
                      <a:pt x="2" y="18"/>
                    </a:lnTo>
                    <a:lnTo>
                      <a:pt x="2" y="20"/>
                    </a:lnTo>
                    <a:lnTo>
                      <a:pt x="6" y="20"/>
                    </a:lnTo>
                    <a:lnTo>
                      <a:pt x="6" y="18"/>
                    </a:lnTo>
                    <a:lnTo>
                      <a:pt x="8" y="18"/>
                    </a:lnTo>
                    <a:lnTo>
                      <a:pt x="8" y="16"/>
                    </a:lnTo>
                    <a:lnTo>
                      <a:pt x="8" y="4"/>
                    </a:lnTo>
                    <a:close/>
                  </a:path>
                </a:pathLst>
              </a:custGeom>
              <a:solidFill>
                <a:srgbClr val="000000"/>
              </a:solidFill>
              <a:ln w="9525">
                <a:noFill/>
                <a:round/>
                <a:headEnd/>
                <a:tailEnd/>
              </a:ln>
            </p:spPr>
            <p:txBody>
              <a:bodyPr/>
              <a:lstStyle/>
              <a:p>
                <a:endParaRPr lang="zh-CN" altLang="en-US"/>
              </a:p>
            </p:txBody>
          </p:sp>
          <p:sp>
            <p:nvSpPr>
              <p:cNvPr id="385" name="Freeform 588"/>
              <p:cNvSpPr>
                <a:spLocks/>
              </p:cNvSpPr>
              <p:nvPr/>
            </p:nvSpPr>
            <p:spPr bwMode="auto">
              <a:xfrm>
                <a:off x="2148" y="2346"/>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86" name="Freeform 589"/>
              <p:cNvSpPr>
                <a:spLocks/>
              </p:cNvSpPr>
              <p:nvPr/>
            </p:nvSpPr>
            <p:spPr bwMode="auto">
              <a:xfrm>
                <a:off x="2148" y="2362"/>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387" name="Freeform 590"/>
              <p:cNvSpPr>
                <a:spLocks/>
              </p:cNvSpPr>
              <p:nvPr/>
            </p:nvSpPr>
            <p:spPr bwMode="auto">
              <a:xfrm>
                <a:off x="2148" y="2389"/>
                <a:ext cx="8" cy="7"/>
              </a:xfrm>
              <a:custGeom>
                <a:avLst/>
                <a:gdLst>
                  <a:gd name="T0" fmla="*/ 4 w 8"/>
                  <a:gd name="T1" fmla="*/ 0 h 7"/>
                  <a:gd name="T2" fmla="*/ 2 w 8"/>
                  <a:gd name="T3" fmla="*/ 0 h 7"/>
                  <a:gd name="T4" fmla="*/ 2 w 8"/>
                  <a:gd name="T5" fmla="*/ 2 h 7"/>
                  <a:gd name="T6" fmla="*/ 0 w 8"/>
                  <a:gd name="T7" fmla="*/ 2 h 7"/>
                  <a:gd name="T8" fmla="*/ 0 w 8"/>
                  <a:gd name="T9" fmla="*/ 5 h 7"/>
                  <a:gd name="T10" fmla="*/ 2 w 8"/>
                  <a:gd name="T11" fmla="*/ 5 h 7"/>
                  <a:gd name="T12" fmla="*/ 2 w 8"/>
                  <a:gd name="T13" fmla="*/ 7 h 7"/>
                  <a:gd name="T14" fmla="*/ 6 w 8"/>
                  <a:gd name="T15" fmla="*/ 7 h 7"/>
                  <a:gd name="T16" fmla="*/ 6 w 8"/>
                  <a:gd name="T17" fmla="*/ 5 h 7"/>
                  <a:gd name="T18" fmla="*/ 8 w 8"/>
                  <a:gd name="T19" fmla="*/ 5 h 7"/>
                  <a:gd name="T20" fmla="*/ 8 w 8"/>
                  <a:gd name="T21" fmla="*/ 2 h 7"/>
                  <a:gd name="T22" fmla="*/ 6 w 8"/>
                  <a:gd name="T23" fmla="*/ 2 h 7"/>
                  <a:gd name="T24" fmla="*/ 6 w 8"/>
                  <a:gd name="T25" fmla="*/ 0 h 7"/>
                  <a:gd name="T26" fmla="*/ 4 w 8"/>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7"/>
                  <a:gd name="T44" fmla="*/ 8 w 8"/>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7">
                    <a:moveTo>
                      <a:pt x="4" y="0"/>
                    </a:moveTo>
                    <a:lnTo>
                      <a:pt x="2" y="0"/>
                    </a:lnTo>
                    <a:lnTo>
                      <a:pt x="2" y="2"/>
                    </a:lnTo>
                    <a:lnTo>
                      <a:pt x="0" y="2"/>
                    </a:lnTo>
                    <a:lnTo>
                      <a:pt x="0" y="5"/>
                    </a:lnTo>
                    <a:lnTo>
                      <a:pt x="2" y="5"/>
                    </a:lnTo>
                    <a:lnTo>
                      <a:pt x="2" y="7"/>
                    </a:lnTo>
                    <a:lnTo>
                      <a:pt x="6" y="7"/>
                    </a:lnTo>
                    <a:lnTo>
                      <a:pt x="6" y="5"/>
                    </a:lnTo>
                    <a:lnTo>
                      <a:pt x="8" y="5"/>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88" name="Freeform 591"/>
              <p:cNvSpPr>
                <a:spLocks/>
              </p:cNvSpPr>
              <p:nvPr/>
            </p:nvSpPr>
            <p:spPr bwMode="auto">
              <a:xfrm>
                <a:off x="2148" y="2404"/>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6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6"/>
                    </a:lnTo>
                    <a:lnTo>
                      <a:pt x="8" y="4"/>
                    </a:lnTo>
                    <a:close/>
                  </a:path>
                </a:pathLst>
              </a:custGeom>
              <a:solidFill>
                <a:srgbClr val="000000"/>
              </a:solidFill>
              <a:ln w="9525">
                <a:noFill/>
                <a:round/>
                <a:headEnd/>
                <a:tailEnd/>
              </a:ln>
            </p:spPr>
            <p:txBody>
              <a:bodyPr/>
              <a:lstStyle/>
              <a:p>
                <a:endParaRPr lang="zh-CN" altLang="en-US"/>
              </a:p>
            </p:txBody>
          </p:sp>
          <p:sp>
            <p:nvSpPr>
              <p:cNvPr id="389" name="Freeform 592"/>
              <p:cNvSpPr>
                <a:spLocks/>
              </p:cNvSpPr>
              <p:nvPr/>
            </p:nvSpPr>
            <p:spPr bwMode="auto">
              <a:xfrm>
                <a:off x="2148" y="2431"/>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90" name="Freeform 593"/>
              <p:cNvSpPr>
                <a:spLocks/>
              </p:cNvSpPr>
              <p:nvPr/>
            </p:nvSpPr>
            <p:spPr bwMode="auto">
              <a:xfrm>
                <a:off x="2148" y="2446"/>
                <a:ext cx="8" cy="20"/>
              </a:xfrm>
              <a:custGeom>
                <a:avLst/>
                <a:gdLst>
                  <a:gd name="T0" fmla="*/ 8 w 8"/>
                  <a:gd name="T1" fmla="*/ 4 h 20"/>
                  <a:gd name="T2" fmla="*/ 8 w 8"/>
                  <a:gd name="T3" fmla="*/ 2 h 20"/>
                  <a:gd name="T4" fmla="*/ 6 w 8"/>
                  <a:gd name="T5" fmla="*/ 2 h 20"/>
                  <a:gd name="T6" fmla="*/ 6 w 8"/>
                  <a:gd name="T7" fmla="*/ 0 h 20"/>
                  <a:gd name="T8" fmla="*/ 2 w 8"/>
                  <a:gd name="T9" fmla="*/ 0 h 20"/>
                  <a:gd name="T10" fmla="*/ 2 w 8"/>
                  <a:gd name="T11" fmla="*/ 2 h 20"/>
                  <a:gd name="T12" fmla="*/ 0 w 8"/>
                  <a:gd name="T13" fmla="*/ 2 h 20"/>
                  <a:gd name="T14" fmla="*/ 0 w 8"/>
                  <a:gd name="T15" fmla="*/ 18 h 20"/>
                  <a:gd name="T16" fmla="*/ 2 w 8"/>
                  <a:gd name="T17" fmla="*/ 18 h 20"/>
                  <a:gd name="T18" fmla="*/ 2 w 8"/>
                  <a:gd name="T19" fmla="*/ 20 h 20"/>
                  <a:gd name="T20" fmla="*/ 6 w 8"/>
                  <a:gd name="T21" fmla="*/ 20 h 20"/>
                  <a:gd name="T22" fmla="*/ 6 w 8"/>
                  <a:gd name="T23" fmla="*/ 18 h 20"/>
                  <a:gd name="T24" fmla="*/ 8 w 8"/>
                  <a:gd name="T25" fmla="*/ 18 h 20"/>
                  <a:gd name="T26" fmla="*/ 8 w 8"/>
                  <a:gd name="T27" fmla="*/ 16 h 20"/>
                  <a:gd name="T28" fmla="*/ 8 w 8"/>
                  <a:gd name="T29" fmla="*/ 4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20"/>
                  <a:gd name="T47" fmla="*/ 8 w 8"/>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20">
                    <a:moveTo>
                      <a:pt x="8" y="4"/>
                    </a:moveTo>
                    <a:lnTo>
                      <a:pt x="8" y="2"/>
                    </a:lnTo>
                    <a:lnTo>
                      <a:pt x="6" y="2"/>
                    </a:lnTo>
                    <a:lnTo>
                      <a:pt x="6" y="0"/>
                    </a:lnTo>
                    <a:lnTo>
                      <a:pt x="2" y="0"/>
                    </a:lnTo>
                    <a:lnTo>
                      <a:pt x="2" y="2"/>
                    </a:lnTo>
                    <a:lnTo>
                      <a:pt x="0" y="2"/>
                    </a:lnTo>
                    <a:lnTo>
                      <a:pt x="0" y="18"/>
                    </a:lnTo>
                    <a:lnTo>
                      <a:pt x="2" y="18"/>
                    </a:lnTo>
                    <a:lnTo>
                      <a:pt x="2" y="20"/>
                    </a:lnTo>
                    <a:lnTo>
                      <a:pt x="6" y="20"/>
                    </a:lnTo>
                    <a:lnTo>
                      <a:pt x="6" y="18"/>
                    </a:lnTo>
                    <a:lnTo>
                      <a:pt x="8" y="18"/>
                    </a:lnTo>
                    <a:lnTo>
                      <a:pt x="8" y="16"/>
                    </a:lnTo>
                    <a:lnTo>
                      <a:pt x="8" y="4"/>
                    </a:lnTo>
                    <a:close/>
                  </a:path>
                </a:pathLst>
              </a:custGeom>
              <a:solidFill>
                <a:srgbClr val="000000"/>
              </a:solidFill>
              <a:ln w="9525">
                <a:noFill/>
                <a:round/>
                <a:headEnd/>
                <a:tailEnd/>
              </a:ln>
            </p:spPr>
            <p:txBody>
              <a:bodyPr/>
              <a:lstStyle/>
              <a:p>
                <a:endParaRPr lang="zh-CN" altLang="en-US"/>
              </a:p>
            </p:txBody>
          </p:sp>
          <p:sp>
            <p:nvSpPr>
              <p:cNvPr id="391" name="Freeform 594"/>
              <p:cNvSpPr>
                <a:spLocks/>
              </p:cNvSpPr>
              <p:nvPr/>
            </p:nvSpPr>
            <p:spPr bwMode="auto">
              <a:xfrm>
                <a:off x="2148" y="2473"/>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92" name="Freeform 595"/>
              <p:cNvSpPr>
                <a:spLocks/>
              </p:cNvSpPr>
              <p:nvPr/>
            </p:nvSpPr>
            <p:spPr bwMode="auto">
              <a:xfrm>
                <a:off x="2148" y="2489"/>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393" name="Freeform 596"/>
              <p:cNvSpPr>
                <a:spLocks/>
              </p:cNvSpPr>
              <p:nvPr/>
            </p:nvSpPr>
            <p:spPr bwMode="auto">
              <a:xfrm>
                <a:off x="2148" y="2516"/>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94" name="Freeform 597"/>
              <p:cNvSpPr>
                <a:spLocks/>
              </p:cNvSpPr>
              <p:nvPr/>
            </p:nvSpPr>
            <p:spPr bwMode="auto">
              <a:xfrm>
                <a:off x="2148" y="2531"/>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8 h 19"/>
                  <a:gd name="T16" fmla="*/ 2 w 8"/>
                  <a:gd name="T17" fmla="*/ 18 h 19"/>
                  <a:gd name="T18" fmla="*/ 2 w 8"/>
                  <a:gd name="T19" fmla="*/ 19 h 19"/>
                  <a:gd name="T20" fmla="*/ 6 w 8"/>
                  <a:gd name="T21" fmla="*/ 19 h 19"/>
                  <a:gd name="T22" fmla="*/ 6 w 8"/>
                  <a:gd name="T23" fmla="*/ 18 h 19"/>
                  <a:gd name="T24" fmla="*/ 8 w 8"/>
                  <a:gd name="T25" fmla="*/ 18 h 19"/>
                  <a:gd name="T26" fmla="*/ 8 w 8"/>
                  <a:gd name="T27" fmla="*/ 16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8"/>
                    </a:lnTo>
                    <a:lnTo>
                      <a:pt x="2" y="18"/>
                    </a:lnTo>
                    <a:lnTo>
                      <a:pt x="2" y="19"/>
                    </a:lnTo>
                    <a:lnTo>
                      <a:pt x="6" y="19"/>
                    </a:lnTo>
                    <a:lnTo>
                      <a:pt x="6" y="18"/>
                    </a:lnTo>
                    <a:lnTo>
                      <a:pt x="8" y="18"/>
                    </a:lnTo>
                    <a:lnTo>
                      <a:pt x="8" y="16"/>
                    </a:lnTo>
                    <a:lnTo>
                      <a:pt x="8" y="4"/>
                    </a:lnTo>
                    <a:close/>
                  </a:path>
                </a:pathLst>
              </a:custGeom>
              <a:solidFill>
                <a:srgbClr val="000000"/>
              </a:solidFill>
              <a:ln w="9525">
                <a:noFill/>
                <a:round/>
                <a:headEnd/>
                <a:tailEnd/>
              </a:ln>
            </p:spPr>
            <p:txBody>
              <a:bodyPr/>
              <a:lstStyle/>
              <a:p>
                <a:endParaRPr lang="zh-CN" altLang="en-US"/>
              </a:p>
            </p:txBody>
          </p:sp>
          <p:sp>
            <p:nvSpPr>
              <p:cNvPr id="395" name="Freeform 598"/>
              <p:cNvSpPr>
                <a:spLocks/>
              </p:cNvSpPr>
              <p:nvPr/>
            </p:nvSpPr>
            <p:spPr bwMode="auto">
              <a:xfrm>
                <a:off x="2148" y="2558"/>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96" name="Freeform 599"/>
              <p:cNvSpPr>
                <a:spLocks/>
              </p:cNvSpPr>
              <p:nvPr/>
            </p:nvSpPr>
            <p:spPr bwMode="auto">
              <a:xfrm>
                <a:off x="2148" y="2574"/>
                <a:ext cx="8" cy="19"/>
              </a:xfrm>
              <a:custGeom>
                <a:avLst/>
                <a:gdLst>
                  <a:gd name="T0" fmla="*/ 8 w 8"/>
                  <a:gd name="T1" fmla="*/ 3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3"/>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3"/>
                    </a:lnTo>
                    <a:close/>
                  </a:path>
                </a:pathLst>
              </a:custGeom>
              <a:solidFill>
                <a:srgbClr val="000000"/>
              </a:solidFill>
              <a:ln w="9525">
                <a:noFill/>
                <a:round/>
                <a:headEnd/>
                <a:tailEnd/>
              </a:ln>
            </p:spPr>
            <p:txBody>
              <a:bodyPr/>
              <a:lstStyle/>
              <a:p>
                <a:endParaRPr lang="zh-CN" altLang="en-US"/>
              </a:p>
            </p:txBody>
          </p:sp>
          <p:sp>
            <p:nvSpPr>
              <p:cNvPr id="397" name="Freeform 600"/>
              <p:cNvSpPr>
                <a:spLocks/>
              </p:cNvSpPr>
              <p:nvPr/>
            </p:nvSpPr>
            <p:spPr bwMode="auto">
              <a:xfrm>
                <a:off x="2148" y="2601"/>
                <a:ext cx="8" cy="7"/>
              </a:xfrm>
              <a:custGeom>
                <a:avLst/>
                <a:gdLst>
                  <a:gd name="T0" fmla="*/ 4 w 8"/>
                  <a:gd name="T1" fmla="*/ 0 h 7"/>
                  <a:gd name="T2" fmla="*/ 2 w 8"/>
                  <a:gd name="T3" fmla="*/ 0 h 7"/>
                  <a:gd name="T4" fmla="*/ 2 w 8"/>
                  <a:gd name="T5" fmla="*/ 2 h 7"/>
                  <a:gd name="T6" fmla="*/ 0 w 8"/>
                  <a:gd name="T7" fmla="*/ 2 h 7"/>
                  <a:gd name="T8" fmla="*/ 0 w 8"/>
                  <a:gd name="T9" fmla="*/ 5 h 7"/>
                  <a:gd name="T10" fmla="*/ 2 w 8"/>
                  <a:gd name="T11" fmla="*/ 5 h 7"/>
                  <a:gd name="T12" fmla="*/ 2 w 8"/>
                  <a:gd name="T13" fmla="*/ 7 h 7"/>
                  <a:gd name="T14" fmla="*/ 6 w 8"/>
                  <a:gd name="T15" fmla="*/ 7 h 7"/>
                  <a:gd name="T16" fmla="*/ 6 w 8"/>
                  <a:gd name="T17" fmla="*/ 5 h 7"/>
                  <a:gd name="T18" fmla="*/ 8 w 8"/>
                  <a:gd name="T19" fmla="*/ 5 h 7"/>
                  <a:gd name="T20" fmla="*/ 8 w 8"/>
                  <a:gd name="T21" fmla="*/ 2 h 7"/>
                  <a:gd name="T22" fmla="*/ 6 w 8"/>
                  <a:gd name="T23" fmla="*/ 2 h 7"/>
                  <a:gd name="T24" fmla="*/ 6 w 8"/>
                  <a:gd name="T25" fmla="*/ 0 h 7"/>
                  <a:gd name="T26" fmla="*/ 4 w 8"/>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7"/>
                  <a:gd name="T44" fmla="*/ 8 w 8"/>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7">
                    <a:moveTo>
                      <a:pt x="4" y="0"/>
                    </a:moveTo>
                    <a:lnTo>
                      <a:pt x="2" y="0"/>
                    </a:lnTo>
                    <a:lnTo>
                      <a:pt x="2" y="2"/>
                    </a:lnTo>
                    <a:lnTo>
                      <a:pt x="0" y="2"/>
                    </a:lnTo>
                    <a:lnTo>
                      <a:pt x="0" y="5"/>
                    </a:lnTo>
                    <a:lnTo>
                      <a:pt x="2" y="5"/>
                    </a:lnTo>
                    <a:lnTo>
                      <a:pt x="2" y="7"/>
                    </a:lnTo>
                    <a:lnTo>
                      <a:pt x="6" y="7"/>
                    </a:lnTo>
                    <a:lnTo>
                      <a:pt x="6" y="5"/>
                    </a:lnTo>
                    <a:lnTo>
                      <a:pt x="8" y="5"/>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398" name="Freeform 601"/>
              <p:cNvSpPr>
                <a:spLocks/>
              </p:cNvSpPr>
              <p:nvPr/>
            </p:nvSpPr>
            <p:spPr bwMode="auto">
              <a:xfrm>
                <a:off x="2148" y="2616"/>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399" name="Freeform 602"/>
              <p:cNvSpPr>
                <a:spLocks/>
              </p:cNvSpPr>
              <p:nvPr/>
            </p:nvSpPr>
            <p:spPr bwMode="auto">
              <a:xfrm>
                <a:off x="2148" y="2643"/>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00" name="Freeform 603"/>
              <p:cNvSpPr>
                <a:spLocks/>
              </p:cNvSpPr>
              <p:nvPr/>
            </p:nvSpPr>
            <p:spPr bwMode="auto">
              <a:xfrm>
                <a:off x="2148" y="2658"/>
                <a:ext cx="8" cy="20"/>
              </a:xfrm>
              <a:custGeom>
                <a:avLst/>
                <a:gdLst>
                  <a:gd name="T0" fmla="*/ 8 w 8"/>
                  <a:gd name="T1" fmla="*/ 4 h 20"/>
                  <a:gd name="T2" fmla="*/ 8 w 8"/>
                  <a:gd name="T3" fmla="*/ 2 h 20"/>
                  <a:gd name="T4" fmla="*/ 6 w 8"/>
                  <a:gd name="T5" fmla="*/ 2 h 20"/>
                  <a:gd name="T6" fmla="*/ 6 w 8"/>
                  <a:gd name="T7" fmla="*/ 0 h 20"/>
                  <a:gd name="T8" fmla="*/ 2 w 8"/>
                  <a:gd name="T9" fmla="*/ 0 h 20"/>
                  <a:gd name="T10" fmla="*/ 2 w 8"/>
                  <a:gd name="T11" fmla="*/ 2 h 20"/>
                  <a:gd name="T12" fmla="*/ 0 w 8"/>
                  <a:gd name="T13" fmla="*/ 2 h 20"/>
                  <a:gd name="T14" fmla="*/ 0 w 8"/>
                  <a:gd name="T15" fmla="*/ 18 h 20"/>
                  <a:gd name="T16" fmla="*/ 2 w 8"/>
                  <a:gd name="T17" fmla="*/ 18 h 20"/>
                  <a:gd name="T18" fmla="*/ 2 w 8"/>
                  <a:gd name="T19" fmla="*/ 20 h 20"/>
                  <a:gd name="T20" fmla="*/ 6 w 8"/>
                  <a:gd name="T21" fmla="*/ 20 h 20"/>
                  <a:gd name="T22" fmla="*/ 6 w 8"/>
                  <a:gd name="T23" fmla="*/ 18 h 20"/>
                  <a:gd name="T24" fmla="*/ 8 w 8"/>
                  <a:gd name="T25" fmla="*/ 18 h 20"/>
                  <a:gd name="T26" fmla="*/ 8 w 8"/>
                  <a:gd name="T27" fmla="*/ 16 h 20"/>
                  <a:gd name="T28" fmla="*/ 8 w 8"/>
                  <a:gd name="T29" fmla="*/ 4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20"/>
                  <a:gd name="T47" fmla="*/ 8 w 8"/>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20">
                    <a:moveTo>
                      <a:pt x="8" y="4"/>
                    </a:moveTo>
                    <a:lnTo>
                      <a:pt x="8" y="2"/>
                    </a:lnTo>
                    <a:lnTo>
                      <a:pt x="6" y="2"/>
                    </a:lnTo>
                    <a:lnTo>
                      <a:pt x="6" y="0"/>
                    </a:lnTo>
                    <a:lnTo>
                      <a:pt x="2" y="0"/>
                    </a:lnTo>
                    <a:lnTo>
                      <a:pt x="2" y="2"/>
                    </a:lnTo>
                    <a:lnTo>
                      <a:pt x="0" y="2"/>
                    </a:lnTo>
                    <a:lnTo>
                      <a:pt x="0" y="18"/>
                    </a:lnTo>
                    <a:lnTo>
                      <a:pt x="2" y="18"/>
                    </a:lnTo>
                    <a:lnTo>
                      <a:pt x="2" y="20"/>
                    </a:lnTo>
                    <a:lnTo>
                      <a:pt x="6" y="20"/>
                    </a:lnTo>
                    <a:lnTo>
                      <a:pt x="6" y="18"/>
                    </a:lnTo>
                    <a:lnTo>
                      <a:pt x="8" y="18"/>
                    </a:lnTo>
                    <a:lnTo>
                      <a:pt x="8" y="16"/>
                    </a:lnTo>
                    <a:lnTo>
                      <a:pt x="8" y="4"/>
                    </a:lnTo>
                    <a:close/>
                  </a:path>
                </a:pathLst>
              </a:custGeom>
              <a:solidFill>
                <a:srgbClr val="000000"/>
              </a:solidFill>
              <a:ln w="9525">
                <a:noFill/>
                <a:round/>
                <a:headEnd/>
                <a:tailEnd/>
              </a:ln>
            </p:spPr>
            <p:txBody>
              <a:bodyPr/>
              <a:lstStyle/>
              <a:p>
                <a:endParaRPr lang="zh-CN" altLang="en-US"/>
              </a:p>
            </p:txBody>
          </p:sp>
          <p:sp>
            <p:nvSpPr>
              <p:cNvPr id="401" name="Freeform 604"/>
              <p:cNvSpPr>
                <a:spLocks/>
              </p:cNvSpPr>
              <p:nvPr/>
            </p:nvSpPr>
            <p:spPr bwMode="auto">
              <a:xfrm>
                <a:off x="2148" y="2685"/>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02" name="Freeform 605"/>
              <p:cNvSpPr>
                <a:spLocks/>
              </p:cNvSpPr>
              <p:nvPr/>
            </p:nvSpPr>
            <p:spPr bwMode="auto">
              <a:xfrm>
                <a:off x="2148" y="2701"/>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403" name="Freeform 606"/>
              <p:cNvSpPr>
                <a:spLocks/>
              </p:cNvSpPr>
              <p:nvPr/>
            </p:nvSpPr>
            <p:spPr bwMode="auto">
              <a:xfrm>
                <a:off x="2148" y="2728"/>
                <a:ext cx="8" cy="7"/>
              </a:xfrm>
              <a:custGeom>
                <a:avLst/>
                <a:gdLst>
                  <a:gd name="T0" fmla="*/ 4 w 8"/>
                  <a:gd name="T1" fmla="*/ 0 h 7"/>
                  <a:gd name="T2" fmla="*/ 2 w 8"/>
                  <a:gd name="T3" fmla="*/ 0 h 7"/>
                  <a:gd name="T4" fmla="*/ 2 w 8"/>
                  <a:gd name="T5" fmla="*/ 2 h 7"/>
                  <a:gd name="T6" fmla="*/ 0 w 8"/>
                  <a:gd name="T7" fmla="*/ 2 h 7"/>
                  <a:gd name="T8" fmla="*/ 0 w 8"/>
                  <a:gd name="T9" fmla="*/ 5 h 7"/>
                  <a:gd name="T10" fmla="*/ 2 w 8"/>
                  <a:gd name="T11" fmla="*/ 5 h 7"/>
                  <a:gd name="T12" fmla="*/ 2 w 8"/>
                  <a:gd name="T13" fmla="*/ 7 h 7"/>
                  <a:gd name="T14" fmla="*/ 6 w 8"/>
                  <a:gd name="T15" fmla="*/ 7 h 7"/>
                  <a:gd name="T16" fmla="*/ 6 w 8"/>
                  <a:gd name="T17" fmla="*/ 5 h 7"/>
                  <a:gd name="T18" fmla="*/ 8 w 8"/>
                  <a:gd name="T19" fmla="*/ 5 h 7"/>
                  <a:gd name="T20" fmla="*/ 8 w 8"/>
                  <a:gd name="T21" fmla="*/ 2 h 7"/>
                  <a:gd name="T22" fmla="*/ 6 w 8"/>
                  <a:gd name="T23" fmla="*/ 2 h 7"/>
                  <a:gd name="T24" fmla="*/ 6 w 8"/>
                  <a:gd name="T25" fmla="*/ 0 h 7"/>
                  <a:gd name="T26" fmla="*/ 4 w 8"/>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7"/>
                  <a:gd name="T44" fmla="*/ 8 w 8"/>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7">
                    <a:moveTo>
                      <a:pt x="4" y="0"/>
                    </a:moveTo>
                    <a:lnTo>
                      <a:pt x="2" y="0"/>
                    </a:lnTo>
                    <a:lnTo>
                      <a:pt x="2" y="2"/>
                    </a:lnTo>
                    <a:lnTo>
                      <a:pt x="0" y="2"/>
                    </a:lnTo>
                    <a:lnTo>
                      <a:pt x="0" y="5"/>
                    </a:lnTo>
                    <a:lnTo>
                      <a:pt x="2" y="5"/>
                    </a:lnTo>
                    <a:lnTo>
                      <a:pt x="2" y="7"/>
                    </a:lnTo>
                    <a:lnTo>
                      <a:pt x="6" y="7"/>
                    </a:lnTo>
                    <a:lnTo>
                      <a:pt x="6" y="5"/>
                    </a:lnTo>
                    <a:lnTo>
                      <a:pt x="8" y="5"/>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04" name="Freeform 607"/>
              <p:cNvSpPr>
                <a:spLocks/>
              </p:cNvSpPr>
              <p:nvPr/>
            </p:nvSpPr>
            <p:spPr bwMode="auto">
              <a:xfrm>
                <a:off x="2148" y="2743"/>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6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6"/>
                    </a:lnTo>
                    <a:lnTo>
                      <a:pt x="8" y="4"/>
                    </a:lnTo>
                    <a:close/>
                  </a:path>
                </a:pathLst>
              </a:custGeom>
              <a:solidFill>
                <a:srgbClr val="000000"/>
              </a:solidFill>
              <a:ln w="9525">
                <a:noFill/>
                <a:round/>
                <a:headEnd/>
                <a:tailEnd/>
              </a:ln>
            </p:spPr>
            <p:txBody>
              <a:bodyPr/>
              <a:lstStyle/>
              <a:p>
                <a:endParaRPr lang="zh-CN" altLang="en-US"/>
              </a:p>
            </p:txBody>
          </p:sp>
          <p:sp>
            <p:nvSpPr>
              <p:cNvPr id="405" name="Freeform 608"/>
              <p:cNvSpPr>
                <a:spLocks/>
              </p:cNvSpPr>
              <p:nvPr/>
            </p:nvSpPr>
            <p:spPr bwMode="auto">
              <a:xfrm>
                <a:off x="2148" y="2770"/>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06" name="Freeform 609"/>
              <p:cNvSpPr>
                <a:spLocks/>
              </p:cNvSpPr>
              <p:nvPr/>
            </p:nvSpPr>
            <p:spPr bwMode="auto">
              <a:xfrm>
                <a:off x="2148" y="2786"/>
                <a:ext cx="8" cy="19"/>
              </a:xfrm>
              <a:custGeom>
                <a:avLst/>
                <a:gdLst>
                  <a:gd name="T0" fmla="*/ 8 w 8"/>
                  <a:gd name="T1" fmla="*/ 3 h 19"/>
                  <a:gd name="T2" fmla="*/ 8 w 8"/>
                  <a:gd name="T3" fmla="*/ 1 h 19"/>
                  <a:gd name="T4" fmla="*/ 6 w 8"/>
                  <a:gd name="T5" fmla="*/ 1 h 19"/>
                  <a:gd name="T6" fmla="*/ 6 w 8"/>
                  <a:gd name="T7" fmla="*/ 0 h 19"/>
                  <a:gd name="T8" fmla="*/ 2 w 8"/>
                  <a:gd name="T9" fmla="*/ 0 h 19"/>
                  <a:gd name="T10" fmla="*/ 2 w 8"/>
                  <a:gd name="T11" fmla="*/ 1 h 19"/>
                  <a:gd name="T12" fmla="*/ 0 w 8"/>
                  <a:gd name="T13" fmla="*/ 1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3"/>
                    </a:moveTo>
                    <a:lnTo>
                      <a:pt x="8" y="1"/>
                    </a:lnTo>
                    <a:lnTo>
                      <a:pt x="6" y="1"/>
                    </a:lnTo>
                    <a:lnTo>
                      <a:pt x="6" y="0"/>
                    </a:lnTo>
                    <a:lnTo>
                      <a:pt x="2" y="0"/>
                    </a:lnTo>
                    <a:lnTo>
                      <a:pt x="2" y="1"/>
                    </a:lnTo>
                    <a:lnTo>
                      <a:pt x="0" y="1"/>
                    </a:lnTo>
                    <a:lnTo>
                      <a:pt x="0" y="17"/>
                    </a:lnTo>
                    <a:lnTo>
                      <a:pt x="2" y="17"/>
                    </a:lnTo>
                    <a:lnTo>
                      <a:pt x="2" y="19"/>
                    </a:lnTo>
                    <a:lnTo>
                      <a:pt x="6" y="19"/>
                    </a:lnTo>
                    <a:lnTo>
                      <a:pt x="6" y="17"/>
                    </a:lnTo>
                    <a:lnTo>
                      <a:pt x="8" y="17"/>
                    </a:lnTo>
                    <a:lnTo>
                      <a:pt x="8" y="15"/>
                    </a:lnTo>
                    <a:lnTo>
                      <a:pt x="8" y="3"/>
                    </a:lnTo>
                    <a:close/>
                  </a:path>
                </a:pathLst>
              </a:custGeom>
              <a:solidFill>
                <a:srgbClr val="000000"/>
              </a:solidFill>
              <a:ln w="9525">
                <a:noFill/>
                <a:round/>
                <a:headEnd/>
                <a:tailEnd/>
              </a:ln>
            </p:spPr>
            <p:txBody>
              <a:bodyPr/>
              <a:lstStyle/>
              <a:p>
                <a:endParaRPr lang="zh-CN" altLang="en-US"/>
              </a:p>
            </p:txBody>
          </p:sp>
          <p:sp>
            <p:nvSpPr>
              <p:cNvPr id="407" name="Freeform 610"/>
              <p:cNvSpPr>
                <a:spLocks/>
              </p:cNvSpPr>
              <p:nvPr/>
            </p:nvSpPr>
            <p:spPr bwMode="auto">
              <a:xfrm>
                <a:off x="2148" y="2812"/>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08" name="Freeform 611"/>
              <p:cNvSpPr>
                <a:spLocks/>
              </p:cNvSpPr>
              <p:nvPr/>
            </p:nvSpPr>
            <p:spPr bwMode="auto">
              <a:xfrm>
                <a:off x="2148" y="2828"/>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409" name="Freeform 612"/>
              <p:cNvSpPr>
                <a:spLocks/>
              </p:cNvSpPr>
              <p:nvPr/>
            </p:nvSpPr>
            <p:spPr bwMode="auto">
              <a:xfrm>
                <a:off x="2148" y="2855"/>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10" name="Freeform 613"/>
              <p:cNvSpPr>
                <a:spLocks/>
              </p:cNvSpPr>
              <p:nvPr/>
            </p:nvSpPr>
            <p:spPr bwMode="auto">
              <a:xfrm>
                <a:off x="2148" y="2870"/>
                <a:ext cx="8" cy="20"/>
              </a:xfrm>
              <a:custGeom>
                <a:avLst/>
                <a:gdLst>
                  <a:gd name="T0" fmla="*/ 8 w 8"/>
                  <a:gd name="T1" fmla="*/ 4 h 20"/>
                  <a:gd name="T2" fmla="*/ 8 w 8"/>
                  <a:gd name="T3" fmla="*/ 2 h 20"/>
                  <a:gd name="T4" fmla="*/ 6 w 8"/>
                  <a:gd name="T5" fmla="*/ 2 h 20"/>
                  <a:gd name="T6" fmla="*/ 6 w 8"/>
                  <a:gd name="T7" fmla="*/ 0 h 20"/>
                  <a:gd name="T8" fmla="*/ 2 w 8"/>
                  <a:gd name="T9" fmla="*/ 0 h 20"/>
                  <a:gd name="T10" fmla="*/ 2 w 8"/>
                  <a:gd name="T11" fmla="*/ 2 h 20"/>
                  <a:gd name="T12" fmla="*/ 0 w 8"/>
                  <a:gd name="T13" fmla="*/ 2 h 20"/>
                  <a:gd name="T14" fmla="*/ 0 w 8"/>
                  <a:gd name="T15" fmla="*/ 18 h 20"/>
                  <a:gd name="T16" fmla="*/ 2 w 8"/>
                  <a:gd name="T17" fmla="*/ 18 h 20"/>
                  <a:gd name="T18" fmla="*/ 2 w 8"/>
                  <a:gd name="T19" fmla="*/ 20 h 20"/>
                  <a:gd name="T20" fmla="*/ 6 w 8"/>
                  <a:gd name="T21" fmla="*/ 20 h 20"/>
                  <a:gd name="T22" fmla="*/ 6 w 8"/>
                  <a:gd name="T23" fmla="*/ 18 h 20"/>
                  <a:gd name="T24" fmla="*/ 8 w 8"/>
                  <a:gd name="T25" fmla="*/ 18 h 20"/>
                  <a:gd name="T26" fmla="*/ 8 w 8"/>
                  <a:gd name="T27" fmla="*/ 16 h 20"/>
                  <a:gd name="T28" fmla="*/ 8 w 8"/>
                  <a:gd name="T29" fmla="*/ 4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20"/>
                  <a:gd name="T47" fmla="*/ 8 w 8"/>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20">
                    <a:moveTo>
                      <a:pt x="8" y="4"/>
                    </a:moveTo>
                    <a:lnTo>
                      <a:pt x="8" y="2"/>
                    </a:lnTo>
                    <a:lnTo>
                      <a:pt x="6" y="2"/>
                    </a:lnTo>
                    <a:lnTo>
                      <a:pt x="6" y="0"/>
                    </a:lnTo>
                    <a:lnTo>
                      <a:pt x="2" y="0"/>
                    </a:lnTo>
                    <a:lnTo>
                      <a:pt x="2" y="2"/>
                    </a:lnTo>
                    <a:lnTo>
                      <a:pt x="0" y="2"/>
                    </a:lnTo>
                    <a:lnTo>
                      <a:pt x="0" y="18"/>
                    </a:lnTo>
                    <a:lnTo>
                      <a:pt x="2" y="18"/>
                    </a:lnTo>
                    <a:lnTo>
                      <a:pt x="2" y="20"/>
                    </a:lnTo>
                    <a:lnTo>
                      <a:pt x="6" y="20"/>
                    </a:lnTo>
                    <a:lnTo>
                      <a:pt x="6" y="18"/>
                    </a:lnTo>
                    <a:lnTo>
                      <a:pt x="8" y="18"/>
                    </a:lnTo>
                    <a:lnTo>
                      <a:pt x="8" y="16"/>
                    </a:lnTo>
                    <a:lnTo>
                      <a:pt x="8" y="4"/>
                    </a:lnTo>
                    <a:close/>
                  </a:path>
                </a:pathLst>
              </a:custGeom>
              <a:solidFill>
                <a:srgbClr val="000000"/>
              </a:solidFill>
              <a:ln w="9525">
                <a:noFill/>
                <a:round/>
                <a:headEnd/>
                <a:tailEnd/>
              </a:ln>
            </p:spPr>
            <p:txBody>
              <a:bodyPr/>
              <a:lstStyle/>
              <a:p>
                <a:endParaRPr lang="zh-CN" altLang="en-US"/>
              </a:p>
            </p:txBody>
          </p:sp>
          <p:sp>
            <p:nvSpPr>
              <p:cNvPr id="411" name="Freeform 614"/>
              <p:cNvSpPr>
                <a:spLocks/>
              </p:cNvSpPr>
              <p:nvPr/>
            </p:nvSpPr>
            <p:spPr bwMode="auto">
              <a:xfrm>
                <a:off x="2148" y="2897"/>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12" name="Freeform 615"/>
              <p:cNvSpPr>
                <a:spLocks/>
              </p:cNvSpPr>
              <p:nvPr/>
            </p:nvSpPr>
            <p:spPr bwMode="auto">
              <a:xfrm>
                <a:off x="2148" y="2913"/>
                <a:ext cx="8" cy="19"/>
              </a:xfrm>
              <a:custGeom>
                <a:avLst/>
                <a:gdLst>
                  <a:gd name="T0" fmla="*/ 8 w 8"/>
                  <a:gd name="T1" fmla="*/ 3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3"/>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3"/>
                    </a:lnTo>
                    <a:close/>
                  </a:path>
                </a:pathLst>
              </a:custGeom>
              <a:solidFill>
                <a:srgbClr val="000000"/>
              </a:solidFill>
              <a:ln w="9525">
                <a:noFill/>
                <a:round/>
                <a:headEnd/>
                <a:tailEnd/>
              </a:ln>
            </p:spPr>
            <p:txBody>
              <a:bodyPr/>
              <a:lstStyle/>
              <a:p>
                <a:endParaRPr lang="zh-CN" altLang="en-US"/>
              </a:p>
            </p:txBody>
          </p:sp>
          <p:sp>
            <p:nvSpPr>
              <p:cNvPr id="413" name="Freeform 616"/>
              <p:cNvSpPr>
                <a:spLocks/>
              </p:cNvSpPr>
              <p:nvPr/>
            </p:nvSpPr>
            <p:spPr bwMode="auto">
              <a:xfrm>
                <a:off x="2148" y="2940"/>
                <a:ext cx="8" cy="7"/>
              </a:xfrm>
              <a:custGeom>
                <a:avLst/>
                <a:gdLst>
                  <a:gd name="T0" fmla="*/ 4 w 8"/>
                  <a:gd name="T1" fmla="*/ 0 h 7"/>
                  <a:gd name="T2" fmla="*/ 2 w 8"/>
                  <a:gd name="T3" fmla="*/ 0 h 7"/>
                  <a:gd name="T4" fmla="*/ 2 w 8"/>
                  <a:gd name="T5" fmla="*/ 2 h 7"/>
                  <a:gd name="T6" fmla="*/ 0 w 8"/>
                  <a:gd name="T7" fmla="*/ 2 h 7"/>
                  <a:gd name="T8" fmla="*/ 0 w 8"/>
                  <a:gd name="T9" fmla="*/ 5 h 7"/>
                  <a:gd name="T10" fmla="*/ 2 w 8"/>
                  <a:gd name="T11" fmla="*/ 5 h 7"/>
                  <a:gd name="T12" fmla="*/ 2 w 8"/>
                  <a:gd name="T13" fmla="*/ 7 h 7"/>
                  <a:gd name="T14" fmla="*/ 6 w 8"/>
                  <a:gd name="T15" fmla="*/ 7 h 7"/>
                  <a:gd name="T16" fmla="*/ 6 w 8"/>
                  <a:gd name="T17" fmla="*/ 5 h 7"/>
                  <a:gd name="T18" fmla="*/ 8 w 8"/>
                  <a:gd name="T19" fmla="*/ 5 h 7"/>
                  <a:gd name="T20" fmla="*/ 8 w 8"/>
                  <a:gd name="T21" fmla="*/ 2 h 7"/>
                  <a:gd name="T22" fmla="*/ 6 w 8"/>
                  <a:gd name="T23" fmla="*/ 2 h 7"/>
                  <a:gd name="T24" fmla="*/ 6 w 8"/>
                  <a:gd name="T25" fmla="*/ 0 h 7"/>
                  <a:gd name="T26" fmla="*/ 4 w 8"/>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7"/>
                  <a:gd name="T44" fmla="*/ 8 w 8"/>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7">
                    <a:moveTo>
                      <a:pt x="4" y="0"/>
                    </a:moveTo>
                    <a:lnTo>
                      <a:pt x="2" y="0"/>
                    </a:lnTo>
                    <a:lnTo>
                      <a:pt x="2" y="2"/>
                    </a:lnTo>
                    <a:lnTo>
                      <a:pt x="0" y="2"/>
                    </a:lnTo>
                    <a:lnTo>
                      <a:pt x="0" y="5"/>
                    </a:lnTo>
                    <a:lnTo>
                      <a:pt x="2" y="5"/>
                    </a:lnTo>
                    <a:lnTo>
                      <a:pt x="2" y="7"/>
                    </a:lnTo>
                    <a:lnTo>
                      <a:pt x="6" y="7"/>
                    </a:lnTo>
                    <a:lnTo>
                      <a:pt x="6" y="5"/>
                    </a:lnTo>
                    <a:lnTo>
                      <a:pt x="8" y="5"/>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14" name="Freeform 617"/>
              <p:cNvSpPr>
                <a:spLocks/>
              </p:cNvSpPr>
              <p:nvPr/>
            </p:nvSpPr>
            <p:spPr bwMode="auto">
              <a:xfrm>
                <a:off x="2148" y="2955"/>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415" name="Freeform 618"/>
              <p:cNvSpPr>
                <a:spLocks/>
              </p:cNvSpPr>
              <p:nvPr/>
            </p:nvSpPr>
            <p:spPr bwMode="auto">
              <a:xfrm>
                <a:off x="2148" y="2982"/>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16" name="Freeform 619"/>
              <p:cNvSpPr>
                <a:spLocks/>
              </p:cNvSpPr>
              <p:nvPr/>
            </p:nvSpPr>
            <p:spPr bwMode="auto">
              <a:xfrm>
                <a:off x="2148" y="2997"/>
                <a:ext cx="8" cy="20"/>
              </a:xfrm>
              <a:custGeom>
                <a:avLst/>
                <a:gdLst>
                  <a:gd name="T0" fmla="*/ 8 w 8"/>
                  <a:gd name="T1" fmla="*/ 4 h 20"/>
                  <a:gd name="T2" fmla="*/ 8 w 8"/>
                  <a:gd name="T3" fmla="*/ 2 h 20"/>
                  <a:gd name="T4" fmla="*/ 6 w 8"/>
                  <a:gd name="T5" fmla="*/ 2 h 20"/>
                  <a:gd name="T6" fmla="*/ 6 w 8"/>
                  <a:gd name="T7" fmla="*/ 0 h 20"/>
                  <a:gd name="T8" fmla="*/ 2 w 8"/>
                  <a:gd name="T9" fmla="*/ 0 h 20"/>
                  <a:gd name="T10" fmla="*/ 2 w 8"/>
                  <a:gd name="T11" fmla="*/ 2 h 20"/>
                  <a:gd name="T12" fmla="*/ 0 w 8"/>
                  <a:gd name="T13" fmla="*/ 2 h 20"/>
                  <a:gd name="T14" fmla="*/ 0 w 8"/>
                  <a:gd name="T15" fmla="*/ 18 h 20"/>
                  <a:gd name="T16" fmla="*/ 2 w 8"/>
                  <a:gd name="T17" fmla="*/ 18 h 20"/>
                  <a:gd name="T18" fmla="*/ 2 w 8"/>
                  <a:gd name="T19" fmla="*/ 20 h 20"/>
                  <a:gd name="T20" fmla="*/ 6 w 8"/>
                  <a:gd name="T21" fmla="*/ 20 h 20"/>
                  <a:gd name="T22" fmla="*/ 6 w 8"/>
                  <a:gd name="T23" fmla="*/ 18 h 20"/>
                  <a:gd name="T24" fmla="*/ 8 w 8"/>
                  <a:gd name="T25" fmla="*/ 18 h 20"/>
                  <a:gd name="T26" fmla="*/ 8 w 8"/>
                  <a:gd name="T27" fmla="*/ 16 h 20"/>
                  <a:gd name="T28" fmla="*/ 8 w 8"/>
                  <a:gd name="T29" fmla="*/ 4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20"/>
                  <a:gd name="T47" fmla="*/ 8 w 8"/>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20">
                    <a:moveTo>
                      <a:pt x="8" y="4"/>
                    </a:moveTo>
                    <a:lnTo>
                      <a:pt x="8" y="2"/>
                    </a:lnTo>
                    <a:lnTo>
                      <a:pt x="6" y="2"/>
                    </a:lnTo>
                    <a:lnTo>
                      <a:pt x="6" y="0"/>
                    </a:lnTo>
                    <a:lnTo>
                      <a:pt x="2" y="0"/>
                    </a:lnTo>
                    <a:lnTo>
                      <a:pt x="2" y="2"/>
                    </a:lnTo>
                    <a:lnTo>
                      <a:pt x="0" y="2"/>
                    </a:lnTo>
                    <a:lnTo>
                      <a:pt x="0" y="18"/>
                    </a:lnTo>
                    <a:lnTo>
                      <a:pt x="2" y="18"/>
                    </a:lnTo>
                    <a:lnTo>
                      <a:pt x="2" y="20"/>
                    </a:lnTo>
                    <a:lnTo>
                      <a:pt x="6" y="20"/>
                    </a:lnTo>
                    <a:lnTo>
                      <a:pt x="6" y="18"/>
                    </a:lnTo>
                    <a:lnTo>
                      <a:pt x="8" y="18"/>
                    </a:lnTo>
                    <a:lnTo>
                      <a:pt x="8" y="16"/>
                    </a:lnTo>
                    <a:lnTo>
                      <a:pt x="8" y="4"/>
                    </a:lnTo>
                    <a:close/>
                  </a:path>
                </a:pathLst>
              </a:custGeom>
              <a:solidFill>
                <a:srgbClr val="000000"/>
              </a:solidFill>
              <a:ln w="9525">
                <a:noFill/>
                <a:round/>
                <a:headEnd/>
                <a:tailEnd/>
              </a:ln>
            </p:spPr>
            <p:txBody>
              <a:bodyPr/>
              <a:lstStyle/>
              <a:p>
                <a:endParaRPr lang="zh-CN" altLang="en-US"/>
              </a:p>
            </p:txBody>
          </p:sp>
          <p:sp>
            <p:nvSpPr>
              <p:cNvPr id="417" name="Freeform 620"/>
              <p:cNvSpPr>
                <a:spLocks/>
              </p:cNvSpPr>
              <p:nvPr/>
            </p:nvSpPr>
            <p:spPr bwMode="auto">
              <a:xfrm>
                <a:off x="2148" y="302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18" name="Freeform 621"/>
              <p:cNvSpPr>
                <a:spLocks/>
              </p:cNvSpPr>
              <p:nvPr/>
            </p:nvSpPr>
            <p:spPr bwMode="auto">
              <a:xfrm>
                <a:off x="2148" y="3040"/>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419" name="Freeform 622"/>
              <p:cNvSpPr>
                <a:spLocks/>
              </p:cNvSpPr>
              <p:nvPr/>
            </p:nvSpPr>
            <p:spPr bwMode="auto">
              <a:xfrm>
                <a:off x="2148" y="3067"/>
                <a:ext cx="8" cy="7"/>
              </a:xfrm>
              <a:custGeom>
                <a:avLst/>
                <a:gdLst>
                  <a:gd name="T0" fmla="*/ 4 w 8"/>
                  <a:gd name="T1" fmla="*/ 0 h 7"/>
                  <a:gd name="T2" fmla="*/ 2 w 8"/>
                  <a:gd name="T3" fmla="*/ 0 h 7"/>
                  <a:gd name="T4" fmla="*/ 2 w 8"/>
                  <a:gd name="T5" fmla="*/ 2 h 7"/>
                  <a:gd name="T6" fmla="*/ 0 w 8"/>
                  <a:gd name="T7" fmla="*/ 2 h 7"/>
                  <a:gd name="T8" fmla="*/ 0 w 8"/>
                  <a:gd name="T9" fmla="*/ 6 h 7"/>
                  <a:gd name="T10" fmla="*/ 2 w 8"/>
                  <a:gd name="T11" fmla="*/ 6 h 7"/>
                  <a:gd name="T12" fmla="*/ 2 w 8"/>
                  <a:gd name="T13" fmla="*/ 7 h 7"/>
                  <a:gd name="T14" fmla="*/ 6 w 8"/>
                  <a:gd name="T15" fmla="*/ 7 h 7"/>
                  <a:gd name="T16" fmla="*/ 6 w 8"/>
                  <a:gd name="T17" fmla="*/ 6 h 7"/>
                  <a:gd name="T18" fmla="*/ 8 w 8"/>
                  <a:gd name="T19" fmla="*/ 6 h 7"/>
                  <a:gd name="T20" fmla="*/ 8 w 8"/>
                  <a:gd name="T21" fmla="*/ 2 h 7"/>
                  <a:gd name="T22" fmla="*/ 6 w 8"/>
                  <a:gd name="T23" fmla="*/ 2 h 7"/>
                  <a:gd name="T24" fmla="*/ 6 w 8"/>
                  <a:gd name="T25" fmla="*/ 0 h 7"/>
                  <a:gd name="T26" fmla="*/ 4 w 8"/>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7"/>
                  <a:gd name="T44" fmla="*/ 8 w 8"/>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7">
                    <a:moveTo>
                      <a:pt x="4" y="0"/>
                    </a:moveTo>
                    <a:lnTo>
                      <a:pt x="2" y="0"/>
                    </a:lnTo>
                    <a:lnTo>
                      <a:pt x="2" y="2"/>
                    </a:lnTo>
                    <a:lnTo>
                      <a:pt x="0" y="2"/>
                    </a:lnTo>
                    <a:lnTo>
                      <a:pt x="0" y="6"/>
                    </a:lnTo>
                    <a:lnTo>
                      <a:pt x="2" y="6"/>
                    </a:lnTo>
                    <a:lnTo>
                      <a:pt x="2" y="7"/>
                    </a:lnTo>
                    <a:lnTo>
                      <a:pt x="6" y="7"/>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20" name="Freeform 623"/>
              <p:cNvSpPr>
                <a:spLocks/>
              </p:cNvSpPr>
              <p:nvPr/>
            </p:nvSpPr>
            <p:spPr bwMode="auto">
              <a:xfrm>
                <a:off x="2148" y="3082"/>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6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6"/>
                    </a:lnTo>
                    <a:lnTo>
                      <a:pt x="8" y="4"/>
                    </a:lnTo>
                    <a:close/>
                  </a:path>
                </a:pathLst>
              </a:custGeom>
              <a:solidFill>
                <a:srgbClr val="000000"/>
              </a:solidFill>
              <a:ln w="9525">
                <a:noFill/>
                <a:round/>
                <a:headEnd/>
                <a:tailEnd/>
              </a:ln>
            </p:spPr>
            <p:txBody>
              <a:bodyPr/>
              <a:lstStyle/>
              <a:p>
                <a:endParaRPr lang="zh-CN" altLang="en-US"/>
              </a:p>
            </p:txBody>
          </p:sp>
          <p:sp>
            <p:nvSpPr>
              <p:cNvPr id="421" name="Freeform 624"/>
              <p:cNvSpPr>
                <a:spLocks/>
              </p:cNvSpPr>
              <p:nvPr/>
            </p:nvSpPr>
            <p:spPr bwMode="auto">
              <a:xfrm>
                <a:off x="2148" y="3109"/>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22" name="Freeform 625"/>
              <p:cNvSpPr>
                <a:spLocks/>
              </p:cNvSpPr>
              <p:nvPr/>
            </p:nvSpPr>
            <p:spPr bwMode="auto">
              <a:xfrm>
                <a:off x="2148" y="3125"/>
                <a:ext cx="8" cy="19"/>
              </a:xfrm>
              <a:custGeom>
                <a:avLst/>
                <a:gdLst>
                  <a:gd name="T0" fmla="*/ 8 w 8"/>
                  <a:gd name="T1" fmla="*/ 3 h 19"/>
                  <a:gd name="T2" fmla="*/ 8 w 8"/>
                  <a:gd name="T3" fmla="*/ 1 h 19"/>
                  <a:gd name="T4" fmla="*/ 6 w 8"/>
                  <a:gd name="T5" fmla="*/ 1 h 19"/>
                  <a:gd name="T6" fmla="*/ 6 w 8"/>
                  <a:gd name="T7" fmla="*/ 0 h 19"/>
                  <a:gd name="T8" fmla="*/ 2 w 8"/>
                  <a:gd name="T9" fmla="*/ 0 h 19"/>
                  <a:gd name="T10" fmla="*/ 2 w 8"/>
                  <a:gd name="T11" fmla="*/ 1 h 19"/>
                  <a:gd name="T12" fmla="*/ 0 w 8"/>
                  <a:gd name="T13" fmla="*/ 1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3"/>
                    </a:moveTo>
                    <a:lnTo>
                      <a:pt x="8" y="1"/>
                    </a:lnTo>
                    <a:lnTo>
                      <a:pt x="6" y="1"/>
                    </a:lnTo>
                    <a:lnTo>
                      <a:pt x="6" y="0"/>
                    </a:lnTo>
                    <a:lnTo>
                      <a:pt x="2" y="0"/>
                    </a:lnTo>
                    <a:lnTo>
                      <a:pt x="2" y="1"/>
                    </a:lnTo>
                    <a:lnTo>
                      <a:pt x="0" y="1"/>
                    </a:lnTo>
                    <a:lnTo>
                      <a:pt x="0" y="17"/>
                    </a:lnTo>
                    <a:lnTo>
                      <a:pt x="2" y="17"/>
                    </a:lnTo>
                    <a:lnTo>
                      <a:pt x="2" y="19"/>
                    </a:lnTo>
                    <a:lnTo>
                      <a:pt x="6" y="19"/>
                    </a:lnTo>
                    <a:lnTo>
                      <a:pt x="6" y="17"/>
                    </a:lnTo>
                    <a:lnTo>
                      <a:pt x="8" y="17"/>
                    </a:lnTo>
                    <a:lnTo>
                      <a:pt x="8" y="15"/>
                    </a:lnTo>
                    <a:lnTo>
                      <a:pt x="8" y="3"/>
                    </a:lnTo>
                    <a:close/>
                  </a:path>
                </a:pathLst>
              </a:custGeom>
              <a:solidFill>
                <a:srgbClr val="000000"/>
              </a:solidFill>
              <a:ln w="9525">
                <a:noFill/>
                <a:round/>
                <a:headEnd/>
                <a:tailEnd/>
              </a:ln>
            </p:spPr>
            <p:txBody>
              <a:bodyPr/>
              <a:lstStyle/>
              <a:p>
                <a:endParaRPr lang="zh-CN" altLang="en-US"/>
              </a:p>
            </p:txBody>
          </p:sp>
          <p:sp>
            <p:nvSpPr>
              <p:cNvPr id="423" name="Freeform 626"/>
              <p:cNvSpPr>
                <a:spLocks/>
              </p:cNvSpPr>
              <p:nvPr/>
            </p:nvSpPr>
            <p:spPr bwMode="auto">
              <a:xfrm>
                <a:off x="2148" y="3152"/>
                <a:ext cx="8" cy="7"/>
              </a:xfrm>
              <a:custGeom>
                <a:avLst/>
                <a:gdLst>
                  <a:gd name="T0" fmla="*/ 4 w 8"/>
                  <a:gd name="T1" fmla="*/ 0 h 7"/>
                  <a:gd name="T2" fmla="*/ 2 w 8"/>
                  <a:gd name="T3" fmla="*/ 0 h 7"/>
                  <a:gd name="T4" fmla="*/ 2 w 8"/>
                  <a:gd name="T5" fmla="*/ 1 h 7"/>
                  <a:gd name="T6" fmla="*/ 0 w 8"/>
                  <a:gd name="T7" fmla="*/ 1 h 7"/>
                  <a:gd name="T8" fmla="*/ 0 w 8"/>
                  <a:gd name="T9" fmla="*/ 5 h 7"/>
                  <a:gd name="T10" fmla="*/ 2 w 8"/>
                  <a:gd name="T11" fmla="*/ 5 h 7"/>
                  <a:gd name="T12" fmla="*/ 2 w 8"/>
                  <a:gd name="T13" fmla="*/ 7 h 7"/>
                  <a:gd name="T14" fmla="*/ 6 w 8"/>
                  <a:gd name="T15" fmla="*/ 7 h 7"/>
                  <a:gd name="T16" fmla="*/ 6 w 8"/>
                  <a:gd name="T17" fmla="*/ 5 h 7"/>
                  <a:gd name="T18" fmla="*/ 8 w 8"/>
                  <a:gd name="T19" fmla="*/ 5 h 7"/>
                  <a:gd name="T20" fmla="*/ 8 w 8"/>
                  <a:gd name="T21" fmla="*/ 1 h 7"/>
                  <a:gd name="T22" fmla="*/ 6 w 8"/>
                  <a:gd name="T23" fmla="*/ 1 h 7"/>
                  <a:gd name="T24" fmla="*/ 6 w 8"/>
                  <a:gd name="T25" fmla="*/ 0 h 7"/>
                  <a:gd name="T26" fmla="*/ 4 w 8"/>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7"/>
                  <a:gd name="T44" fmla="*/ 8 w 8"/>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7">
                    <a:moveTo>
                      <a:pt x="4" y="0"/>
                    </a:moveTo>
                    <a:lnTo>
                      <a:pt x="2" y="0"/>
                    </a:lnTo>
                    <a:lnTo>
                      <a:pt x="2" y="1"/>
                    </a:lnTo>
                    <a:lnTo>
                      <a:pt x="0" y="1"/>
                    </a:lnTo>
                    <a:lnTo>
                      <a:pt x="0" y="5"/>
                    </a:lnTo>
                    <a:lnTo>
                      <a:pt x="2" y="5"/>
                    </a:lnTo>
                    <a:lnTo>
                      <a:pt x="2" y="7"/>
                    </a:lnTo>
                    <a:lnTo>
                      <a:pt x="6" y="7"/>
                    </a:lnTo>
                    <a:lnTo>
                      <a:pt x="6" y="5"/>
                    </a:lnTo>
                    <a:lnTo>
                      <a:pt x="8" y="5"/>
                    </a:lnTo>
                    <a:lnTo>
                      <a:pt x="8" y="1"/>
                    </a:lnTo>
                    <a:lnTo>
                      <a:pt x="6" y="1"/>
                    </a:lnTo>
                    <a:lnTo>
                      <a:pt x="6" y="0"/>
                    </a:lnTo>
                    <a:lnTo>
                      <a:pt x="4" y="0"/>
                    </a:lnTo>
                    <a:close/>
                  </a:path>
                </a:pathLst>
              </a:custGeom>
              <a:solidFill>
                <a:srgbClr val="000000"/>
              </a:solidFill>
              <a:ln w="9525">
                <a:noFill/>
                <a:round/>
                <a:headEnd/>
                <a:tailEnd/>
              </a:ln>
            </p:spPr>
            <p:txBody>
              <a:bodyPr/>
              <a:lstStyle/>
              <a:p>
                <a:endParaRPr lang="zh-CN" altLang="en-US"/>
              </a:p>
            </p:txBody>
          </p:sp>
          <p:sp>
            <p:nvSpPr>
              <p:cNvPr id="424" name="Freeform 627"/>
              <p:cNvSpPr>
                <a:spLocks/>
              </p:cNvSpPr>
              <p:nvPr/>
            </p:nvSpPr>
            <p:spPr bwMode="auto">
              <a:xfrm>
                <a:off x="2148" y="3167"/>
                <a:ext cx="8" cy="19"/>
              </a:xfrm>
              <a:custGeom>
                <a:avLst/>
                <a:gdLst>
                  <a:gd name="T0" fmla="*/ 8 w 8"/>
                  <a:gd name="T1" fmla="*/ 4 h 19"/>
                  <a:gd name="T2" fmla="*/ 8 w 8"/>
                  <a:gd name="T3" fmla="*/ 2 h 19"/>
                  <a:gd name="T4" fmla="*/ 6 w 8"/>
                  <a:gd name="T5" fmla="*/ 2 h 19"/>
                  <a:gd name="T6" fmla="*/ 6 w 8"/>
                  <a:gd name="T7" fmla="*/ 0 h 19"/>
                  <a:gd name="T8" fmla="*/ 2 w 8"/>
                  <a:gd name="T9" fmla="*/ 0 h 19"/>
                  <a:gd name="T10" fmla="*/ 2 w 8"/>
                  <a:gd name="T11" fmla="*/ 2 h 19"/>
                  <a:gd name="T12" fmla="*/ 0 w 8"/>
                  <a:gd name="T13" fmla="*/ 2 h 19"/>
                  <a:gd name="T14" fmla="*/ 0 w 8"/>
                  <a:gd name="T15" fmla="*/ 17 h 19"/>
                  <a:gd name="T16" fmla="*/ 2 w 8"/>
                  <a:gd name="T17" fmla="*/ 17 h 19"/>
                  <a:gd name="T18" fmla="*/ 2 w 8"/>
                  <a:gd name="T19" fmla="*/ 19 h 19"/>
                  <a:gd name="T20" fmla="*/ 6 w 8"/>
                  <a:gd name="T21" fmla="*/ 19 h 19"/>
                  <a:gd name="T22" fmla="*/ 6 w 8"/>
                  <a:gd name="T23" fmla="*/ 17 h 19"/>
                  <a:gd name="T24" fmla="*/ 8 w 8"/>
                  <a:gd name="T25" fmla="*/ 17 h 19"/>
                  <a:gd name="T26" fmla="*/ 8 w 8"/>
                  <a:gd name="T27" fmla="*/ 15 h 19"/>
                  <a:gd name="T28" fmla="*/ 8 w 8"/>
                  <a:gd name="T29" fmla="*/ 4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8" y="4"/>
                    </a:moveTo>
                    <a:lnTo>
                      <a:pt x="8" y="2"/>
                    </a:lnTo>
                    <a:lnTo>
                      <a:pt x="6" y="2"/>
                    </a:lnTo>
                    <a:lnTo>
                      <a:pt x="6" y="0"/>
                    </a:lnTo>
                    <a:lnTo>
                      <a:pt x="2" y="0"/>
                    </a:lnTo>
                    <a:lnTo>
                      <a:pt x="2" y="2"/>
                    </a:lnTo>
                    <a:lnTo>
                      <a:pt x="0" y="2"/>
                    </a:lnTo>
                    <a:lnTo>
                      <a:pt x="0" y="17"/>
                    </a:lnTo>
                    <a:lnTo>
                      <a:pt x="2" y="17"/>
                    </a:lnTo>
                    <a:lnTo>
                      <a:pt x="2" y="19"/>
                    </a:lnTo>
                    <a:lnTo>
                      <a:pt x="6" y="19"/>
                    </a:lnTo>
                    <a:lnTo>
                      <a:pt x="6" y="17"/>
                    </a:lnTo>
                    <a:lnTo>
                      <a:pt x="8" y="17"/>
                    </a:lnTo>
                    <a:lnTo>
                      <a:pt x="8" y="15"/>
                    </a:lnTo>
                    <a:lnTo>
                      <a:pt x="8" y="4"/>
                    </a:lnTo>
                    <a:close/>
                  </a:path>
                </a:pathLst>
              </a:custGeom>
              <a:solidFill>
                <a:srgbClr val="000000"/>
              </a:solidFill>
              <a:ln w="9525">
                <a:noFill/>
                <a:round/>
                <a:headEnd/>
                <a:tailEnd/>
              </a:ln>
            </p:spPr>
            <p:txBody>
              <a:bodyPr/>
              <a:lstStyle/>
              <a:p>
                <a:endParaRPr lang="zh-CN" altLang="en-US"/>
              </a:p>
            </p:txBody>
          </p:sp>
          <p:sp>
            <p:nvSpPr>
              <p:cNvPr id="425" name="Freeform 628"/>
              <p:cNvSpPr>
                <a:spLocks/>
              </p:cNvSpPr>
              <p:nvPr/>
            </p:nvSpPr>
            <p:spPr bwMode="auto">
              <a:xfrm>
                <a:off x="2148" y="319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26" name="Freeform 629"/>
              <p:cNvSpPr>
                <a:spLocks/>
              </p:cNvSpPr>
              <p:nvPr/>
            </p:nvSpPr>
            <p:spPr bwMode="auto">
              <a:xfrm>
                <a:off x="1576" y="2668"/>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8 w 19"/>
                  <a:gd name="T15" fmla="*/ 8 h 8"/>
                  <a:gd name="T16" fmla="*/ 18 w 19"/>
                  <a:gd name="T17" fmla="*/ 6 h 8"/>
                  <a:gd name="T18" fmla="*/ 19 w 19"/>
                  <a:gd name="T19" fmla="*/ 6 h 8"/>
                  <a:gd name="T20" fmla="*/ 19 w 19"/>
                  <a:gd name="T21" fmla="*/ 2 h 8"/>
                  <a:gd name="T22" fmla="*/ 18 w 19"/>
                  <a:gd name="T23" fmla="*/ 2 h 8"/>
                  <a:gd name="T24" fmla="*/ 18 w 19"/>
                  <a:gd name="T25" fmla="*/ 0 h 8"/>
                  <a:gd name="T26" fmla="*/ 16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8" y="8"/>
                    </a:lnTo>
                    <a:lnTo>
                      <a:pt x="18" y="6"/>
                    </a:lnTo>
                    <a:lnTo>
                      <a:pt x="19" y="6"/>
                    </a:lnTo>
                    <a:lnTo>
                      <a:pt x="19"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427" name="Freeform 630"/>
              <p:cNvSpPr>
                <a:spLocks/>
              </p:cNvSpPr>
              <p:nvPr/>
            </p:nvSpPr>
            <p:spPr bwMode="auto">
              <a:xfrm>
                <a:off x="1603" y="2668"/>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28" name="Freeform 631"/>
              <p:cNvSpPr>
                <a:spLocks/>
              </p:cNvSpPr>
              <p:nvPr/>
            </p:nvSpPr>
            <p:spPr bwMode="auto">
              <a:xfrm>
                <a:off x="1619" y="2668"/>
                <a:ext cx="19" cy="8"/>
              </a:xfrm>
              <a:custGeom>
                <a:avLst/>
                <a:gdLst>
                  <a:gd name="T0" fmla="*/ 3 w 19"/>
                  <a:gd name="T1" fmla="*/ 0 h 8"/>
                  <a:gd name="T2" fmla="*/ 1 w 19"/>
                  <a:gd name="T3" fmla="*/ 0 h 8"/>
                  <a:gd name="T4" fmla="*/ 1 w 19"/>
                  <a:gd name="T5" fmla="*/ 2 h 8"/>
                  <a:gd name="T6" fmla="*/ 0 w 19"/>
                  <a:gd name="T7" fmla="*/ 2 h 8"/>
                  <a:gd name="T8" fmla="*/ 0 w 19"/>
                  <a:gd name="T9" fmla="*/ 6 h 8"/>
                  <a:gd name="T10" fmla="*/ 1 w 19"/>
                  <a:gd name="T11" fmla="*/ 6 h 8"/>
                  <a:gd name="T12" fmla="*/ 1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3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3" y="0"/>
                    </a:moveTo>
                    <a:lnTo>
                      <a:pt x="1" y="0"/>
                    </a:lnTo>
                    <a:lnTo>
                      <a:pt x="1" y="2"/>
                    </a:lnTo>
                    <a:lnTo>
                      <a:pt x="0" y="2"/>
                    </a:lnTo>
                    <a:lnTo>
                      <a:pt x="0" y="6"/>
                    </a:lnTo>
                    <a:lnTo>
                      <a:pt x="1" y="6"/>
                    </a:lnTo>
                    <a:lnTo>
                      <a:pt x="1" y="8"/>
                    </a:lnTo>
                    <a:lnTo>
                      <a:pt x="17" y="8"/>
                    </a:lnTo>
                    <a:lnTo>
                      <a:pt x="17" y="6"/>
                    </a:lnTo>
                    <a:lnTo>
                      <a:pt x="19" y="6"/>
                    </a:lnTo>
                    <a:lnTo>
                      <a:pt x="19" y="2"/>
                    </a:lnTo>
                    <a:lnTo>
                      <a:pt x="17" y="2"/>
                    </a:lnTo>
                    <a:lnTo>
                      <a:pt x="17" y="0"/>
                    </a:lnTo>
                    <a:lnTo>
                      <a:pt x="15" y="0"/>
                    </a:lnTo>
                    <a:lnTo>
                      <a:pt x="3" y="0"/>
                    </a:lnTo>
                    <a:close/>
                  </a:path>
                </a:pathLst>
              </a:custGeom>
              <a:solidFill>
                <a:srgbClr val="000000"/>
              </a:solidFill>
              <a:ln w="9525">
                <a:noFill/>
                <a:round/>
                <a:headEnd/>
                <a:tailEnd/>
              </a:ln>
            </p:spPr>
            <p:txBody>
              <a:bodyPr/>
              <a:lstStyle/>
              <a:p>
                <a:endParaRPr lang="zh-CN" altLang="en-US"/>
              </a:p>
            </p:txBody>
          </p:sp>
          <p:sp>
            <p:nvSpPr>
              <p:cNvPr id="429" name="Freeform 632"/>
              <p:cNvSpPr>
                <a:spLocks/>
              </p:cNvSpPr>
              <p:nvPr/>
            </p:nvSpPr>
            <p:spPr bwMode="auto">
              <a:xfrm>
                <a:off x="1646" y="2668"/>
                <a:ext cx="7" cy="8"/>
              </a:xfrm>
              <a:custGeom>
                <a:avLst/>
                <a:gdLst>
                  <a:gd name="T0" fmla="*/ 3 w 7"/>
                  <a:gd name="T1" fmla="*/ 0 h 8"/>
                  <a:gd name="T2" fmla="*/ 1 w 7"/>
                  <a:gd name="T3" fmla="*/ 0 h 8"/>
                  <a:gd name="T4" fmla="*/ 1 w 7"/>
                  <a:gd name="T5" fmla="*/ 2 h 8"/>
                  <a:gd name="T6" fmla="*/ 0 w 7"/>
                  <a:gd name="T7" fmla="*/ 2 h 8"/>
                  <a:gd name="T8" fmla="*/ 0 w 7"/>
                  <a:gd name="T9" fmla="*/ 6 h 8"/>
                  <a:gd name="T10" fmla="*/ 1 w 7"/>
                  <a:gd name="T11" fmla="*/ 6 h 8"/>
                  <a:gd name="T12" fmla="*/ 1 w 7"/>
                  <a:gd name="T13" fmla="*/ 8 h 8"/>
                  <a:gd name="T14" fmla="*/ 5 w 7"/>
                  <a:gd name="T15" fmla="*/ 8 h 8"/>
                  <a:gd name="T16" fmla="*/ 5 w 7"/>
                  <a:gd name="T17" fmla="*/ 6 h 8"/>
                  <a:gd name="T18" fmla="*/ 7 w 7"/>
                  <a:gd name="T19" fmla="*/ 6 h 8"/>
                  <a:gd name="T20" fmla="*/ 7 w 7"/>
                  <a:gd name="T21" fmla="*/ 2 h 8"/>
                  <a:gd name="T22" fmla="*/ 5 w 7"/>
                  <a:gd name="T23" fmla="*/ 2 h 8"/>
                  <a:gd name="T24" fmla="*/ 5 w 7"/>
                  <a:gd name="T25" fmla="*/ 0 h 8"/>
                  <a:gd name="T26" fmla="*/ 3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3" y="0"/>
                    </a:moveTo>
                    <a:lnTo>
                      <a:pt x="1" y="0"/>
                    </a:lnTo>
                    <a:lnTo>
                      <a:pt x="1" y="2"/>
                    </a:lnTo>
                    <a:lnTo>
                      <a:pt x="0" y="2"/>
                    </a:lnTo>
                    <a:lnTo>
                      <a:pt x="0" y="6"/>
                    </a:lnTo>
                    <a:lnTo>
                      <a:pt x="1" y="6"/>
                    </a:lnTo>
                    <a:lnTo>
                      <a:pt x="1" y="8"/>
                    </a:lnTo>
                    <a:lnTo>
                      <a:pt x="5" y="8"/>
                    </a:lnTo>
                    <a:lnTo>
                      <a:pt x="5" y="6"/>
                    </a:lnTo>
                    <a:lnTo>
                      <a:pt x="7" y="6"/>
                    </a:lnTo>
                    <a:lnTo>
                      <a:pt x="7" y="2"/>
                    </a:lnTo>
                    <a:lnTo>
                      <a:pt x="5" y="2"/>
                    </a:lnTo>
                    <a:lnTo>
                      <a:pt x="5" y="0"/>
                    </a:lnTo>
                    <a:lnTo>
                      <a:pt x="3" y="0"/>
                    </a:lnTo>
                    <a:close/>
                  </a:path>
                </a:pathLst>
              </a:custGeom>
              <a:solidFill>
                <a:srgbClr val="000000"/>
              </a:solidFill>
              <a:ln w="9525">
                <a:noFill/>
                <a:round/>
                <a:headEnd/>
                <a:tailEnd/>
              </a:ln>
            </p:spPr>
            <p:txBody>
              <a:bodyPr/>
              <a:lstStyle/>
              <a:p>
                <a:endParaRPr lang="zh-CN" altLang="en-US"/>
              </a:p>
            </p:txBody>
          </p:sp>
          <p:sp>
            <p:nvSpPr>
              <p:cNvPr id="430" name="Freeform 633"/>
              <p:cNvSpPr>
                <a:spLocks/>
              </p:cNvSpPr>
              <p:nvPr/>
            </p:nvSpPr>
            <p:spPr bwMode="auto">
              <a:xfrm>
                <a:off x="1661" y="2668"/>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431" name="Freeform 634"/>
              <p:cNvSpPr>
                <a:spLocks/>
              </p:cNvSpPr>
              <p:nvPr/>
            </p:nvSpPr>
            <p:spPr bwMode="auto">
              <a:xfrm>
                <a:off x="1688" y="2668"/>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32" name="Freeform 635"/>
              <p:cNvSpPr>
                <a:spLocks/>
              </p:cNvSpPr>
              <p:nvPr/>
            </p:nvSpPr>
            <p:spPr bwMode="auto">
              <a:xfrm>
                <a:off x="1703" y="2668"/>
                <a:ext cx="20" cy="8"/>
              </a:xfrm>
              <a:custGeom>
                <a:avLst/>
                <a:gdLst>
                  <a:gd name="T0" fmla="*/ 4 w 20"/>
                  <a:gd name="T1" fmla="*/ 0 h 8"/>
                  <a:gd name="T2" fmla="*/ 2 w 20"/>
                  <a:gd name="T3" fmla="*/ 0 h 8"/>
                  <a:gd name="T4" fmla="*/ 2 w 20"/>
                  <a:gd name="T5" fmla="*/ 2 h 8"/>
                  <a:gd name="T6" fmla="*/ 0 w 20"/>
                  <a:gd name="T7" fmla="*/ 2 h 8"/>
                  <a:gd name="T8" fmla="*/ 0 w 20"/>
                  <a:gd name="T9" fmla="*/ 6 h 8"/>
                  <a:gd name="T10" fmla="*/ 2 w 20"/>
                  <a:gd name="T11" fmla="*/ 6 h 8"/>
                  <a:gd name="T12" fmla="*/ 2 w 20"/>
                  <a:gd name="T13" fmla="*/ 8 h 8"/>
                  <a:gd name="T14" fmla="*/ 18 w 20"/>
                  <a:gd name="T15" fmla="*/ 8 h 8"/>
                  <a:gd name="T16" fmla="*/ 18 w 20"/>
                  <a:gd name="T17" fmla="*/ 6 h 8"/>
                  <a:gd name="T18" fmla="*/ 20 w 20"/>
                  <a:gd name="T19" fmla="*/ 6 h 8"/>
                  <a:gd name="T20" fmla="*/ 20 w 20"/>
                  <a:gd name="T21" fmla="*/ 2 h 8"/>
                  <a:gd name="T22" fmla="*/ 18 w 20"/>
                  <a:gd name="T23" fmla="*/ 2 h 8"/>
                  <a:gd name="T24" fmla="*/ 18 w 20"/>
                  <a:gd name="T25" fmla="*/ 0 h 8"/>
                  <a:gd name="T26" fmla="*/ 16 w 20"/>
                  <a:gd name="T27" fmla="*/ 0 h 8"/>
                  <a:gd name="T28" fmla="*/ 4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433" name="Freeform 636"/>
              <p:cNvSpPr>
                <a:spLocks/>
              </p:cNvSpPr>
              <p:nvPr/>
            </p:nvSpPr>
            <p:spPr bwMode="auto">
              <a:xfrm>
                <a:off x="1730" y="2668"/>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34" name="Freeform 637"/>
              <p:cNvSpPr>
                <a:spLocks/>
              </p:cNvSpPr>
              <p:nvPr/>
            </p:nvSpPr>
            <p:spPr bwMode="auto">
              <a:xfrm>
                <a:off x="1746" y="2668"/>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435" name="Freeform 638"/>
              <p:cNvSpPr>
                <a:spLocks/>
              </p:cNvSpPr>
              <p:nvPr/>
            </p:nvSpPr>
            <p:spPr bwMode="auto">
              <a:xfrm>
                <a:off x="1773" y="2668"/>
                <a:ext cx="7" cy="8"/>
              </a:xfrm>
              <a:custGeom>
                <a:avLst/>
                <a:gdLst>
                  <a:gd name="T0" fmla="*/ 3 w 7"/>
                  <a:gd name="T1" fmla="*/ 0 h 8"/>
                  <a:gd name="T2" fmla="*/ 2 w 7"/>
                  <a:gd name="T3" fmla="*/ 0 h 8"/>
                  <a:gd name="T4" fmla="*/ 2 w 7"/>
                  <a:gd name="T5" fmla="*/ 2 h 8"/>
                  <a:gd name="T6" fmla="*/ 0 w 7"/>
                  <a:gd name="T7" fmla="*/ 2 h 8"/>
                  <a:gd name="T8" fmla="*/ 0 w 7"/>
                  <a:gd name="T9" fmla="*/ 6 h 8"/>
                  <a:gd name="T10" fmla="*/ 2 w 7"/>
                  <a:gd name="T11" fmla="*/ 6 h 8"/>
                  <a:gd name="T12" fmla="*/ 2 w 7"/>
                  <a:gd name="T13" fmla="*/ 8 h 8"/>
                  <a:gd name="T14" fmla="*/ 5 w 7"/>
                  <a:gd name="T15" fmla="*/ 8 h 8"/>
                  <a:gd name="T16" fmla="*/ 5 w 7"/>
                  <a:gd name="T17" fmla="*/ 6 h 8"/>
                  <a:gd name="T18" fmla="*/ 7 w 7"/>
                  <a:gd name="T19" fmla="*/ 6 h 8"/>
                  <a:gd name="T20" fmla="*/ 7 w 7"/>
                  <a:gd name="T21" fmla="*/ 2 h 8"/>
                  <a:gd name="T22" fmla="*/ 5 w 7"/>
                  <a:gd name="T23" fmla="*/ 2 h 8"/>
                  <a:gd name="T24" fmla="*/ 5 w 7"/>
                  <a:gd name="T25" fmla="*/ 0 h 8"/>
                  <a:gd name="T26" fmla="*/ 3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3"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3" y="0"/>
                    </a:lnTo>
                    <a:close/>
                  </a:path>
                </a:pathLst>
              </a:custGeom>
              <a:solidFill>
                <a:srgbClr val="000000"/>
              </a:solidFill>
              <a:ln w="9525">
                <a:noFill/>
                <a:round/>
                <a:headEnd/>
                <a:tailEnd/>
              </a:ln>
            </p:spPr>
            <p:txBody>
              <a:bodyPr/>
              <a:lstStyle/>
              <a:p>
                <a:endParaRPr lang="zh-CN" altLang="en-US"/>
              </a:p>
            </p:txBody>
          </p:sp>
          <p:sp>
            <p:nvSpPr>
              <p:cNvPr id="436" name="Freeform 639"/>
              <p:cNvSpPr>
                <a:spLocks/>
              </p:cNvSpPr>
              <p:nvPr/>
            </p:nvSpPr>
            <p:spPr bwMode="auto">
              <a:xfrm>
                <a:off x="1788" y="2668"/>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437" name="Freeform 640"/>
              <p:cNvSpPr>
                <a:spLocks/>
              </p:cNvSpPr>
              <p:nvPr/>
            </p:nvSpPr>
            <p:spPr bwMode="auto">
              <a:xfrm>
                <a:off x="1815" y="2668"/>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38" name="Freeform 641"/>
              <p:cNvSpPr>
                <a:spLocks/>
              </p:cNvSpPr>
              <p:nvPr/>
            </p:nvSpPr>
            <p:spPr bwMode="auto">
              <a:xfrm>
                <a:off x="1830" y="2668"/>
                <a:ext cx="20" cy="8"/>
              </a:xfrm>
              <a:custGeom>
                <a:avLst/>
                <a:gdLst>
                  <a:gd name="T0" fmla="*/ 4 w 20"/>
                  <a:gd name="T1" fmla="*/ 0 h 8"/>
                  <a:gd name="T2" fmla="*/ 2 w 20"/>
                  <a:gd name="T3" fmla="*/ 0 h 8"/>
                  <a:gd name="T4" fmla="*/ 2 w 20"/>
                  <a:gd name="T5" fmla="*/ 2 h 8"/>
                  <a:gd name="T6" fmla="*/ 0 w 20"/>
                  <a:gd name="T7" fmla="*/ 2 h 8"/>
                  <a:gd name="T8" fmla="*/ 0 w 20"/>
                  <a:gd name="T9" fmla="*/ 6 h 8"/>
                  <a:gd name="T10" fmla="*/ 2 w 20"/>
                  <a:gd name="T11" fmla="*/ 6 h 8"/>
                  <a:gd name="T12" fmla="*/ 2 w 20"/>
                  <a:gd name="T13" fmla="*/ 8 h 8"/>
                  <a:gd name="T14" fmla="*/ 18 w 20"/>
                  <a:gd name="T15" fmla="*/ 8 h 8"/>
                  <a:gd name="T16" fmla="*/ 18 w 20"/>
                  <a:gd name="T17" fmla="*/ 6 h 8"/>
                  <a:gd name="T18" fmla="*/ 20 w 20"/>
                  <a:gd name="T19" fmla="*/ 6 h 8"/>
                  <a:gd name="T20" fmla="*/ 20 w 20"/>
                  <a:gd name="T21" fmla="*/ 2 h 8"/>
                  <a:gd name="T22" fmla="*/ 18 w 20"/>
                  <a:gd name="T23" fmla="*/ 2 h 8"/>
                  <a:gd name="T24" fmla="*/ 18 w 20"/>
                  <a:gd name="T25" fmla="*/ 0 h 8"/>
                  <a:gd name="T26" fmla="*/ 16 w 20"/>
                  <a:gd name="T27" fmla="*/ 0 h 8"/>
                  <a:gd name="T28" fmla="*/ 4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439" name="Freeform 642"/>
              <p:cNvSpPr>
                <a:spLocks/>
              </p:cNvSpPr>
              <p:nvPr/>
            </p:nvSpPr>
            <p:spPr bwMode="auto">
              <a:xfrm>
                <a:off x="1857" y="2668"/>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40" name="Freeform 643"/>
              <p:cNvSpPr>
                <a:spLocks/>
              </p:cNvSpPr>
              <p:nvPr/>
            </p:nvSpPr>
            <p:spPr bwMode="auto">
              <a:xfrm>
                <a:off x="1873" y="2668"/>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441" name="Freeform 644"/>
              <p:cNvSpPr>
                <a:spLocks/>
              </p:cNvSpPr>
              <p:nvPr/>
            </p:nvSpPr>
            <p:spPr bwMode="auto">
              <a:xfrm>
                <a:off x="1900" y="2668"/>
                <a:ext cx="7" cy="8"/>
              </a:xfrm>
              <a:custGeom>
                <a:avLst/>
                <a:gdLst>
                  <a:gd name="T0" fmla="*/ 4 w 7"/>
                  <a:gd name="T1" fmla="*/ 0 h 8"/>
                  <a:gd name="T2" fmla="*/ 2 w 7"/>
                  <a:gd name="T3" fmla="*/ 0 h 8"/>
                  <a:gd name="T4" fmla="*/ 2 w 7"/>
                  <a:gd name="T5" fmla="*/ 2 h 8"/>
                  <a:gd name="T6" fmla="*/ 0 w 7"/>
                  <a:gd name="T7" fmla="*/ 2 h 8"/>
                  <a:gd name="T8" fmla="*/ 0 w 7"/>
                  <a:gd name="T9" fmla="*/ 6 h 8"/>
                  <a:gd name="T10" fmla="*/ 2 w 7"/>
                  <a:gd name="T11" fmla="*/ 6 h 8"/>
                  <a:gd name="T12" fmla="*/ 2 w 7"/>
                  <a:gd name="T13" fmla="*/ 8 h 8"/>
                  <a:gd name="T14" fmla="*/ 6 w 7"/>
                  <a:gd name="T15" fmla="*/ 8 h 8"/>
                  <a:gd name="T16" fmla="*/ 6 w 7"/>
                  <a:gd name="T17" fmla="*/ 6 h 8"/>
                  <a:gd name="T18" fmla="*/ 7 w 7"/>
                  <a:gd name="T19" fmla="*/ 6 h 8"/>
                  <a:gd name="T20" fmla="*/ 7 w 7"/>
                  <a:gd name="T21" fmla="*/ 2 h 8"/>
                  <a:gd name="T22" fmla="*/ 6 w 7"/>
                  <a:gd name="T23" fmla="*/ 2 h 8"/>
                  <a:gd name="T24" fmla="*/ 6 w 7"/>
                  <a:gd name="T25" fmla="*/ 0 h 8"/>
                  <a:gd name="T26" fmla="*/ 4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6" y="8"/>
                    </a:lnTo>
                    <a:lnTo>
                      <a:pt x="6" y="6"/>
                    </a:lnTo>
                    <a:lnTo>
                      <a:pt x="7" y="6"/>
                    </a:lnTo>
                    <a:lnTo>
                      <a:pt x="7"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42" name="Freeform 645"/>
              <p:cNvSpPr>
                <a:spLocks/>
              </p:cNvSpPr>
              <p:nvPr/>
            </p:nvSpPr>
            <p:spPr bwMode="auto">
              <a:xfrm>
                <a:off x="1915" y="2668"/>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6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6" y="0"/>
                    </a:lnTo>
                    <a:lnTo>
                      <a:pt x="4" y="0"/>
                    </a:lnTo>
                    <a:close/>
                  </a:path>
                </a:pathLst>
              </a:custGeom>
              <a:solidFill>
                <a:srgbClr val="000000"/>
              </a:solidFill>
              <a:ln w="9525">
                <a:noFill/>
                <a:round/>
                <a:headEnd/>
                <a:tailEnd/>
              </a:ln>
            </p:spPr>
            <p:txBody>
              <a:bodyPr/>
              <a:lstStyle/>
              <a:p>
                <a:endParaRPr lang="zh-CN" altLang="en-US"/>
              </a:p>
            </p:txBody>
          </p:sp>
          <p:sp>
            <p:nvSpPr>
              <p:cNvPr id="443" name="Freeform 646"/>
              <p:cNvSpPr>
                <a:spLocks/>
              </p:cNvSpPr>
              <p:nvPr/>
            </p:nvSpPr>
            <p:spPr bwMode="auto">
              <a:xfrm>
                <a:off x="1942" y="2668"/>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44" name="Freeform 647"/>
              <p:cNvSpPr>
                <a:spLocks/>
              </p:cNvSpPr>
              <p:nvPr/>
            </p:nvSpPr>
            <p:spPr bwMode="auto">
              <a:xfrm>
                <a:off x="1958" y="2668"/>
                <a:ext cx="19" cy="8"/>
              </a:xfrm>
              <a:custGeom>
                <a:avLst/>
                <a:gdLst>
                  <a:gd name="T0" fmla="*/ 3 w 19"/>
                  <a:gd name="T1" fmla="*/ 0 h 8"/>
                  <a:gd name="T2" fmla="*/ 1 w 19"/>
                  <a:gd name="T3" fmla="*/ 0 h 8"/>
                  <a:gd name="T4" fmla="*/ 1 w 19"/>
                  <a:gd name="T5" fmla="*/ 2 h 8"/>
                  <a:gd name="T6" fmla="*/ 0 w 19"/>
                  <a:gd name="T7" fmla="*/ 2 h 8"/>
                  <a:gd name="T8" fmla="*/ 0 w 19"/>
                  <a:gd name="T9" fmla="*/ 6 h 8"/>
                  <a:gd name="T10" fmla="*/ 1 w 19"/>
                  <a:gd name="T11" fmla="*/ 6 h 8"/>
                  <a:gd name="T12" fmla="*/ 1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3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3" y="0"/>
                    </a:moveTo>
                    <a:lnTo>
                      <a:pt x="1" y="0"/>
                    </a:lnTo>
                    <a:lnTo>
                      <a:pt x="1" y="2"/>
                    </a:lnTo>
                    <a:lnTo>
                      <a:pt x="0" y="2"/>
                    </a:lnTo>
                    <a:lnTo>
                      <a:pt x="0" y="6"/>
                    </a:lnTo>
                    <a:lnTo>
                      <a:pt x="1" y="6"/>
                    </a:lnTo>
                    <a:lnTo>
                      <a:pt x="1" y="8"/>
                    </a:lnTo>
                    <a:lnTo>
                      <a:pt x="17" y="8"/>
                    </a:lnTo>
                    <a:lnTo>
                      <a:pt x="17" y="6"/>
                    </a:lnTo>
                    <a:lnTo>
                      <a:pt x="19" y="6"/>
                    </a:lnTo>
                    <a:lnTo>
                      <a:pt x="19" y="2"/>
                    </a:lnTo>
                    <a:lnTo>
                      <a:pt x="17" y="2"/>
                    </a:lnTo>
                    <a:lnTo>
                      <a:pt x="17" y="0"/>
                    </a:lnTo>
                    <a:lnTo>
                      <a:pt x="15" y="0"/>
                    </a:lnTo>
                    <a:lnTo>
                      <a:pt x="3" y="0"/>
                    </a:lnTo>
                    <a:close/>
                  </a:path>
                </a:pathLst>
              </a:custGeom>
              <a:solidFill>
                <a:srgbClr val="000000"/>
              </a:solidFill>
              <a:ln w="9525">
                <a:noFill/>
                <a:round/>
                <a:headEnd/>
                <a:tailEnd/>
              </a:ln>
            </p:spPr>
            <p:txBody>
              <a:bodyPr/>
              <a:lstStyle/>
              <a:p>
                <a:endParaRPr lang="zh-CN" altLang="en-US"/>
              </a:p>
            </p:txBody>
          </p:sp>
          <p:sp>
            <p:nvSpPr>
              <p:cNvPr id="445" name="Freeform 648"/>
              <p:cNvSpPr>
                <a:spLocks/>
              </p:cNvSpPr>
              <p:nvPr/>
            </p:nvSpPr>
            <p:spPr bwMode="auto">
              <a:xfrm>
                <a:off x="1984" y="2668"/>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46" name="Freeform 649"/>
              <p:cNvSpPr>
                <a:spLocks/>
              </p:cNvSpPr>
              <p:nvPr/>
            </p:nvSpPr>
            <p:spPr bwMode="auto">
              <a:xfrm>
                <a:off x="2000" y="2668"/>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447" name="Freeform 650"/>
              <p:cNvSpPr>
                <a:spLocks/>
              </p:cNvSpPr>
              <p:nvPr/>
            </p:nvSpPr>
            <p:spPr bwMode="auto">
              <a:xfrm>
                <a:off x="2027" y="2668"/>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48" name="Freeform 651"/>
              <p:cNvSpPr>
                <a:spLocks/>
              </p:cNvSpPr>
              <p:nvPr/>
            </p:nvSpPr>
            <p:spPr bwMode="auto">
              <a:xfrm>
                <a:off x="2042" y="2668"/>
                <a:ext cx="16" cy="8"/>
              </a:xfrm>
              <a:custGeom>
                <a:avLst/>
                <a:gdLst>
                  <a:gd name="T0" fmla="*/ 4 w 16"/>
                  <a:gd name="T1" fmla="*/ 0 h 8"/>
                  <a:gd name="T2" fmla="*/ 2 w 16"/>
                  <a:gd name="T3" fmla="*/ 0 h 8"/>
                  <a:gd name="T4" fmla="*/ 2 w 16"/>
                  <a:gd name="T5" fmla="*/ 2 h 8"/>
                  <a:gd name="T6" fmla="*/ 0 w 16"/>
                  <a:gd name="T7" fmla="*/ 2 h 8"/>
                  <a:gd name="T8" fmla="*/ 0 w 16"/>
                  <a:gd name="T9" fmla="*/ 6 h 8"/>
                  <a:gd name="T10" fmla="*/ 2 w 16"/>
                  <a:gd name="T11" fmla="*/ 6 h 8"/>
                  <a:gd name="T12" fmla="*/ 2 w 16"/>
                  <a:gd name="T13" fmla="*/ 8 h 8"/>
                  <a:gd name="T14" fmla="*/ 14 w 16"/>
                  <a:gd name="T15" fmla="*/ 8 h 8"/>
                  <a:gd name="T16" fmla="*/ 14 w 16"/>
                  <a:gd name="T17" fmla="*/ 6 h 8"/>
                  <a:gd name="T18" fmla="*/ 16 w 16"/>
                  <a:gd name="T19" fmla="*/ 6 h 8"/>
                  <a:gd name="T20" fmla="*/ 16 w 16"/>
                  <a:gd name="T21" fmla="*/ 2 h 8"/>
                  <a:gd name="T22" fmla="*/ 14 w 16"/>
                  <a:gd name="T23" fmla="*/ 2 h 8"/>
                  <a:gd name="T24" fmla="*/ 14 w 16"/>
                  <a:gd name="T25" fmla="*/ 0 h 8"/>
                  <a:gd name="T26" fmla="*/ 12 w 16"/>
                  <a:gd name="T27" fmla="*/ 0 h 8"/>
                  <a:gd name="T28" fmla="*/ 4 w 16"/>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8"/>
                  <a:gd name="T47" fmla="*/ 16 w 16"/>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8">
                    <a:moveTo>
                      <a:pt x="4" y="0"/>
                    </a:moveTo>
                    <a:lnTo>
                      <a:pt x="2" y="0"/>
                    </a:lnTo>
                    <a:lnTo>
                      <a:pt x="2" y="2"/>
                    </a:lnTo>
                    <a:lnTo>
                      <a:pt x="0" y="2"/>
                    </a:lnTo>
                    <a:lnTo>
                      <a:pt x="0" y="6"/>
                    </a:lnTo>
                    <a:lnTo>
                      <a:pt x="2" y="6"/>
                    </a:lnTo>
                    <a:lnTo>
                      <a:pt x="2" y="8"/>
                    </a:lnTo>
                    <a:lnTo>
                      <a:pt x="14" y="8"/>
                    </a:lnTo>
                    <a:lnTo>
                      <a:pt x="14" y="6"/>
                    </a:lnTo>
                    <a:lnTo>
                      <a:pt x="16" y="6"/>
                    </a:lnTo>
                    <a:lnTo>
                      <a:pt x="16" y="2"/>
                    </a:lnTo>
                    <a:lnTo>
                      <a:pt x="14" y="2"/>
                    </a:lnTo>
                    <a:lnTo>
                      <a:pt x="14" y="0"/>
                    </a:lnTo>
                    <a:lnTo>
                      <a:pt x="12" y="0"/>
                    </a:lnTo>
                    <a:lnTo>
                      <a:pt x="4" y="0"/>
                    </a:lnTo>
                    <a:close/>
                  </a:path>
                </a:pathLst>
              </a:custGeom>
              <a:solidFill>
                <a:srgbClr val="000000"/>
              </a:solidFill>
              <a:ln w="9525">
                <a:noFill/>
                <a:round/>
                <a:headEnd/>
                <a:tailEnd/>
              </a:ln>
            </p:spPr>
            <p:txBody>
              <a:bodyPr/>
              <a:lstStyle/>
              <a:p>
                <a:endParaRPr lang="zh-CN" altLang="en-US"/>
              </a:p>
            </p:txBody>
          </p:sp>
          <p:sp>
            <p:nvSpPr>
              <p:cNvPr id="449" name="Freeform 652"/>
              <p:cNvSpPr>
                <a:spLocks/>
              </p:cNvSpPr>
              <p:nvPr/>
            </p:nvSpPr>
            <p:spPr bwMode="auto">
              <a:xfrm>
                <a:off x="2295" y="2764"/>
                <a:ext cx="19" cy="8"/>
              </a:xfrm>
              <a:custGeom>
                <a:avLst/>
                <a:gdLst>
                  <a:gd name="T0" fmla="*/ 3 w 19"/>
                  <a:gd name="T1" fmla="*/ 0 h 8"/>
                  <a:gd name="T2" fmla="*/ 1 w 19"/>
                  <a:gd name="T3" fmla="*/ 0 h 8"/>
                  <a:gd name="T4" fmla="*/ 1 w 19"/>
                  <a:gd name="T5" fmla="*/ 2 h 8"/>
                  <a:gd name="T6" fmla="*/ 0 w 19"/>
                  <a:gd name="T7" fmla="*/ 2 h 8"/>
                  <a:gd name="T8" fmla="*/ 0 w 19"/>
                  <a:gd name="T9" fmla="*/ 6 h 8"/>
                  <a:gd name="T10" fmla="*/ 1 w 19"/>
                  <a:gd name="T11" fmla="*/ 6 h 8"/>
                  <a:gd name="T12" fmla="*/ 1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3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3" y="0"/>
                    </a:moveTo>
                    <a:lnTo>
                      <a:pt x="1" y="0"/>
                    </a:lnTo>
                    <a:lnTo>
                      <a:pt x="1" y="2"/>
                    </a:lnTo>
                    <a:lnTo>
                      <a:pt x="0" y="2"/>
                    </a:lnTo>
                    <a:lnTo>
                      <a:pt x="0" y="6"/>
                    </a:lnTo>
                    <a:lnTo>
                      <a:pt x="1" y="6"/>
                    </a:lnTo>
                    <a:lnTo>
                      <a:pt x="1" y="8"/>
                    </a:lnTo>
                    <a:lnTo>
                      <a:pt x="17" y="8"/>
                    </a:lnTo>
                    <a:lnTo>
                      <a:pt x="17" y="6"/>
                    </a:lnTo>
                    <a:lnTo>
                      <a:pt x="19" y="6"/>
                    </a:lnTo>
                    <a:lnTo>
                      <a:pt x="19" y="2"/>
                    </a:lnTo>
                    <a:lnTo>
                      <a:pt x="17" y="2"/>
                    </a:lnTo>
                    <a:lnTo>
                      <a:pt x="17" y="0"/>
                    </a:lnTo>
                    <a:lnTo>
                      <a:pt x="15" y="0"/>
                    </a:lnTo>
                    <a:lnTo>
                      <a:pt x="3" y="0"/>
                    </a:lnTo>
                    <a:close/>
                  </a:path>
                </a:pathLst>
              </a:custGeom>
              <a:solidFill>
                <a:srgbClr val="000000"/>
              </a:solidFill>
              <a:ln w="9525">
                <a:noFill/>
                <a:round/>
                <a:headEnd/>
                <a:tailEnd/>
              </a:ln>
            </p:spPr>
            <p:txBody>
              <a:bodyPr/>
              <a:lstStyle/>
              <a:p>
                <a:endParaRPr lang="zh-CN" altLang="en-US"/>
              </a:p>
            </p:txBody>
          </p:sp>
          <p:sp>
            <p:nvSpPr>
              <p:cNvPr id="450" name="Freeform 653"/>
              <p:cNvSpPr>
                <a:spLocks/>
              </p:cNvSpPr>
              <p:nvPr/>
            </p:nvSpPr>
            <p:spPr bwMode="auto">
              <a:xfrm>
                <a:off x="2322" y="2764"/>
                <a:ext cx="7" cy="8"/>
              </a:xfrm>
              <a:custGeom>
                <a:avLst/>
                <a:gdLst>
                  <a:gd name="T0" fmla="*/ 3 w 7"/>
                  <a:gd name="T1" fmla="*/ 0 h 8"/>
                  <a:gd name="T2" fmla="*/ 1 w 7"/>
                  <a:gd name="T3" fmla="*/ 0 h 8"/>
                  <a:gd name="T4" fmla="*/ 1 w 7"/>
                  <a:gd name="T5" fmla="*/ 2 h 8"/>
                  <a:gd name="T6" fmla="*/ 0 w 7"/>
                  <a:gd name="T7" fmla="*/ 2 h 8"/>
                  <a:gd name="T8" fmla="*/ 0 w 7"/>
                  <a:gd name="T9" fmla="*/ 6 h 8"/>
                  <a:gd name="T10" fmla="*/ 1 w 7"/>
                  <a:gd name="T11" fmla="*/ 6 h 8"/>
                  <a:gd name="T12" fmla="*/ 1 w 7"/>
                  <a:gd name="T13" fmla="*/ 8 h 8"/>
                  <a:gd name="T14" fmla="*/ 5 w 7"/>
                  <a:gd name="T15" fmla="*/ 8 h 8"/>
                  <a:gd name="T16" fmla="*/ 5 w 7"/>
                  <a:gd name="T17" fmla="*/ 6 h 8"/>
                  <a:gd name="T18" fmla="*/ 7 w 7"/>
                  <a:gd name="T19" fmla="*/ 6 h 8"/>
                  <a:gd name="T20" fmla="*/ 7 w 7"/>
                  <a:gd name="T21" fmla="*/ 2 h 8"/>
                  <a:gd name="T22" fmla="*/ 5 w 7"/>
                  <a:gd name="T23" fmla="*/ 2 h 8"/>
                  <a:gd name="T24" fmla="*/ 5 w 7"/>
                  <a:gd name="T25" fmla="*/ 0 h 8"/>
                  <a:gd name="T26" fmla="*/ 3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3" y="0"/>
                    </a:moveTo>
                    <a:lnTo>
                      <a:pt x="1" y="0"/>
                    </a:lnTo>
                    <a:lnTo>
                      <a:pt x="1" y="2"/>
                    </a:lnTo>
                    <a:lnTo>
                      <a:pt x="0" y="2"/>
                    </a:lnTo>
                    <a:lnTo>
                      <a:pt x="0" y="6"/>
                    </a:lnTo>
                    <a:lnTo>
                      <a:pt x="1" y="6"/>
                    </a:lnTo>
                    <a:lnTo>
                      <a:pt x="1" y="8"/>
                    </a:lnTo>
                    <a:lnTo>
                      <a:pt x="5" y="8"/>
                    </a:lnTo>
                    <a:lnTo>
                      <a:pt x="5" y="6"/>
                    </a:lnTo>
                    <a:lnTo>
                      <a:pt x="7" y="6"/>
                    </a:lnTo>
                    <a:lnTo>
                      <a:pt x="7" y="2"/>
                    </a:lnTo>
                    <a:lnTo>
                      <a:pt x="5" y="2"/>
                    </a:lnTo>
                    <a:lnTo>
                      <a:pt x="5" y="0"/>
                    </a:lnTo>
                    <a:lnTo>
                      <a:pt x="3" y="0"/>
                    </a:lnTo>
                    <a:close/>
                  </a:path>
                </a:pathLst>
              </a:custGeom>
              <a:solidFill>
                <a:srgbClr val="000000"/>
              </a:solidFill>
              <a:ln w="9525">
                <a:noFill/>
                <a:round/>
                <a:headEnd/>
                <a:tailEnd/>
              </a:ln>
            </p:spPr>
            <p:txBody>
              <a:bodyPr/>
              <a:lstStyle/>
              <a:p>
                <a:endParaRPr lang="zh-CN" altLang="en-US"/>
              </a:p>
            </p:txBody>
          </p:sp>
          <p:sp>
            <p:nvSpPr>
              <p:cNvPr id="451" name="Freeform 654"/>
              <p:cNvSpPr>
                <a:spLocks/>
              </p:cNvSpPr>
              <p:nvPr/>
            </p:nvSpPr>
            <p:spPr bwMode="auto">
              <a:xfrm>
                <a:off x="2337" y="2764"/>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452" name="Freeform 655"/>
              <p:cNvSpPr>
                <a:spLocks/>
              </p:cNvSpPr>
              <p:nvPr/>
            </p:nvSpPr>
            <p:spPr bwMode="auto">
              <a:xfrm>
                <a:off x="2364" y="276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53" name="Freeform 656"/>
              <p:cNvSpPr>
                <a:spLocks/>
              </p:cNvSpPr>
              <p:nvPr/>
            </p:nvSpPr>
            <p:spPr bwMode="auto">
              <a:xfrm>
                <a:off x="2379" y="2764"/>
                <a:ext cx="20" cy="8"/>
              </a:xfrm>
              <a:custGeom>
                <a:avLst/>
                <a:gdLst>
                  <a:gd name="T0" fmla="*/ 4 w 20"/>
                  <a:gd name="T1" fmla="*/ 0 h 8"/>
                  <a:gd name="T2" fmla="*/ 2 w 20"/>
                  <a:gd name="T3" fmla="*/ 0 h 8"/>
                  <a:gd name="T4" fmla="*/ 2 w 20"/>
                  <a:gd name="T5" fmla="*/ 2 h 8"/>
                  <a:gd name="T6" fmla="*/ 0 w 20"/>
                  <a:gd name="T7" fmla="*/ 2 h 8"/>
                  <a:gd name="T8" fmla="*/ 0 w 20"/>
                  <a:gd name="T9" fmla="*/ 6 h 8"/>
                  <a:gd name="T10" fmla="*/ 2 w 20"/>
                  <a:gd name="T11" fmla="*/ 6 h 8"/>
                  <a:gd name="T12" fmla="*/ 2 w 20"/>
                  <a:gd name="T13" fmla="*/ 8 h 8"/>
                  <a:gd name="T14" fmla="*/ 18 w 20"/>
                  <a:gd name="T15" fmla="*/ 8 h 8"/>
                  <a:gd name="T16" fmla="*/ 18 w 20"/>
                  <a:gd name="T17" fmla="*/ 6 h 8"/>
                  <a:gd name="T18" fmla="*/ 20 w 20"/>
                  <a:gd name="T19" fmla="*/ 6 h 8"/>
                  <a:gd name="T20" fmla="*/ 20 w 20"/>
                  <a:gd name="T21" fmla="*/ 2 h 8"/>
                  <a:gd name="T22" fmla="*/ 18 w 20"/>
                  <a:gd name="T23" fmla="*/ 2 h 8"/>
                  <a:gd name="T24" fmla="*/ 18 w 20"/>
                  <a:gd name="T25" fmla="*/ 0 h 8"/>
                  <a:gd name="T26" fmla="*/ 16 w 20"/>
                  <a:gd name="T27" fmla="*/ 0 h 8"/>
                  <a:gd name="T28" fmla="*/ 4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454" name="Freeform 657"/>
              <p:cNvSpPr>
                <a:spLocks/>
              </p:cNvSpPr>
              <p:nvPr/>
            </p:nvSpPr>
            <p:spPr bwMode="auto">
              <a:xfrm>
                <a:off x="2406" y="276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55" name="Freeform 658"/>
              <p:cNvSpPr>
                <a:spLocks/>
              </p:cNvSpPr>
              <p:nvPr/>
            </p:nvSpPr>
            <p:spPr bwMode="auto">
              <a:xfrm>
                <a:off x="2422" y="2764"/>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456" name="Freeform 659"/>
              <p:cNvSpPr>
                <a:spLocks/>
              </p:cNvSpPr>
              <p:nvPr/>
            </p:nvSpPr>
            <p:spPr bwMode="auto">
              <a:xfrm>
                <a:off x="2449" y="2764"/>
                <a:ext cx="7" cy="8"/>
              </a:xfrm>
              <a:custGeom>
                <a:avLst/>
                <a:gdLst>
                  <a:gd name="T0" fmla="*/ 3 w 7"/>
                  <a:gd name="T1" fmla="*/ 0 h 8"/>
                  <a:gd name="T2" fmla="*/ 2 w 7"/>
                  <a:gd name="T3" fmla="*/ 0 h 8"/>
                  <a:gd name="T4" fmla="*/ 2 w 7"/>
                  <a:gd name="T5" fmla="*/ 2 h 8"/>
                  <a:gd name="T6" fmla="*/ 0 w 7"/>
                  <a:gd name="T7" fmla="*/ 2 h 8"/>
                  <a:gd name="T8" fmla="*/ 0 w 7"/>
                  <a:gd name="T9" fmla="*/ 6 h 8"/>
                  <a:gd name="T10" fmla="*/ 2 w 7"/>
                  <a:gd name="T11" fmla="*/ 6 h 8"/>
                  <a:gd name="T12" fmla="*/ 2 w 7"/>
                  <a:gd name="T13" fmla="*/ 8 h 8"/>
                  <a:gd name="T14" fmla="*/ 5 w 7"/>
                  <a:gd name="T15" fmla="*/ 8 h 8"/>
                  <a:gd name="T16" fmla="*/ 5 w 7"/>
                  <a:gd name="T17" fmla="*/ 6 h 8"/>
                  <a:gd name="T18" fmla="*/ 7 w 7"/>
                  <a:gd name="T19" fmla="*/ 6 h 8"/>
                  <a:gd name="T20" fmla="*/ 7 w 7"/>
                  <a:gd name="T21" fmla="*/ 2 h 8"/>
                  <a:gd name="T22" fmla="*/ 5 w 7"/>
                  <a:gd name="T23" fmla="*/ 2 h 8"/>
                  <a:gd name="T24" fmla="*/ 5 w 7"/>
                  <a:gd name="T25" fmla="*/ 0 h 8"/>
                  <a:gd name="T26" fmla="*/ 3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3"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3" y="0"/>
                    </a:lnTo>
                    <a:close/>
                  </a:path>
                </a:pathLst>
              </a:custGeom>
              <a:solidFill>
                <a:srgbClr val="000000"/>
              </a:solidFill>
              <a:ln w="9525">
                <a:noFill/>
                <a:round/>
                <a:headEnd/>
                <a:tailEnd/>
              </a:ln>
            </p:spPr>
            <p:txBody>
              <a:bodyPr/>
              <a:lstStyle/>
              <a:p>
                <a:endParaRPr lang="zh-CN" altLang="en-US"/>
              </a:p>
            </p:txBody>
          </p:sp>
          <p:sp>
            <p:nvSpPr>
              <p:cNvPr id="457" name="Freeform 660"/>
              <p:cNvSpPr>
                <a:spLocks/>
              </p:cNvSpPr>
              <p:nvPr/>
            </p:nvSpPr>
            <p:spPr bwMode="auto">
              <a:xfrm>
                <a:off x="2464" y="2764"/>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458" name="Freeform 661"/>
              <p:cNvSpPr>
                <a:spLocks/>
              </p:cNvSpPr>
              <p:nvPr/>
            </p:nvSpPr>
            <p:spPr bwMode="auto">
              <a:xfrm>
                <a:off x="2491" y="276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59" name="Freeform 662"/>
              <p:cNvSpPr>
                <a:spLocks/>
              </p:cNvSpPr>
              <p:nvPr/>
            </p:nvSpPr>
            <p:spPr bwMode="auto">
              <a:xfrm>
                <a:off x="2506" y="2764"/>
                <a:ext cx="20" cy="8"/>
              </a:xfrm>
              <a:custGeom>
                <a:avLst/>
                <a:gdLst>
                  <a:gd name="T0" fmla="*/ 4 w 20"/>
                  <a:gd name="T1" fmla="*/ 0 h 8"/>
                  <a:gd name="T2" fmla="*/ 2 w 20"/>
                  <a:gd name="T3" fmla="*/ 0 h 8"/>
                  <a:gd name="T4" fmla="*/ 2 w 20"/>
                  <a:gd name="T5" fmla="*/ 2 h 8"/>
                  <a:gd name="T6" fmla="*/ 0 w 20"/>
                  <a:gd name="T7" fmla="*/ 2 h 8"/>
                  <a:gd name="T8" fmla="*/ 0 w 20"/>
                  <a:gd name="T9" fmla="*/ 6 h 8"/>
                  <a:gd name="T10" fmla="*/ 2 w 20"/>
                  <a:gd name="T11" fmla="*/ 6 h 8"/>
                  <a:gd name="T12" fmla="*/ 2 w 20"/>
                  <a:gd name="T13" fmla="*/ 8 h 8"/>
                  <a:gd name="T14" fmla="*/ 18 w 20"/>
                  <a:gd name="T15" fmla="*/ 8 h 8"/>
                  <a:gd name="T16" fmla="*/ 18 w 20"/>
                  <a:gd name="T17" fmla="*/ 6 h 8"/>
                  <a:gd name="T18" fmla="*/ 20 w 20"/>
                  <a:gd name="T19" fmla="*/ 6 h 8"/>
                  <a:gd name="T20" fmla="*/ 20 w 20"/>
                  <a:gd name="T21" fmla="*/ 2 h 8"/>
                  <a:gd name="T22" fmla="*/ 18 w 20"/>
                  <a:gd name="T23" fmla="*/ 2 h 8"/>
                  <a:gd name="T24" fmla="*/ 18 w 20"/>
                  <a:gd name="T25" fmla="*/ 0 h 8"/>
                  <a:gd name="T26" fmla="*/ 16 w 20"/>
                  <a:gd name="T27" fmla="*/ 0 h 8"/>
                  <a:gd name="T28" fmla="*/ 4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460" name="Freeform 663"/>
              <p:cNvSpPr>
                <a:spLocks/>
              </p:cNvSpPr>
              <p:nvPr/>
            </p:nvSpPr>
            <p:spPr bwMode="auto">
              <a:xfrm>
                <a:off x="2533" y="276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61" name="Freeform 664"/>
              <p:cNvSpPr>
                <a:spLocks/>
              </p:cNvSpPr>
              <p:nvPr/>
            </p:nvSpPr>
            <p:spPr bwMode="auto">
              <a:xfrm>
                <a:off x="2549" y="2764"/>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462" name="Freeform 665"/>
              <p:cNvSpPr>
                <a:spLocks/>
              </p:cNvSpPr>
              <p:nvPr/>
            </p:nvSpPr>
            <p:spPr bwMode="auto">
              <a:xfrm>
                <a:off x="2576" y="2764"/>
                <a:ext cx="7" cy="8"/>
              </a:xfrm>
              <a:custGeom>
                <a:avLst/>
                <a:gdLst>
                  <a:gd name="T0" fmla="*/ 4 w 7"/>
                  <a:gd name="T1" fmla="*/ 0 h 8"/>
                  <a:gd name="T2" fmla="*/ 2 w 7"/>
                  <a:gd name="T3" fmla="*/ 0 h 8"/>
                  <a:gd name="T4" fmla="*/ 2 w 7"/>
                  <a:gd name="T5" fmla="*/ 2 h 8"/>
                  <a:gd name="T6" fmla="*/ 0 w 7"/>
                  <a:gd name="T7" fmla="*/ 2 h 8"/>
                  <a:gd name="T8" fmla="*/ 0 w 7"/>
                  <a:gd name="T9" fmla="*/ 6 h 8"/>
                  <a:gd name="T10" fmla="*/ 2 w 7"/>
                  <a:gd name="T11" fmla="*/ 6 h 8"/>
                  <a:gd name="T12" fmla="*/ 2 w 7"/>
                  <a:gd name="T13" fmla="*/ 8 h 8"/>
                  <a:gd name="T14" fmla="*/ 5 w 7"/>
                  <a:gd name="T15" fmla="*/ 8 h 8"/>
                  <a:gd name="T16" fmla="*/ 5 w 7"/>
                  <a:gd name="T17" fmla="*/ 6 h 8"/>
                  <a:gd name="T18" fmla="*/ 7 w 7"/>
                  <a:gd name="T19" fmla="*/ 6 h 8"/>
                  <a:gd name="T20" fmla="*/ 7 w 7"/>
                  <a:gd name="T21" fmla="*/ 2 h 8"/>
                  <a:gd name="T22" fmla="*/ 5 w 7"/>
                  <a:gd name="T23" fmla="*/ 2 h 8"/>
                  <a:gd name="T24" fmla="*/ 5 w 7"/>
                  <a:gd name="T25" fmla="*/ 0 h 8"/>
                  <a:gd name="T26" fmla="*/ 4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463" name="Freeform 666"/>
              <p:cNvSpPr>
                <a:spLocks/>
              </p:cNvSpPr>
              <p:nvPr/>
            </p:nvSpPr>
            <p:spPr bwMode="auto">
              <a:xfrm>
                <a:off x="2591" y="2764"/>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6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6" y="0"/>
                    </a:lnTo>
                    <a:lnTo>
                      <a:pt x="4" y="0"/>
                    </a:lnTo>
                    <a:close/>
                  </a:path>
                </a:pathLst>
              </a:custGeom>
              <a:solidFill>
                <a:srgbClr val="000000"/>
              </a:solidFill>
              <a:ln w="9525">
                <a:noFill/>
                <a:round/>
                <a:headEnd/>
                <a:tailEnd/>
              </a:ln>
            </p:spPr>
            <p:txBody>
              <a:bodyPr/>
              <a:lstStyle/>
              <a:p>
                <a:endParaRPr lang="zh-CN" altLang="en-US"/>
              </a:p>
            </p:txBody>
          </p:sp>
          <p:sp>
            <p:nvSpPr>
              <p:cNvPr id="464" name="Freeform 667"/>
              <p:cNvSpPr>
                <a:spLocks/>
              </p:cNvSpPr>
              <p:nvPr/>
            </p:nvSpPr>
            <p:spPr bwMode="auto">
              <a:xfrm>
                <a:off x="2618" y="276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65" name="Freeform 668"/>
              <p:cNvSpPr>
                <a:spLocks/>
              </p:cNvSpPr>
              <p:nvPr/>
            </p:nvSpPr>
            <p:spPr bwMode="auto">
              <a:xfrm>
                <a:off x="2633" y="2764"/>
                <a:ext cx="20" cy="8"/>
              </a:xfrm>
              <a:custGeom>
                <a:avLst/>
                <a:gdLst>
                  <a:gd name="T0" fmla="*/ 4 w 20"/>
                  <a:gd name="T1" fmla="*/ 0 h 8"/>
                  <a:gd name="T2" fmla="*/ 2 w 20"/>
                  <a:gd name="T3" fmla="*/ 0 h 8"/>
                  <a:gd name="T4" fmla="*/ 2 w 20"/>
                  <a:gd name="T5" fmla="*/ 2 h 8"/>
                  <a:gd name="T6" fmla="*/ 0 w 20"/>
                  <a:gd name="T7" fmla="*/ 2 h 8"/>
                  <a:gd name="T8" fmla="*/ 0 w 20"/>
                  <a:gd name="T9" fmla="*/ 6 h 8"/>
                  <a:gd name="T10" fmla="*/ 2 w 20"/>
                  <a:gd name="T11" fmla="*/ 6 h 8"/>
                  <a:gd name="T12" fmla="*/ 2 w 20"/>
                  <a:gd name="T13" fmla="*/ 8 h 8"/>
                  <a:gd name="T14" fmla="*/ 18 w 20"/>
                  <a:gd name="T15" fmla="*/ 8 h 8"/>
                  <a:gd name="T16" fmla="*/ 18 w 20"/>
                  <a:gd name="T17" fmla="*/ 6 h 8"/>
                  <a:gd name="T18" fmla="*/ 20 w 20"/>
                  <a:gd name="T19" fmla="*/ 6 h 8"/>
                  <a:gd name="T20" fmla="*/ 20 w 20"/>
                  <a:gd name="T21" fmla="*/ 2 h 8"/>
                  <a:gd name="T22" fmla="*/ 18 w 20"/>
                  <a:gd name="T23" fmla="*/ 2 h 8"/>
                  <a:gd name="T24" fmla="*/ 18 w 20"/>
                  <a:gd name="T25" fmla="*/ 0 h 8"/>
                  <a:gd name="T26" fmla="*/ 16 w 20"/>
                  <a:gd name="T27" fmla="*/ 0 h 8"/>
                  <a:gd name="T28" fmla="*/ 4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466" name="Freeform 669"/>
              <p:cNvSpPr>
                <a:spLocks/>
              </p:cNvSpPr>
              <p:nvPr/>
            </p:nvSpPr>
            <p:spPr bwMode="auto">
              <a:xfrm>
                <a:off x="2660" y="2764"/>
                <a:ext cx="8" cy="8"/>
              </a:xfrm>
              <a:custGeom>
                <a:avLst/>
                <a:gdLst>
                  <a:gd name="T0" fmla="*/ 4 w 8"/>
                  <a:gd name="T1" fmla="*/ 0 h 8"/>
                  <a:gd name="T2" fmla="*/ 2 w 8"/>
                  <a:gd name="T3" fmla="*/ 0 h 8"/>
                  <a:gd name="T4" fmla="*/ 2 w 8"/>
                  <a:gd name="T5" fmla="*/ 2 h 8"/>
                  <a:gd name="T6" fmla="*/ 0 w 8"/>
                  <a:gd name="T7" fmla="*/ 2 h 8"/>
                  <a:gd name="T8" fmla="*/ 0 w 8"/>
                  <a:gd name="T9" fmla="*/ 6 h 8"/>
                  <a:gd name="T10" fmla="*/ 2 w 8"/>
                  <a:gd name="T11" fmla="*/ 6 h 8"/>
                  <a:gd name="T12" fmla="*/ 2 w 8"/>
                  <a:gd name="T13" fmla="*/ 8 h 8"/>
                  <a:gd name="T14" fmla="*/ 6 w 8"/>
                  <a:gd name="T15" fmla="*/ 8 h 8"/>
                  <a:gd name="T16" fmla="*/ 6 w 8"/>
                  <a:gd name="T17" fmla="*/ 6 h 8"/>
                  <a:gd name="T18" fmla="*/ 8 w 8"/>
                  <a:gd name="T19" fmla="*/ 6 h 8"/>
                  <a:gd name="T20" fmla="*/ 8 w 8"/>
                  <a:gd name="T21" fmla="*/ 2 h 8"/>
                  <a:gd name="T22" fmla="*/ 6 w 8"/>
                  <a:gd name="T23" fmla="*/ 2 h 8"/>
                  <a:gd name="T24" fmla="*/ 6 w 8"/>
                  <a:gd name="T25" fmla="*/ 0 h 8"/>
                  <a:gd name="T26" fmla="*/ 4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467" name="Freeform 670"/>
              <p:cNvSpPr>
                <a:spLocks/>
              </p:cNvSpPr>
              <p:nvPr/>
            </p:nvSpPr>
            <p:spPr bwMode="auto">
              <a:xfrm>
                <a:off x="2676" y="2764"/>
                <a:ext cx="19" cy="8"/>
              </a:xfrm>
              <a:custGeom>
                <a:avLst/>
                <a:gdLst>
                  <a:gd name="T0" fmla="*/ 4 w 19"/>
                  <a:gd name="T1" fmla="*/ 0 h 8"/>
                  <a:gd name="T2" fmla="*/ 2 w 19"/>
                  <a:gd name="T3" fmla="*/ 0 h 8"/>
                  <a:gd name="T4" fmla="*/ 2 w 19"/>
                  <a:gd name="T5" fmla="*/ 2 h 8"/>
                  <a:gd name="T6" fmla="*/ 0 w 19"/>
                  <a:gd name="T7" fmla="*/ 2 h 8"/>
                  <a:gd name="T8" fmla="*/ 0 w 19"/>
                  <a:gd name="T9" fmla="*/ 6 h 8"/>
                  <a:gd name="T10" fmla="*/ 2 w 19"/>
                  <a:gd name="T11" fmla="*/ 6 h 8"/>
                  <a:gd name="T12" fmla="*/ 2 w 19"/>
                  <a:gd name="T13" fmla="*/ 8 h 8"/>
                  <a:gd name="T14" fmla="*/ 17 w 19"/>
                  <a:gd name="T15" fmla="*/ 8 h 8"/>
                  <a:gd name="T16" fmla="*/ 17 w 19"/>
                  <a:gd name="T17" fmla="*/ 6 h 8"/>
                  <a:gd name="T18" fmla="*/ 19 w 19"/>
                  <a:gd name="T19" fmla="*/ 6 h 8"/>
                  <a:gd name="T20" fmla="*/ 19 w 19"/>
                  <a:gd name="T21" fmla="*/ 2 h 8"/>
                  <a:gd name="T22" fmla="*/ 17 w 19"/>
                  <a:gd name="T23" fmla="*/ 2 h 8"/>
                  <a:gd name="T24" fmla="*/ 17 w 19"/>
                  <a:gd name="T25" fmla="*/ 0 h 8"/>
                  <a:gd name="T26" fmla="*/ 15 w 19"/>
                  <a:gd name="T27" fmla="*/ 0 h 8"/>
                  <a:gd name="T28" fmla="*/ 4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grpSp>
        <p:sp>
          <p:nvSpPr>
            <p:cNvPr id="13" name="Freeform 671"/>
            <p:cNvSpPr>
              <a:spLocks/>
            </p:cNvSpPr>
            <p:nvPr/>
          </p:nvSpPr>
          <p:spPr bwMode="auto">
            <a:xfrm>
              <a:off x="3886200" y="438785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14" name="Freeform 672"/>
            <p:cNvSpPr>
              <a:spLocks/>
            </p:cNvSpPr>
            <p:nvPr/>
          </p:nvSpPr>
          <p:spPr bwMode="auto">
            <a:xfrm>
              <a:off x="3910013" y="4387850"/>
              <a:ext cx="30162"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8" y="8"/>
                  </a:lnTo>
                  <a:lnTo>
                    <a:pt x="18" y="6"/>
                  </a:lnTo>
                  <a:lnTo>
                    <a:pt x="19" y="6"/>
                  </a:lnTo>
                  <a:lnTo>
                    <a:pt x="19"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15" name="Rectangle 673"/>
            <p:cNvSpPr>
              <a:spLocks noChangeArrowheads="1"/>
            </p:cNvSpPr>
            <p:nvPr/>
          </p:nvSpPr>
          <p:spPr bwMode="auto">
            <a:xfrm>
              <a:off x="1131888" y="4029075"/>
              <a:ext cx="1119187" cy="200025"/>
            </a:xfrm>
            <a:prstGeom prst="rect">
              <a:avLst/>
            </a:prstGeom>
            <a:noFill/>
            <a:ln w="9525">
              <a:noFill/>
              <a:miter lim="800000"/>
              <a:headEnd/>
              <a:tailEnd/>
            </a:ln>
          </p:spPr>
          <p:txBody>
            <a:bodyPr lIns="0" tIns="0" rIns="0" bIns="0">
              <a:spAutoFit/>
            </a:bodyPr>
            <a:lstStyle/>
            <a:p>
              <a:r>
                <a:rPr lang="zh-CN" altLang="en-GB" sz="1300"/>
                <a:t>发射线圈</a:t>
              </a:r>
              <a:endParaRPr lang="en-GB" altLang="zh-CN" sz="1600"/>
            </a:p>
          </p:txBody>
        </p:sp>
        <p:sp>
          <p:nvSpPr>
            <p:cNvPr id="16" name="Rectangle 674"/>
            <p:cNvSpPr>
              <a:spLocks noChangeArrowheads="1"/>
            </p:cNvSpPr>
            <p:nvPr/>
          </p:nvSpPr>
          <p:spPr bwMode="auto">
            <a:xfrm>
              <a:off x="3786188" y="4038600"/>
              <a:ext cx="666750" cy="200025"/>
            </a:xfrm>
            <a:prstGeom prst="rect">
              <a:avLst/>
            </a:prstGeom>
            <a:noFill/>
            <a:ln w="9525">
              <a:noFill/>
              <a:miter lim="800000"/>
              <a:headEnd/>
              <a:tailEnd/>
            </a:ln>
          </p:spPr>
          <p:txBody>
            <a:bodyPr wrap="none" lIns="0" tIns="0" rIns="0" bIns="0">
              <a:spAutoFit/>
            </a:bodyPr>
            <a:lstStyle/>
            <a:p>
              <a:r>
                <a:rPr lang="zh-CN" altLang="en-GB" sz="1300"/>
                <a:t>接收线圈</a:t>
              </a:r>
              <a:endParaRPr lang="en-GB" altLang="zh-CN" sz="1300"/>
            </a:p>
          </p:txBody>
        </p:sp>
        <p:sp>
          <p:nvSpPr>
            <p:cNvPr id="17" name="Rectangle 675"/>
            <p:cNvSpPr>
              <a:spLocks noChangeArrowheads="1"/>
            </p:cNvSpPr>
            <p:nvPr/>
          </p:nvSpPr>
          <p:spPr bwMode="auto">
            <a:xfrm>
              <a:off x="4065588" y="5003800"/>
              <a:ext cx="333375" cy="200025"/>
            </a:xfrm>
            <a:prstGeom prst="rect">
              <a:avLst/>
            </a:prstGeom>
            <a:noFill/>
            <a:ln w="9525">
              <a:noFill/>
              <a:miter lim="800000"/>
              <a:headEnd/>
              <a:tailEnd/>
            </a:ln>
          </p:spPr>
          <p:txBody>
            <a:bodyPr wrap="none" lIns="0" tIns="0" rIns="0" bIns="0">
              <a:spAutoFit/>
            </a:bodyPr>
            <a:lstStyle/>
            <a:p>
              <a:r>
                <a:rPr lang="zh-CN" altLang="en-GB" sz="1300"/>
                <a:t>轨枕</a:t>
              </a:r>
              <a:endParaRPr lang="zh-CN" altLang="en-GB" sz="1600"/>
            </a:p>
          </p:txBody>
        </p:sp>
        <p:sp>
          <p:nvSpPr>
            <p:cNvPr id="18" name="Rectangle 676"/>
            <p:cNvSpPr>
              <a:spLocks noChangeArrowheads="1"/>
            </p:cNvSpPr>
            <p:nvPr/>
          </p:nvSpPr>
          <p:spPr bwMode="auto">
            <a:xfrm>
              <a:off x="1344613" y="2627313"/>
              <a:ext cx="922337" cy="369887"/>
            </a:xfrm>
            <a:prstGeom prst="rect">
              <a:avLst/>
            </a:prstGeom>
            <a:noFill/>
            <a:ln w="9525">
              <a:noFill/>
              <a:miter lim="800000"/>
              <a:headEnd/>
              <a:tailEnd/>
            </a:ln>
          </p:spPr>
          <p:txBody>
            <a:bodyPr wrap="none" lIns="0" tIns="0" rIns="0" bIns="0">
              <a:spAutoFit/>
            </a:bodyPr>
            <a:lstStyle/>
            <a:p>
              <a:r>
                <a:rPr lang="zh-CN" altLang="en-GB" sz="2400" b="1" dirty="0">
                  <a:solidFill>
                    <a:srgbClr val="000000"/>
                  </a:solidFill>
                </a:rPr>
                <a:t>无轮轴</a:t>
              </a:r>
              <a:endParaRPr lang="en-GB" altLang="zh-CN" sz="2400" b="1" dirty="0"/>
            </a:p>
          </p:txBody>
        </p:sp>
        <p:sp>
          <p:nvSpPr>
            <p:cNvPr id="19" name="Freeform 677"/>
            <p:cNvSpPr>
              <a:spLocks/>
            </p:cNvSpPr>
            <p:nvPr/>
          </p:nvSpPr>
          <p:spPr bwMode="auto">
            <a:xfrm>
              <a:off x="1541463" y="3644900"/>
              <a:ext cx="93662" cy="112713"/>
            </a:xfrm>
            <a:custGeom>
              <a:avLst/>
              <a:gdLst>
                <a:gd name="T0" fmla="*/ 0 w 59"/>
                <a:gd name="T1" fmla="*/ 2147483647 h 71"/>
                <a:gd name="T2" fmla="*/ 2147483647 w 59"/>
                <a:gd name="T3" fmla="*/ 2147483647 h 71"/>
                <a:gd name="T4" fmla="*/ 2147483647 w 59"/>
                <a:gd name="T5" fmla="*/ 0 h 71"/>
                <a:gd name="T6" fmla="*/ 0 w 59"/>
                <a:gd name="T7" fmla="*/ 2147483647 h 71"/>
                <a:gd name="T8" fmla="*/ 0 w 59"/>
                <a:gd name="T9" fmla="*/ 2147483647 h 71"/>
                <a:gd name="T10" fmla="*/ 0 60000 65536"/>
                <a:gd name="T11" fmla="*/ 0 60000 65536"/>
                <a:gd name="T12" fmla="*/ 0 60000 65536"/>
                <a:gd name="T13" fmla="*/ 0 60000 65536"/>
                <a:gd name="T14" fmla="*/ 0 60000 65536"/>
                <a:gd name="T15" fmla="*/ 0 w 59"/>
                <a:gd name="T16" fmla="*/ 0 h 71"/>
                <a:gd name="T17" fmla="*/ 59 w 59"/>
                <a:gd name="T18" fmla="*/ 71 h 71"/>
              </a:gdLst>
              <a:ahLst/>
              <a:cxnLst>
                <a:cxn ang="T10">
                  <a:pos x="T0" y="T1"/>
                </a:cxn>
                <a:cxn ang="T11">
                  <a:pos x="T2" y="T3"/>
                </a:cxn>
                <a:cxn ang="T12">
                  <a:pos x="T4" y="T5"/>
                </a:cxn>
                <a:cxn ang="T13">
                  <a:pos x="T6" y="T7"/>
                </a:cxn>
                <a:cxn ang="T14">
                  <a:pos x="T8" y="T9"/>
                </a:cxn>
              </a:cxnLst>
              <a:rect l="T15" t="T16" r="T17" b="T18"/>
              <a:pathLst>
                <a:path w="59" h="71">
                  <a:moveTo>
                    <a:pt x="0" y="31"/>
                  </a:moveTo>
                  <a:lnTo>
                    <a:pt x="59" y="71"/>
                  </a:lnTo>
                  <a:lnTo>
                    <a:pt x="38" y="0"/>
                  </a:lnTo>
                  <a:lnTo>
                    <a:pt x="0" y="25"/>
                  </a:lnTo>
                  <a:lnTo>
                    <a:pt x="0" y="31"/>
                  </a:lnTo>
                  <a:close/>
                </a:path>
              </a:pathLst>
            </a:custGeom>
            <a:solidFill>
              <a:srgbClr val="0000FF"/>
            </a:solidFill>
            <a:ln w="9525">
              <a:noFill/>
              <a:round/>
              <a:headEnd/>
              <a:tailEnd/>
            </a:ln>
          </p:spPr>
          <p:txBody>
            <a:bodyPr/>
            <a:lstStyle/>
            <a:p>
              <a:endParaRPr lang="zh-CN" altLang="en-US"/>
            </a:p>
          </p:txBody>
        </p:sp>
        <p:sp>
          <p:nvSpPr>
            <p:cNvPr id="20" name="Freeform 678"/>
            <p:cNvSpPr>
              <a:spLocks/>
            </p:cNvSpPr>
            <p:nvPr/>
          </p:nvSpPr>
          <p:spPr bwMode="auto">
            <a:xfrm>
              <a:off x="3903663" y="3532188"/>
              <a:ext cx="117475" cy="95250"/>
            </a:xfrm>
            <a:custGeom>
              <a:avLst/>
              <a:gdLst>
                <a:gd name="T0" fmla="*/ 2147483647 w 74"/>
                <a:gd name="T1" fmla="*/ 2147483647 h 60"/>
                <a:gd name="T2" fmla="*/ 2147483647 w 74"/>
                <a:gd name="T3" fmla="*/ 0 h 60"/>
                <a:gd name="T4" fmla="*/ 0 w 74"/>
                <a:gd name="T5" fmla="*/ 2147483647 h 60"/>
                <a:gd name="T6" fmla="*/ 2147483647 w 74"/>
                <a:gd name="T7" fmla="*/ 2147483647 h 60"/>
                <a:gd name="T8" fmla="*/ 2147483647 w 74"/>
                <a:gd name="T9" fmla="*/ 2147483647 h 60"/>
                <a:gd name="T10" fmla="*/ 0 60000 65536"/>
                <a:gd name="T11" fmla="*/ 0 60000 65536"/>
                <a:gd name="T12" fmla="*/ 0 60000 65536"/>
                <a:gd name="T13" fmla="*/ 0 60000 65536"/>
                <a:gd name="T14" fmla="*/ 0 60000 65536"/>
                <a:gd name="T15" fmla="*/ 0 w 74"/>
                <a:gd name="T16" fmla="*/ 0 h 60"/>
                <a:gd name="T17" fmla="*/ 74 w 74"/>
                <a:gd name="T18" fmla="*/ 60 h 60"/>
              </a:gdLst>
              <a:ahLst/>
              <a:cxnLst>
                <a:cxn ang="T10">
                  <a:pos x="T0" y="T1"/>
                </a:cxn>
                <a:cxn ang="T11">
                  <a:pos x="T2" y="T3"/>
                </a:cxn>
                <a:cxn ang="T12">
                  <a:pos x="T4" y="T5"/>
                </a:cxn>
                <a:cxn ang="T13">
                  <a:pos x="T6" y="T7"/>
                </a:cxn>
                <a:cxn ang="T14">
                  <a:pos x="T8" y="T9"/>
                </a:cxn>
              </a:cxnLst>
              <a:rect l="T15" t="T16" r="T17" b="T18"/>
              <a:pathLst>
                <a:path w="74" h="60">
                  <a:moveTo>
                    <a:pt x="31" y="60"/>
                  </a:moveTo>
                  <a:lnTo>
                    <a:pt x="74" y="0"/>
                  </a:lnTo>
                  <a:lnTo>
                    <a:pt x="0" y="21"/>
                  </a:lnTo>
                  <a:lnTo>
                    <a:pt x="27" y="60"/>
                  </a:lnTo>
                  <a:lnTo>
                    <a:pt x="31" y="60"/>
                  </a:lnTo>
                  <a:close/>
                </a:path>
              </a:pathLst>
            </a:custGeom>
            <a:solidFill>
              <a:srgbClr val="0000FF"/>
            </a:solidFill>
            <a:ln w="9525">
              <a:noFill/>
              <a:round/>
              <a:headEnd/>
              <a:tailEnd/>
            </a:ln>
          </p:spPr>
          <p:txBody>
            <a:bodyPr/>
            <a:lstStyle/>
            <a:p>
              <a:endParaRPr lang="zh-CN" altLang="en-US"/>
            </a:p>
          </p:txBody>
        </p:sp>
        <p:sp>
          <p:nvSpPr>
            <p:cNvPr id="21" name="Freeform 679"/>
            <p:cNvSpPr>
              <a:spLocks/>
            </p:cNvSpPr>
            <p:nvPr/>
          </p:nvSpPr>
          <p:spPr bwMode="auto">
            <a:xfrm>
              <a:off x="1816100" y="3832225"/>
              <a:ext cx="1776413" cy="1555750"/>
            </a:xfrm>
            <a:custGeom>
              <a:avLst/>
              <a:gdLst>
                <a:gd name="T0" fmla="*/ 2147483647 w 1119"/>
                <a:gd name="T1" fmla="*/ 2147483647 h 980"/>
                <a:gd name="T2" fmla="*/ 2147483647 w 1119"/>
                <a:gd name="T3" fmla="*/ 2147483647 h 980"/>
                <a:gd name="T4" fmla="*/ 2147483647 w 1119"/>
                <a:gd name="T5" fmla="*/ 2147483647 h 980"/>
                <a:gd name="T6" fmla="*/ 2147483647 w 1119"/>
                <a:gd name="T7" fmla="*/ 2147483647 h 980"/>
                <a:gd name="T8" fmla="*/ 2147483647 w 1119"/>
                <a:gd name="T9" fmla="*/ 2147483647 h 980"/>
                <a:gd name="T10" fmla="*/ 2147483647 w 1119"/>
                <a:gd name="T11" fmla="*/ 2147483647 h 980"/>
                <a:gd name="T12" fmla="*/ 2147483647 w 1119"/>
                <a:gd name="T13" fmla="*/ 2147483647 h 980"/>
                <a:gd name="T14" fmla="*/ 2147483647 w 1119"/>
                <a:gd name="T15" fmla="*/ 2147483647 h 980"/>
                <a:gd name="T16" fmla="*/ 2147483647 w 1119"/>
                <a:gd name="T17" fmla="*/ 2147483647 h 980"/>
                <a:gd name="T18" fmla="*/ 2147483647 w 1119"/>
                <a:gd name="T19" fmla="*/ 2147483647 h 980"/>
                <a:gd name="T20" fmla="*/ 2147483647 w 1119"/>
                <a:gd name="T21" fmla="*/ 2147483647 h 980"/>
                <a:gd name="T22" fmla="*/ 2147483647 w 1119"/>
                <a:gd name="T23" fmla="*/ 2147483647 h 980"/>
                <a:gd name="T24" fmla="*/ 2147483647 w 1119"/>
                <a:gd name="T25" fmla="*/ 2147483647 h 980"/>
                <a:gd name="T26" fmla="*/ 2147483647 w 1119"/>
                <a:gd name="T27" fmla="*/ 2147483647 h 980"/>
                <a:gd name="T28" fmla="*/ 2147483647 w 1119"/>
                <a:gd name="T29" fmla="*/ 2147483647 h 980"/>
                <a:gd name="T30" fmla="*/ 2147483647 w 1119"/>
                <a:gd name="T31" fmla="*/ 2147483647 h 980"/>
                <a:gd name="T32" fmla="*/ 2147483647 w 1119"/>
                <a:gd name="T33" fmla="*/ 2147483647 h 980"/>
                <a:gd name="T34" fmla="*/ 2147483647 w 1119"/>
                <a:gd name="T35" fmla="*/ 2147483647 h 980"/>
                <a:gd name="T36" fmla="*/ 2147483647 w 1119"/>
                <a:gd name="T37" fmla="*/ 2147483647 h 980"/>
                <a:gd name="T38" fmla="*/ 2147483647 w 1119"/>
                <a:gd name="T39" fmla="*/ 2147483647 h 980"/>
                <a:gd name="T40" fmla="*/ 2147483647 w 1119"/>
                <a:gd name="T41" fmla="*/ 2147483647 h 980"/>
                <a:gd name="T42" fmla="*/ 2147483647 w 1119"/>
                <a:gd name="T43" fmla="*/ 2147483647 h 980"/>
                <a:gd name="T44" fmla="*/ 2147483647 w 1119"/>
                <a:gd name="T45" fmla="*/ 2147483647 h 980"/>
                <a:gd name="T46" fmla="*/ 2147483647 w 1119"/>
                <a:gd name="T47" fmla="*/ 2147483647 h 980"/>
                <a:gd name="T48" fmla="*/ 2147483647 w 1119"/>
                <a:gd name="T49" fmla="*/ 2147483647 h 980"/>
                <a:gd name="T50" fmla="*/ 2147483647 w 1119"/>
                <a:gd name="T51" fmla="*/ 2147483647 h 980"/>
                <a:gd name="T52" fmla="*/ 2147483647 w 1119"/>
                <a:gd name="T53" fmla="*/ 2147483647 h 980"/>
                <a:gd name="T54" fmla="*/ 2147483647 w 1119"/>
                <a:gd name="T55" fmla="*/ 2147483647 h 980"/>
                <a:gd name="T56" fmla="*/ 2147483647 w 1119"/>
                <a:gd name="T57" fmla="*/ 2147483647 h 980"/>
                <a:gd name="T58" fmla="*/ 2147483647 w 1119"/>
                <a:gd name="T59" fmla="*/ 2147483647 h 980"/>
                <a:gd name="T60" fmla="*/ 2147483647 w 1119"/>
                <a:gd name="T61" fmla="*/ 2147483647 h 980"/>
                <a:gd name="T62" fmla="*/ 2147483647 w 1119"/>
                <a:gd name="T63" fmla="*/ 2147483647 h 980"/>
                <a:gd name="T64" fmla="*/ 2147483647 w 1119"/>
                <a:gd name="T65" fmla="*/ 2147483647 h 980"/>
                <a:gd name="T66" fmla="*/ 2147483647 w 1119"/>
                <a:gd name="T67" fmla="*/ 2147483647 h 980"/>
                <a:gd name="T68" fmla="*/ 2147483647 w 1119"/>
                <a:gd name="T69" fmla="*/ 2147483647 h 980"/>
                <a:gd name="T70" fmla="*/ 2147483647 w 1119"/>
                <a:gd name="T71" fmla="*/ 2147483647 h 980"/>
                <a:gd name="T72" fmla="*/ 2147483647 w 1119"/>
                <a:gd name="T73" fmla="*/ 2147483647 h 980"/>
                <a:gd name="T74" fmla="*/ 2147483647 w 1119"/>
                <a:gd name="T75" fmla="*/ 2147483647 h 980"/>
                <a:gd name="T76" fmla="*/ 2147483647 w 1119"/>
                <a:gd name="T77" fmla="*/ 2147483647 h 980"/>
                <a:gd name="T78" fmla="*/ 2147483647 w 1119"/>
                <a:gd name="T79" fmla="*/ 2147483647 h 980"/>
                <a:gd name="T80" fmla="*/ 2147483647 w 1119"/>
                <a:gd name="T81" fmla="*/ 2147483647 h 980"/>
                <a:gd name="T82" fmla="*/ 2147483647 w 1119"/>
                <a:gd name="T83" fmla="*/ 2147483647 h 980"/>
                <a:gd name="T84" fmla="*/ 2147483647 w 1119"/>
                <a:gd name="T85" fmla="*/ 2147483647 h 980"/>
                <a:gd name="T86" fmla="*/ 2147483647 w 1119"/>
                <a:gd name="T87" fmla="*/ 2147483647 h 980"/>
                <a:gd name="T88" fmla="*/ 2147483647 w 1119"/>
                <a:gd name="T89" fmla="*/ 2147483647 h 980"/>
                <a:gd name="T90" fmla="*/ 2147483647 w 1119"/>
                <a:gd name="T91" fmla="*/ 0 h 980"/>
                <a:gd name="T92" fmla="*/ 2147483647 w 1119"/>
                <a:gd name="T93" fmla="*/ 2147483647 h 980"/>
                <a:gd name="T94" fmla="*/ 2147483647 w 1119"/>
                <a:gd name="T95" fmla="*/ 2147483647 h 980"/>
                <a:gd name="T96" fmla="*/ 2147483647 w 1119"/>
                <a:gd name="T97" fmla="*/ 2147483647 h 980"/>
                <a:gd name="T98" fmla="*/ 2147483647 w 1119"/>
                <a:gd name="T99" fmla="*/ 2147483647 h 980"/>
                <a:gd name="T100" fmla="*/ 2147483647 w 1119"/>
                <a:gd name="T101" fmla="*/ 2147483647 h 980"/>
                <a:gd name="T102" fmla="*/ 2147483647 w 1119"/>
                <a:gd name="T103" fmla="*/ 2147483647 h 980"/>
                <a:gd name="T104" fmla="*/ 2147483647 w 1119"/>
                <a:gd name="T105" fmla="*/ 2147483647 h 980"/>
                <a:gd name="T106" fmla="*/ 2147483647 w 1119"/>
                <a:gd name="T107" fmla="*/ 2147483647 h 980"/>
                <a:gd name="T108" fmla="*/ 2147483647 w 1119"/>
                <a:gd name="T109" fmla="*/ 2147483647 h 980"/>
                <a:gd name="T110" fmla="*/ 2147483647 w 1119"/>
                <a:gd name="T111" fmla="*/ 2147483647 h 980"/>
                <a:gd name="T112" fmla="*/ 2147483647 w 1119"/>
                <a:gd name="T113" fmla="*/ 2147483647 h 98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19"/>
                <a:gd name="T172" fmla="*/ 0 h 980"/>
                <a:gd name="T173" fmla="*/ 1119 w 1119"/>
                <a:gd name="T174" fmla="*/ 980 h 98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19" h="980">
                  <a:moveTo>
                    <a:pt x="48" y="416"/>
                  </a:moveTo>
                  <a:lnTo>
                    <a:pt x="48" y="414"/>
                  </a:lnTo>
                  <a:lnTo>
                    <a:pt x="50" y="412"/>
                  </a:lnTo>
                  <a:lnTo>
                    <a:pt x="50" y="410"/>
                  </a:lnTo>
                  <a:lnTo>
                    <a:pt x="48" y="412"/>
                  </a:lnTo>
                  <a:lnTo>
                    <a:pt x="52" y="410"/>
                  </a:lnTo>
                  <a:lnTo>
                    <a:pt x="54" y="406"/>
                  </a:lnTo>
                  <a:lnTo>
                    <a:pt x="66" y="395"/>
                  </a:lnTo>
                  <a:lnTo>
                    <a:pt x="66" y="393"/>
                  </a:lnTo>
                  <a:lnTo>
                    <a:pt x="67" y="389"/>
                  </a:lnTo>
                  <a:lnTo>
                    <a:pt x="79" y="377"/>
                  </a:lnTo>
                  <a:lnTo>
                    <a:pt x="79" y="375"/>
                  </a:lnTo>
                  <a:lnTo>
                    <a:pt x="85" y="370"/>
                  </a:lnTo>
                  <a:lnTo>
                    <a:pt x="85" y="368"/>
                  </a:lnTo>
                  <a:lnTo>
                    <a:pt x="87" y="366"/>
                  </a:lnTo>
                  <a:lnTo>
                    <a:pt x="85" y="366"/>
                  </a:lnTo>
                  <a:lnTo>
                    <a:pt x="83" y="368"/>
                  </a:lnTo>
                  <a:lnTo>
                    <a:pt x="89" y="364"/>
                  </a:lnTo>
                  <a:lnTo>
                    <a:pt x="87" y="368"/>
                  </a:lnTo>
                  <a:lnTo>
                    <a:pt x="87" y="366"/>
                  </a:lnTo>
                  <a:lnTo>
                    <a:pt x="121" y="346"/>
                  </a:lnTo>
                  <a:lnTo>
                    <a:pt x="139" y="339"/>
                  </a:lnTo>
                  <a:lnTo>
                    <a:pt x="160" y="331"/>
                  </a:lnTo>
                  <a:lnTo>
                    <a:pt x="179" y="323"/>
                  </a:lnTo>
                  <a:lnTo>
                    <a:pt x="198" y="318"/>
                  </a:lnTo>
                  <a:lnTo>
                    <a:pt x="220" y="312"/>
                  </a:lnTo>
                  <a:lnTo>
                    <a:pt x="241" y="308"/>
                  </a:lnTo>
                  <a:lnTo>
                    <a:pt x="279" y="300"/>
                  </a:lnTo>
                  <a:lnTo>
                    <a:pt x="299" y="298"/>
                  </a:lnTo>
                  <a:lnTo>
                    <a:pt x="320" y="296"/>
                  </a:lnTo>
                  <a:lnTo>
                    <a:pt x="339" y="294"/>
                  </a:lnTo>
                  <a:lnTo>
                    <a:pt x="360" y="293"/>
                  </a:lnTo>
                  <a:lnTo>
                    <a:pt x="379" y="293"/>
                  </a:lnTo>
                  <a:lnTo>
                    <a:pt x="397" y="291"/>
                  </a:lnTo>
                  <a:lnTo>
                    <a:pt x="433" y="291"/>
                  </a:lnTo>
                  <a:lnTo>
                    <a:pt x="451" y="289"/>
                  </a:lnTo>
                  <a:lnTo>
                    <a:pt x="532" y="289"/>
                  </a:lnTo>
                  <a:lnTo>
                    <a:pt x="541" y="287"/>
                  </a:lnTo>
                  <a:lnTo>
                    <a:pt x="551" y="287"/>
                  </a:lnTo>
                  <a:lnTo>
                    <a:pt x="560" y="285"/>
                  </a:lnTo>
                  <a:lnTo>
                    <a:pt x="566" y="283"/>
                  </a:lnTo>
                  <a:lnTo>
                    <a:pt x="572" y="279"/>
                  </a:lnTo>
                  <a:lnTo>
                    <a:pt x="574" y="275"/>
                  </a:lnTo>
                  <a:lnTo>
                    <a:pt x="576" y="273"/>
                  </a:lnTo>
                  <a:lnTo>
                    <a:pt x="578" y="269"/>
                  </a:lnTo>
                  <a:lnTo>
                    <a:pt x="566" y="269"/>
                  </a:lnTo>
                  <a:lnTo>
                    <a:pt x="568" y="277"/>
                  </a:lnTo>
                  <a:lnTo>
                    <a:pt x="578" y="277"/>
                  </a:lnTo>
                  <a:lnTo>
                    <a:pt x="580" y="271"/>
                  </a:lnTo>
                  <a:lnTo>
                    <a:pt x="582" y="267"/>
                  </a:lnTo>
                  <a:lnTo>
                    <a:pt x="582" y="264"/>
                  </a:lnTo>
                  <a:lnTo>
                    <a:pt x="584" y="260"/>
                  </a:lnTo>
                  <a:lnTo>
                    <a:pt x="584" y="254"/>
                  </a:lnTo>
                  <a:lnTo>
                    <a:pt x="585" y="250"/>
                  </a:lnTo>
                  <a:lnTo>
                    <a:pt x="587" y="241"/>
                  </a:lnTo>
                  <a:lnTo>
                    <a:pt x="587" y="235"/>
                  </a:lnTo>
                  <a:lnTo>
                    <a:pt x="595" y="206"/>
                  </a:lnTo>
                  <a:lnTo>
                    <a:pt x="603" y="167"/>
                  </a:lnTo>
                  <a:lnTo>
                    <a:pt x="605" y="156"/>
                  </a:lnTo>
                  <a:lnTo>
                    <a:pt x="607" y="146"/>
                  </a:lnTo>
                  <a:lnTo>
                    <a:pt x="611" y="123"/>
                  </a:lnTo>
                  <a:lnTo>
                    <a:pt x="614" y="113"/>
                  </a:lnTo>
                  <a:lnTo>
                    <a:pt x="618" y="90"/>
                  </a:lnTo>
                  <a:lnTo>
                    <a:pt x="622" y="79"/>
                  </a:lnTo>
                  <a:lnTo>
                    <a:pt x="624" y="67"/>
                  </a:lnTo>
                  <a:lnTo>
                    <a:pt x="628" y="56"/>
                  </a:lnTo>
                  <a:lnTo>
                    <a:pt x="626" y="58"/>
                  </a:lnTo>
                  <a:lnTo>
                    <a:pt x="637" y="40"/>
                  </a:lnTo>
                  <a:lnTo>
                    <a:pt x="643" y="36"/>
                  </a:lnTo>
                  <a:lnTo>
                    <a:pt x="651" y="29"/>
                  </a:lnTo>
                  <a:lnTo>
                    <a:pt x="655" y="29"/>
                  </a:lnTo>
                  <a:lnTo>
                    <a:pt x="661" y="25"/>
                  </a:lnTo>
                  <a:lnTo>
                    <a:pt x="674" y="17"/>
                  </a:lnTo>
                  <a:lnTo>
                    <a:pt x="678" y="15"/>
                  </a:lnTo>
                  <a:lnTo>
                    <a:pt x="684" y="15"/>
                  </a:lnTo>
                  <a:lnTo>
                    <a:pt x="688" y="13"/>
                  </a:lnTo>
                  <a:lnTo>
                    <a:pt x="703" y="13"/>
                  </a:lnTo>
                  <a:lnTo>
                    <a:pt x="707" y="11"/>
                  </a:lnTo>
                  <a:lnTo>
                    <a:pt x="751" y="11"/>
                  </a:lnTo>
                  <a:lnTo>
                    <a:pt x="747" y="11"/>
                  </a:lnTo>
                  <a:lnTo>
                    <a:pt x="759" y="11"/>
                  </a:lnTo>
                  <a:lnTo>
                    <a:pt x="765" y="13"/>
                  </a:lnTo>
                  <a:lnTo>
                    <a:pt x="817" y="13"/>
                  </a:lnTo>
                  <a:lnTo>
                    <a:pt x="824" y="15"/>
                  </a:lnTo>
                  <a:lnTo>
                    <a:pt x="832" y="15"/>
                  </a:lnTo>
                  <a:lnTo>
                    <a:pt x="853" y="21"/>
                  </a:lnTo>
                  <a:lnTo>
                    <a:pt x="859" y="25"/>
                  </a:lnTo>
                  <a:lnTo>
                    <a:pt x="869" y="27"/>
                  </a:lnTo>
                  <a:lnTo>
                    <a:pt x="874" y="32"/>
                  </a:lnTo>
                  <a:lnTo>
                    <a:pt x="882" y="36"/>
                  </a:lnTo>
                  <a:lnTo>
                    <a:pt x="897" y="46"/>
                  </a:lnTo>
                  <a:lnTo>
                    <a:pt x="903" y="54"/>
                  </a:lnTo>
                  <a:lnTo>
                    <a:pt x="911" y="61"/>
                  </a:lnTo>
                  <a:lnTo>
                    <a:pt x="919" y="71"/>
                  </a:lnTo>
                  <a:lnTo>
                    <a:pt x="940" y="104"/>
                  </a:lnTo>
                  <a:lnTo>
                    <a:pt x="946" y="119"/>
                  </a:lnTo>
                  <a:lnTo>
                    <a:pt x="953" y="133"/>
                  </a:lnTo>
                  <a:lnTo>
                    <a:pt x="959" y="150"/>
                  </a:lnTo>
                  <a:lnTo>
                    <a:pt x="967" y="169"/>
                  </a:lnTo>
                  <a:lnTo>
                    <a:pt x="967" y="171"/>
                  </a:lnTo>
                  <a:lnTo>
                    <a:pt x="973" y="179"/>
                  </a:lnTo>
                  <a:lnTo>
                    <a:pt x="978" y="192"/>
                  </a:lnTo>
                  <a:lnTo>
                    <a:pt x="984" y="204"/>
                  </a:lnTo>
                  <a:lnTo>
                    <a:pt x="992" y="217"/>
                  </a:lnTo>
                  <a:lnTo>
                    <a:pt x="998" y="233"/>
                  </a:lnTo>
                  <a:lnTo>
                    <a:pt x="1005" y="246"/>
                  </a:lnTo>
                  <a:lnTo>
                    <a:pt x="1013" y="262"/>
                  </a:lnTo>
                  <a:lnTo>
                    <a:pt x="1019" y="277"/>
                  </a:lnTo>
                  <a:lnTo>
                    <a:pt x="1034" y="308"/>
                  </a:lnTo>
                  <a:lnTo>
                    <a:pt x="1040" y="323"/>
                  </a:lnTo>
                  <a:lnTo>
                    <a:pt x="1048" y="341"/>
                  </a:lnTo>
                  <a:lnTo>
                    <a:pt x="1053" y="358"/>
                  </a:lnTo>
                  <a:lnTo>
                    <a:pt x="1059" y="373"/>
                  </a:lnTo>
                  <a:lnTo>
                    <a:pt x="1065" y="391"/>
                  </a:lnTo>
                  <a:lnTo>
                    <a:pt x="1073" y="408"/>
                  </a:lnTo>
                  <a:lnTo>
                    <a:pt x="1077" y="425"/>
                  </a:lnTo>
                  <a:lnTo>
                    <a:pt x="1088" y="460"/>
                  </a:lnTo>
                  <a:lnTo>
                    <a:pt x="1092" y="477"/>
                  </a:lnTo>
                  <a:lnTo>
                    <a:pt x="1096" y="497"/>
                  </a:lnTo>
                  <a:lnTo>
                    <a:pt x="1100" y="514"/>
                  </a:lnTo>
                  <a:lnTo>
                    <a:pt x="1102" y="528"/>
                  </a:lnTo>
                  <a:lnTo>
                    <a:pt x="1107" y="580"/>
                  </a:lnTo>
                  <a:lnTo>
                    <a:pt x="1107" y="612"/>
                  </a:lnTo>
                  <a:lnTo>
                    <a:pt x="1104" y="641"/>
                  </a:lnTo>
                  <a:lnTo>
                    <a:pt x="1100" y="657"/>
                  </a:lnTo>
                  <a:lnTo>
                    <a:pt x="1098" y="674"/>
                  </a:lnTo>
                  <a:lnTo>
                    <a:pt x="1098" y="672"/>
                  </a:lnTo>
                  <a:lnTo>
                    <a:pt x="1094" y="680"/>
                  </a:lnTo>
                  <a:lnTo>
                    <a:pt x="1092" y="687"/>
                  </a:lnTo>
                  <a:lnTo>
                    <a:pt x="1088" y="695"/>
                  </a:lnTo>
                  <a:lnTo>
                    <a:pt x="1086" y="705"/>
                  </a:lnTo>
                  <a:lnTo>
                    <a:pt x="1082" y="712"/>
                  </a:lnTo>
                  <a:lnTo>
                    <a:pt x="1071" y="741"/>
                  </a:lnTo>
                  <a:lnTo>
                    <a:pt x="1065" y="749"/>
                  </a:lnTo>
                  <a:lnTo>
                    <a:pt x="1061" y="759"/>
                  </a:lnTo>
                  <a:lnTo>
                    <a:pt x="1052" y="776"/>
                  </a:lnTo>
                  <a:lnTo>
                    <a:pt x="1046" y="784"/>
                  </a:lnTo>
                  <a:lnTo>
                    <a:pt x="1034" y="803"/>
                  </a:lnTo>
                  <a:lnTo>
                    <a:pt x="1027" y="813"/>
                  </a:lnTo>
                  <a:lnTo>
                    <a:pt x="1019" y="820"/>
                  </a:lnTo>
                  <a:lnTo>
                    <a:pt x="1003" y="840"/>
                  </a:lnTo>
                  <a:lnTo>
                    <a:pt x="996" y="847"/>
                  </a:lnTo>
                  <a:lnTo>
                    <a:pt x="986" y="855"/>
                  </a:lnTo>
                  <a:lnTo>
                    <a:pt x="978" y="865"/>
                  </a:lnTo>
                  <a:lnTo>
                    <a:pt x="959" y="880"/>
                  </a:lnTo>
                  <a:lnTo>
                    <a:pt x="949" y="884"/>
                  </a:lnTo>
                  <a:lnTo>
                    <a:pt x="938" y="894"/>
                  </a:lnTo>
                  <a:lnTo>
                    <a:pt x="928" y="899"/>
                  </a:lnTo>
                  <a:lnTo>
                    <a:pt x="896" y="917"/>
                  </a:lnTo>
                  <a:lnTo>
                    <a:pt x="882" y="922"/>
                  </a:lnTo>
                  <a:lnTo>
                    <a:pt x="871" y="928"/>
                  </a:lnTo>
                  <a:lnTo>
                    <a:pt x="857" y="932"/>
                  </a:lnTo>
                  <a:lnTo>
                    <a:pt x="845" y="936"/>
                  </a:lnTo>
                  <a:lnTo>
                    <a:pt x="836" y="940"/>
                  </a:lnTo>
                  <a:lnTo>
                    <a:pt x="824" y="942"/>
                  </a:lnTo>
                  <a:lnTo>
                    <a:pt x="815" y="946"/>
                  </a:lnTo>
                  <a:lnTo>
                    <a:pt x="805" y="947"/>
                  </a:lnTo>
                  <a:lnTo>
                    <a:pt x="795" y="951"/>
                  </a:lnTo>
                  <a:lnTo>
                    <a:pt x="788" y="953"/>
                  </a:lnTo>
                  <a:lnTo>
                    <a:pt x="778" y="955"/>
                  </a:lnTo>
                  <a:lnTo>
                    <a:pt x="765" y="959"/>
                  </a:lnTo>
                  <a:lnTo>
                    <a:pt x="755" y="959"/>
                  </a:lnTo>
                  <a:lnTo>
                    <a:pt x="740" y="963"/>
                  </a:lnTo>
                  <a:lnTo>
                    <a:pt x="734" y="963"/>
                  </a:lnTo>
                  <a:lnTo>
                    <a:pt x="726" y="965"/>
                  </a:lnTo>
                  <a:lnTo>
                    <a:pt x="711" y="965"/>
                  </a:lnTo>
                  <a:lnTo>
                    <a:pt x="703" y="967"/>
                  </a:lnTo>
                  <a:lnTo>
                    <a:pt x="603" y="967"/>
                  </a:lnTo>
                  <a:lnTo>
                    <a:pt x="591" y="969"/>
                  </a:lnTo>
                  <a:lnTo>
                    <a:pt x="593" y="969"/>
                  </a:lnTo>
                  <a:lnTo>
                    <a:pt x="451" y="969"/>
                  </a:lnTo>
                  <a:lnTo>
                    <a:pt x="435" y="967"/>
                  </a:lnTo>
                  <a:lnTo>
                    <a:pt x="418" y="967"/>
                  </a:lnTo>
                  <a:lnTo>
                    <a:pt x="403" y="965"/>
                  </a:lnTo>
                  <a:lnTo>
                    <a:pt x="385" y="963"/>
                  </a:lnTo>
                  <a:lnTo>
                    <a:pt x="325" y="955"/>
                  </a:lnTo>
                  <a:lnTo>
                    <a:pt x="264" y="940"/>
                  </a:lnTo>
                  <a:lnTo>
                    <a:pt x="250" y="934"/>
                  </a:lnTo>
                  <a:lnTo>
                    <a:pt x="235" y="928"/>
                  </a:lnTo>
                  <a:lnTo>
                    <a:pt x="221" y="922"/>
                  </a:lnTo>
                  <a:lnTo>
                    <a:pt x="206" y="915"/>
                  </a:lnTo>
                  <a:lnTo>
                    <a:pt x="193" y="909"/>
                  </a:lnTo>
                  <a:lnTo>
                    <a:pt x="181" y="899"/>
                  </a:lnTo>
                  <a:lnTo>
                    <a:pt x="166" y="892"/>
                  </a:lnTo>
                  <a:lnTo>
                    <a:pt x="125" y="865"/>
                  </a:lnTo>
                  <a:lnTo>
                    <a:pt x="112" y="853"/>
                  </a:lnTo>
                  <a:lnTo>
                    <a:pt x="100" y="842"/>
                  </a:lnTo>
                  <a:lnTo>
                    <a:pt x="87" y="828"/>
                  </a:lnTo>
                  <a:lnTo>
                    <a:pt x="75" y="815"/>
                  </a:lnTo>
                  <a:lnTo>
                    <a:pt x="58" y="788"/>
                  </a:lnTo>
                  <a:lnTo>
                    <a:pt x="50" y="776"/>
                  </a:lnTo>
                  <a:lnTo>
                    <a:pt x="35" y="745"/>
                  </a:lnTo>
                  <a:lnTo>
                    <a:pt x="31" y="730"/>
                  </a:lnTo>
                  <a:lnTo>
                    <a:pt x="25" y="716"/>
                  </a:lnTo>
                  <a:lnTo>
                    <a:pt x="17" y="685"/>
                  </a:lnTo>
                  <a:lnTo>
                    <a:pt x="12" y="641"/>
                  </a:lnTo>
                  <a:lnTo>
                    <a:pt x="12" y="583"/>
                  </a:lnTo>
                  <a:lnTo>
                    <a:pt x="14" y="568"/>
                  </a:lnTo>
                  <a:lnTo>
                    <a:pt x="14" y="556"/>
                  </a:lnTo>
                  <a:lnTo>
                    <a:pt x="17" y="529"/>
                  </a:lnTo>
                  <a:lnTo>
                    <a:pt x="21" y="510"/>
                  </a:lnTo>
                  <a:lnTo>
                    <a:pt x="23" y="499"/>
                  </a:lnTo>
                  <a:lnTo>
                    <a:pt x="27" y="479"/>
                  </a:lnTo>
                  <a:lnTo>
                    <a:pt x="29" y="470"/>
                  </a:lnTo>
                  <a:lnTo>
                    <a:pt x="29" y="464"/>
                  </a:lnTo>
                  <a:lnTo>
                    <a:pt x="31" y="458"/>
                  </a:lnTo>
                  <a:lnTo>
                    <a:pt x="35" y="450"/>
                  </a:lnTo>
                  <a:lnTo>
                    <a:pt x="35" y="449"/>
                  </a:lnTo>
                  <a:lnTo>
                    <a:pt x="33" y="447"/>
                  </a:lnTo>
                  <a:lnTo>
                    <a:pt x="35" y="447"/>
                  </a:lnTo>
                  <a:lnTo>
                    <a:pt x="37" y="441"/>
                  </a:lnTo>
                  <a:lnTo>
                    <a:pt x="39" y="439"/>
                  </a:lnTo>
                  <a:lnTo>
                    <a:pt x="39" y="435"/>
                  </a:lnTo>
                  <a:lnTo>
                    <a:pt x="40" y="433"/>
                  </a:lnTo>
                  <a:lnTo>
                    <a:pt x="39" y="431"/>
                  </a:lnTo>
                  <a:lnTo>
                    <a:pt x="40" y="431"/>
                  </a:lnTo>
                  <a:lnTo>
                    <a:pt x="42" y="425"/>
                  </a:lnTo>
                  <a:lnTo>
                    <a:pt x="44" y="424"/>
                  </a:lnTo>
                  <a:lnTo>
                    <a:pt x="44" y="422"/>
                  </a:lnTo>
                  <a:lnTo>
                    <a:pt x="46" y="420"/>
                  </a:lnTo>
                  <a:lnTo>
                    <a:pt x="44" y="420"/>
                  </a:lnTo>
                  <a:lnTo>
                    <a:pt x="42" y="422"/>
                  </a:lnTo>
                  <a:lnTo>
                    <a:pt x="48" y="416"/>
                  </a:lnTo>
                  <a:lnTo>
                    <a:pt x="37" y="416"/>
                  </a:lnTo>
                  <a:lnTo>
                    <a:pt x="42" y="410"/>
                  </a:lnTo>
                  <a:lnTo>
                    <a:pt x="37" y="412"/>
                  </a:lnTo>
                  <a:lnTo>
                    <a:pt x="35" y="416"/>
                  </a:lnTo>
                  <a:lnTo>
                    <a:pt x="33" y="418"/>
                  </a:lnTo>
                  <a:lnTo>
                    <a:pt x="33" y="420"/>
                  </a:lnTo>
                  <a:lnTo>
                    <a:pt x="31" y="422"/>
                  </a:lnTo>
                  <a:lnTo>
                    <a:pt x="33" y="424"/>
                  </a:lnTo>
                  <a:lnTo>
                    <a:pt x="31" y="424"/>
                  </a:lnTo>
                  <a:lnTo>
                    <a:pt x="29" y="429"/>
                  </a:lnTo>
                  <a:lnTo>
                    <a:pt x="27" y="431"/>
                  </a:lnTo>
                  <a:lnTo>
                    <a:pt x="27" y="435"/>
                  </a:lnTo>
                  <a:lnTo>
                    <a:pt x="25" y="437"/>
                  </a:lnTo>
                  <a:lnTo>
                    <a:pt x="27" y="439"/>
                  </a:lnTo>
                  <a:lnTo>
                    <a:pt x="25" y="439"/>
                  </a:lnTo>
                  <a:lnTo>
                    <a:pt x="23" y="449"/>
                  </a:lnTo>
                  <a:lnTo>
                    <a:pt x="23" y="447"/>
                  </a:lnTo>
                  <a:lnTo>
                    <a:pt x="19" y="454"/>
                  </a:lnTo>
                  <a:lnTo>
                    <a:pt x="17" y="464"/>
                  </a:lnTo>
                  <a:lnTo>
                    <a:pt x="17" y="470"/>
                  </a:lnTo>
                  <a:lnTo>
                    <a:pt x="15" y="476"/>
                  </a:lnTo>
                  <a:lnTo>
                    <a:pt x="12" y="495"/>
                  </a:lnTo>
                  <a:lnTo>
                    <a:pt x="10" y="506"/>
                  </a:lnTo>
                  <a:lnTo>
                    <a:pt x="8" y="516"/>
                  </a:lnTo>
                  <a:lnTo>
                    <a:pt x="6" y="529"/>
                  </a:lnTo>
                  <a:lnTo>
                    <a:pt x="2" y="556"/>
                  </a:lnTo>
                  <a:lnTo>
                    <a:pt x="2" y="568"/>
                  </a:lnTo>
                  <a:lnTo>
                    <a:pt x="0" y="583"/>
                  </a:lnTo>
                  <a:lnTo>
                    <a:pt x="0" y="641"/>
                  </a:lnTo>
                  <a:lnTo>
                    <a:pt x="6" y="689"/>
                  </a:lnTo>
                  <a:lnTo>
                    <a:pt x="14" y="720"/>
                  </a:lnTo>
                  <a:lnTo>
                    <a:pt x="19" y="734"/>
                  </a:lnTo>
                  <a:lnTo>
                    <a:pt x="23" y="749"/>
                  </a:lnTo>
                  <a:lnTo>
                    <a:pt x="39" y="780"/>
                  </a:lnTo>
                  <a:lnTo>
                    <a:pt x="46" y="795"/>
                  </a:lnTo>
                  <a:lnTo>
                    <a:pt x="67" y="822"/>
                  </a:lnTo>
                  <a:lnTo>
                    <a:pt x="79" y="836"/>
                  </a:lnTo>
                  <a:lnTo>
                    <a:pt x="92" y="849"/>
                  </a:lnTo>
                  <a:lnTo>
                    <a:pt x="104" y="861"/>
                  </a:lnTo>
                  <a:lnTo>
                    <a:pt x="117" y="872"/>
                  </a:lnTo>
                  <a:lnTo>
                    <a:pt x="158" y="903"/>
                  </a:lnTo>
                  <a:lnTo>
                    <a:pt x="173" y="911"/>
                  </a:lnTo>
                  <a:lnTo>
                    <a:pt x="189" y="921"/>
                  </a:lnTo>
                  <a:lnTo>
                    <a:pt x="202" y="926"/>
                  </a:lnTo>
                  <a:lnTo>
                    <a:pt x="218" y="934"/>
                  </a:lnTo>
                  <a:lnTo>
                    <a:pt x="231" y="940"/>
                  </a:lnTo>
                  <a:lnTo>
                    <a:pt x="247" y="946"/>
                  </a:lnTo>
                  <a:lnTo>
                    <a:pt x="260" y="951"/>
                  </a:lnTo>
                  <a:lnTo>
                    <a:pt x="322" y="967"/>
                  </a:lnTo>
                  <a:lnTo>
                    <a:pt x="385" y="974"/>
                  </a:lnTo>
                  <a:lnTo>
                    <a:pt x="403" y="976"/>
                  </a:lnTo>
                  <a:lnTo>
                    <a:pt x="418" y="978"/>
                  </a:lnTo>
                  <a:lnTo>
                    <a:pt x="435" y="978"/>
                  </a:lnTo>
                  <a:lnTo>
                    <a:pt x="451" y="980"/>
                  </a:lnTo>
                  <a:lnTo>
                    <a:pt x="593" y="980"/>
                  </a:lnTo>
                  <a:lnTo>
                    <a:pt x="595" y="980"/>
                  </a:lnTo>
                  <a:lnTo>
                    <a:pt x="603" y="978"/>
                  </a:lnTo>
                  <a:lnTo>
                    <a:pt x="703" y="978"/>
                  </a:lnTo>
                  <a:lnTo>
                    <a:pt x="711" y="976"/>
                  </a:lnTo>
                  <a:lnTo>
                    <a:pt x="726" y="976"/>
                  </a:lnTo>
                  <a:lnTo>
                    <a:pt x="734" y="974"/>
                  </a:lnTo>
                  <a:lnTo>
                    <a:pt x="740" y="974"/>
                  </a:lnTo>
                  <a:lnTo>
                    <a:pt x="755" y="971"/>
                  </a:lnTo>
                  <a:lnTo>
                    <a:pt x="765" y="971"/>
                  </a:lnTo>
                  <a:lnTo>
                    <a:pt x="782" y="967"/>
                  </a:lnTo>
                  <a:lnTo>
                    <a:pt x="792" y="965"/>
                  </a:lnTo>
                  <a:lnTo>
                    <a:pt x="799" y="963"/>
                  </a:lnTo>
                  <a:lnTo>
                    <a:pt x="809" y="959"/>
                  </a:lnTo>
                  <a:lnTo>
                    <a:pt x="819" y="957"/>
                  </a:lnTo>
                  <a:lnTo>
                    <a:pt x="828" y="953"/>
                  </a:lnTo>
                  <a:lnTo>
                    <a:pt x="840" y="951"/>
                  </a:lnTo>
                  <a:lnTo>
                    <a:pt x="849" y="947"/>
                  </a:lnTo>
                  <a:lnTo>
                    <a:pt x="861" y="944"/>
                  </a:lnTo>
                  <a:lnTo>
                    <a:pt x="874" y="940"/>
                  </a:lnTo>
                  <a:lnTo>
                    <a:pt x="886" y="934"/>
                  </a:lnTo>
                  <a:lnTo>
                    <a:pt x="899" y="928"/>
                  </a:lnTo>
                  <a:lnTo>
                    <a:pt x="936" y="911"/>
                  </a:lnTo>
                  <a:lnTo>
                    <a:pt x="946" y="901"/>
                  </a:lnTo>
                  <a:lnTo>
                    <a:pt x="957" y="895"/>
                  </a:lnTo>
                  <a:lnTo>
                    <a:pt x="967" y="888"/>
                  </a:lnTo>
                  <a:lnTo>
                    <a:pt x="986" y="872"/>
                  </a:lnTo>
                  <a:lnTo>
                    <a:pt x="994" y="863"/>
                  </a:lnTo>
                  <a:lnTo>
                    <a:pt x="1003" y="855"/>
                  </a:lnTo>
                  <a:lnTo>
                    <a:pt x="1011" y="847"/>
                  </a:lnTo>
                  <a:lnTo>
                    <a:pt x="1027" y="828"/>
                  </a:lnTo>
                  <a:lnTo>
                    <a:pt x="1034" y="820"/>
                  </a:lnTo>
                  <a:lnTo>
                    <a:pt x="1042" y="811"/>
                  </a:lnTo>
                  <a:lnTo>
                    <a:pt x="1053" y="791"/>
                  </a:lnTo>
                  <a:lnTo>
                    <a:pt x="1059" y="784"/>
                  </a:lnTo>
                  <a:lnTo>
                    <a:pt x="1073" y="763"/>
                  </a:lnTo>
                  <a:lnTo>
                    <a:pt x="1077" y="753"/>
                  </a:lnTo>
                  <a:lnTo>
                    <a:pt x="1082" y="745"/>
                  </a:lnTo>
                  <a:lnTo>
                    <a:pt x="1094" y="716"/>
                  </a:lnTo>
                  <a:lnTo>
                    <a:pt x="1098" y="709"/>
                  </a:lnTo>
                  <a:lnTo>
                    <a:pt x="1100" y="699"/>
                  </a:lnTo>
                  <a:lnTo>
                    <a:pt x="1104" y="691"/>
                  </a:lnTo>
                  <a:lnTo>
                    <a:pt x="1105" y="684"/>
                  </a:lnTo>
                  <a:lnTo>
                    <a:pt x="1109" y="676"/>
                  </a:lnTo>
                  <a:lnTo>
                    <a:pt x="1109" y="674"/>
                  </a:lnTo>
                  <a:lnTo>
                    <a:pt x="1111" y="660"/>
                  </a:lnTo>
                  <a:lnTo>
                    <a:pt x="1115" y="645"/>
                  </a:lnTo>
                  <a:lnTo>
                    <a:pt x="1119" y="612"/>
                  </a:lnTo>
                  <a:lnTo>
                    <a:pt x="1119" y="580"/>
                  </a:lnTo>
                  <a:lnTo>
                    <a:pt x="1113" y="528"/>
                  </a:lnTo>
                  <a:lnTo>
                    <a:pt x="1111" y="510"/>
                  </a:lnTo>
                  <a:lnTo>
                    <a:pt x="1107" y="493"/>
                  </a:lnTo>
                  <a:lnTo>
                    <a:pt x="1104" y="474"/>
                  </a:lnTo>
                  <a:lnTo>
                    <a:pt x="1100" y="456"/>
                  </a:lnTo>
                  <a:lnTo>
                    <a:pt x="1088" y="422"/>
                  </a:lnTo>
                  <a:lnTo>
                    <a:pt x="1084" y="404"/>
                  </a:lnTo>
                  <a:lnTo>
                    <a:pt x="1077" y="387"/>
                  </a:lnTo>
                  <a:lnTo>
                    <a:pt x="1071" y="370"/>
                  </a:lnTo>
                  <a:lnTo>
                    <a:pt x="1065" y="354"/>
                  </a:lnTo>
                  <a:lnTo>
                    <a:pt x="1059" y="337"/>
                  </a:lnTo>
                  <a:lnTo>
                    <a:pt x="1052" y="319"/>
                  </a:lnTo>
                  <a:lnTo>
                    <a:pt x="1046" y="304"/>
                  </a:lnTo>
                  <a:lnTo>
                    <a:pt x="1030" y="273"/>
                  </a:lnTo>
                  <a:lnTo>
                    <a:pt x="1025" y="258"/>
                  </a:lnTo>
                  <a:lnTo>
                    <a:pt x="1017" y="242"/>
                  </a:lnTo>
                  <a:lnTo>
                    <a:pt x="1009" y="229"/>
                  </a:lnTo>
                  <a:lnTo>
                    <a:pt x="1003" y="214"/>
                  </a:lnTo>
                  <a:lnTo>
                    <a:pt x="996" y="200"/>
                  </a:lnTo>
                  <a:lnTo>
                    <a:pt x="990" y="189"/>
                  </a:lnTo>
                  <a:lnTo>
                    <a:pt x="984" y="175"/>
                  </a:lnTo>
                  <a:lnTo>
                    <a:pt x="978" y="163"/>
                  </a:lnTo>
                  <a:lnTo>
                    <a:pt x="978" y="165"/>
                  </a:lnTo>
                  <a:lnTo>
                    <a:pt x="971" y="146"/>
                  </a:lnTo>
                  <a:lnTo>
                    <a:pt x="965" y="129"/>
                  </a:lnTo>
                  <a:lnTo>
                    <a:pt x="957" y="115"/>
                  </a:lnTo>
                  <a:lnTo>
                    <a:pt x="951" y="100"/>
                  </a:lnTo>
                  <a:lnTo>
                    <a:pt x="926" y="63"/>
                  </a:lnTo>
                  <a:lnTo>
                    <a:pt x="919" y="54"/>
                  </a:lnTo>
                  <a:lnTo>
                    <a:pt x="911" y="46"/>
                  </a:lnTo>
                  <a:lnTo>
                    <a:pt x="905" y="38"/>
                  </a:lnTo>
                  <a:lnTo>
                    <a:pt x="890" y="25"/>
                  </a:lnTo>
                  <a:lnTo>
                    <a:pt x="882" y="21"/>
                  </a:lnTo>
                  <a:lnTo>
                    <a:pt x="872" y="15"/>
                  </a:lnTo>
                  <a:lnTo>
                    <a:pt x="863" y="13"/>
                  </a:lnTo>
                  <a:lnTo>
                    <a:pt x="857" y="9"/>
                  </a:lnTo>
                  <a:lnTo>
                    <a:pt x="832" y="4"/>
                  </a:lnTo>
                  <a:lnTo>
                    <a:pt x="824" y="4"/>
                  </a:lnTo>
                  <a:lnTo>
                    <a:pt x="817" y="2"/>
                  </a:lnTo>
                  <a:lnTo>
                    <a:pt x="765" y="2"/>
                  </a:lnTo>
                  <a:lnTo>
                    <a:pt x="759" y="0"/>
                  </a:lnTo>
                  <a:lnTo>
                    <a:pt x="749" y="0"/>
                  </a:lnTo>
                  <a:lnTo>
                    <a:pt x="751" y="0"/>
                  </a:lnTo>
                  <a:lnTo>
                    <a:pt x="749" y="0"/>
                  </a:lnTo>
                  <a:lnTo>
                    <a:pt x="747" y="0"/>
                  </a:lnTo>
                  <a:lnTo>
                    <a:pt x="749" y="0"/>
                  </a:lnTo>
                  <a:lnTo>
                    <a:pt x="703" y="0"/>
                  </a:lnTo>
                  <a:lnTo>
                    <a:pt x="699" y="2"/>
                  </a:lnTo>
                  <a:lnTo>
                    <a:pt x="684" y="2"/>
                  </a:lnTo>
                  <a:lnTo>
                    <a:pt x="680" y="4"/>
                  </a:lnTo>
                  <a:lnTo>
                    <a:pt x="678" y="4"/>
                  </a:lnTo>
                  <a:lnTo>
                    <a:pt x="670" y="6"/>
                  </a:lnTo>
                  <a:lnTo>
                    <a:pt x="653" y="13"/>
                  </a:lnTo>
                  <a:lnTo>
                    <a:pt x="647" y="17"/>
                  </a:lnTo>
                  <a:lnTo>
                    <a:pt x="643" y="21"/>
                  </a:lnTo>
                  <a:lnTo>
                    <a:pt x="636" y="29"/>
                  </a:lnTo>
                  <a:lnTo>
                    <a:pt x="630" y="32"/>
                  </a:lnTo>
                  <a:lnTo>
                    <a:pt x="618" y="50"/>
                  </a:lnTo>
                  <a:lnTo>
                    <a:pt x="616" y="52"/>
                  </a:lnTo>
                  <a:lnTo>
                    <a:pt x="612" y="63"/>
                  </a:lnTo>
                  <a:lnTo>
                    <a:pt x="611" y="75"/>
                  </a:lnTo>
                  <a:lnTo>
                    <a:pt x="607" y="86"/>
                  </a:lnTo>
                  <a:lnTo>
                    <a:pt x="603" y="110"/>
                  </a:lnTo>
                  <a:lnTo>
                    <a:pt x="599" y="119"/>
                  </a:lnTo>
                  <a:lnTo>
                    <a:pt x="595" y="142"/>
                  </a:lnTo>
                  <a:lnTo>
                    <a:pt x="593" y="152"/>
                  </a:lnTo>
                  <a:lnTo>
                    <a:pt x="591" y="163"/>
                  </a:lnTo>
                  <a:lnTo>
                    <a:pt x="584" y="202"/>
                  </a:lnTo>
                  <a:lnTo>
                    <a:pt x="576" y="235"/>
                  </a:lnTo>
                  <a:lnTo>
                    <a:pt x="576" y="241"/>
                  </a:lnTo>
                  <a:lnTo>
                    <a:pt x="574" y="246"/>
                  </a:lnTo>
                  <a:lnTo>
                    <a:pt x="572" y="254"/>
                  </a:lnTo>
                  <a:lnTo>
                    <a:pt x="572" y="256"/>
                  </a:lnTo>
                  <a:lnTo>
                    <a:pt x="570" y="260"/>
                  </a:lnTo>
                  <a:lnTo>
                    <a:pt x="570" y="264"/>
                  </a:lnTo>
                  <a:lnTo>
                    <a:pt x="568" y="267"/>
                  </a:lnTo>
                  <a:lnTo>
                    <a:pt x="570" y="269"/>
                  </a:lnTo>
                  <a:lnTo>
                    <a:pt x="576" y="269"/>
                  </a:lnTo>
                  <a:lnTo>
                    <a:pt x="578" y="269"/>
                  </a:lnTo>
                  <a:lnTo>
                    <a:pt x="578" y="267"/>
                  </a:lnTo>
                  <a:lnTo>
                    <a:pt x="576" y="266"/>
                  </a:lnTo>
                  <a:lnTo>
                    <a:pt x="576" y="264"/>
                  </a:lnTo>
                  <a:lnTo>
                    <a:pt x="574" y="264"/>
                  </a:lnTo>
                  <a:lnTo>
                    <a:pt x="572" y="264"/>
                  </a:lnTo>
                  <a:lnTo>
                    <a:pt x="570" y="264"/>
                  </a:lnTo>
                  <a:lnTo>
                    <a:pt x="568" y="266"/>
                  </a:lnTo>
                  <a:lnTo>
                    <a:pt x="566" y="267"/>
                  </a:lnTo>
                  <a:lnTo>
                    <a:pt x="566" y="269"/>
                  </a:lnTo>
                  <a:lnTo>
                    <a:pt x="568" y="266"/>
                  </a:lnTo>
                  <a:lnTo>
                    <a:pt x="566" y="267"/>
                  </a:lnTo>
                  <a:lnTo>
                    <a:pt x="564" y="271"/>
                  </a:lnTo>
                  <a:lnTo>
                    <a:pt x="562" y="271"/>
                  </a:lnTo>
                  <a:lnTo>
                    <a:pt x="557" y="273"/>
                  </a:lnTo>
                  <a:lnTo>
                    <a:pt x="551" y="275"/>
                  </a:lnTo>
                  <a:lnTo>
                    <a:pt x="541" y="275"/>
                  </a:lnTo>
                  <a:lnTo>
                    <a:pt x="532" y="277"/>
                  </a:lnTo>
                  <a:lnTo>
                    <a:pt x="451" y="277"/>
                  </a:lnTo>
                  <a:lnTo>
                    <a:pt x="433" y="279"/>
                  </a:lnTo>
                  <a:lnTo>
                    <a:pt x="397" y="279"/>
                  </a:lnTo>
                  <a:lnTo>
                    <a:pt x="379" y="281"/>
                  </a:lnTo>
                  <a:lnTo>
                    <a:pt x="360" y="281"/>
                  </a:lnTo>
                  <a:lnTo>
                    <a:pt x="339" y="283"/>
                  </a:lnTo>
                  <a:lnTo>
                    <a:pt x="320" y="285"/>
                  </a:lnTo>
                  <a:lnTo>
                    <a:pt x="299" y="287"/>
                  </a:lnTo>
                  <a:lnTo>
                    <a:pt x="279" y="289"/>
                  </a:lnTo>
                  <a:lnTo>
                    <a:pt x="256" y="293"/>
                  </a:lnTo>
                  <a:lnTo>
                    <a:pt x="237" y="296"/>
                  </a:lnTo>
                  <a:lnTo>
                    <a:pt x="216" y="300"/>
                  </a:lnTo>
                  <a:lnTo>
                    <a:pt x="195" y="306"/>
                  </a:lnTo>
                  <a:lnTo>
                    <a:pt x="175" y="312"/>
                  </a:lnTo>
                  <a:lnTo>
                    <a:pt x="156" y="319"/>
                  </a:lnTo>
                  <a:lnTo>
                    <a:pt x="135" y="327"/>
                  </a:lnTo>
                  <a:lnTo>
                    <a:pt x="117" y="335"/>
                  </a:lnTo>
                  <a:lnTo>
                    <a:pt x="96" y="345"/>
                  </a:lnTo>
                  <a:lnTo>
                    <a:pt x="79" y="358"/>
                  </a:lnTo>
                  <a:lnTo>
                    <a:pt x="79" y="356"/>
                  </a:lnTo>
                  <a:lnTo>
                    <a:pt x="79" y="358"/>
                  </a:lnTo>
                  <a:lnTo>
                    <a:pt x="77" y="360"/>
                  </a:lnTo>
                  <a:lnTo>
                    <a:pt x="83" y="356"/>
                  </a:lnTo>
                  <a:lnTo>
                    <a:pt x="77" y="358"/>
                  </a:lnTo>
                  <a:lnTo>
                    <a:pt x="75" y="362"/>
                  </a:lnTo>
                  <a:lnTo>
                    <a:pt x="73" y="364"/>
                  </a:lnTo>
                  <a:lnTo>
                    <a:pt x="73" y="366"/>
                  </a:lnTo>
                  <a:lnTo>
                    <a:pt x="67" y="372"/>
                  </a:lnTo>
                  <a:lnTo>
                    <a:pt x="67" y="373"/>
                  </a:lnTo>
                  <a:lnTo>
                    <a:pt x="60" y="381"/>
                  </a:lnTo>
                  <a:lnTo>
                    <a:pt x="58" y="385"/>
                  </a:lnTo>
                  <a:lnTo>
                    <a:pt x="54" y="389"/>
                  </a:lnTo>
                  <a:lnTo>
                    <a:pt x="54" y="391"/>
                  </a:lnTo>
                  <a:lnTo>
                    <a:pt x="42" y="402"/>
                  </a:lnTo>
                  <a:lnTo>
                    <a:pt x="44" y="402"/>
                  </a:lnTo>
                  <a:lnTo>
                    <a:pt x="44" y="400"/>
                  </a:lnTo>
                  <a:lnTo>
                    <a:pt x="39" y="406"/>
                  </a:lnTo>
                  <a:lnTo>
                    <a:pt x="39" y="408"/>
                  </a:lnTo>
                  <a:lnTo>
                    <a:pt x="37" y="410"/>
                  </a:lnTo>
                  <a:lnTo>
                    <a:pt x="37" y="416"/>
                  </a:lnTo>
                  <a:lnTo>
                    <a:pt x="48" y="416"/>
                  </a:lnTo>
                  <a:close/>
                </a:path>
              </a:pathLst>
            </a:custGeom>
            <a:solidFill>
              <a:srgbClr val="00C9FF"/>
            </a:solidFill>
            <a:ln w="9525">
              <a:noFill/>
              <a:round/>
              <a:headEnd/>
              <a:tailEnd/>
            </a:ln>
          </p:spPr>
          <p:txBody>
            <a:bodyPr/>
            <a:lstStyle/>
            <a:p>
              <a:endParaRPr lang="zh-CN" altLang="en-US"/>
            </a:p>
          </p:txBody>
        </p:sp>
        <p:sp>
          <p:nvSpPr>
            <p:cNvPr id="22" name="Rectangle 680"/>
            <p:cNvSpPr>
              <a:spLocks noChangeArrowheads="1"/>
            </p:cNvSpPr>
            <p:nvPr/>
          </p:nvSpPr>
          <p:spPr bwMode="auto">
            <a:xfrm>
              <a:off x="1782763" y="4627563"/>
              <a:ext cx="115887" cy="209550"/>
            </a:xfrm>
            <a:prstGeom prst="rect">
              <a:avLst/>
            </a:prstGeom>
            <a:solidFill>
              <a:srgbClr val="FFFFFF"/>
            </a:solidFill>
            <a:ln w="9525">
              <a:noFill/>
              <a:miter lim="800000"/>
              <a:headEnd/>
              <a:tailEnd/>
            </a:ln>
          </p:spPr>
          <p:txBody>
            <a:bodyPr/>
            <a:lstStyle/>
            <a:p>
              <a:endParaRPr lang="zh-CN" altLang="en-US"/>
            </a:p>
          </p:txBody>
        </p:sp>
        <p:sp>
          <p:nvSpPr>
            <p:cNvPr id="23" name="Rectangle 681"/>
            <p:cNvSpPr>
              <a:spLocks noChangeArrowheads="1"/>
            </p:cNvSpPr>
            <p:nvPr/>
          </p:nvSpPr>
          <p:spPr bwMode="auto">
            <a:xfrm>
              <a:off x="1797050" y="4657725"/>
              <a:ext cx="69850" cy="304800"/>
            </a:xfrm>
            <a:prstGeom prst="rect">
              <a:avLst/>
            </a:prstGeom>
            <a:noFill/>
            <a:ln w="9525">
              <a:noFill/>
              <a:miter lim="800000"/>
              <a:headEnd/>
              <a:tailEnd/>
            </a:ln>
          </p:spPr>
          <p:txBody>
            <a:bodyPr wrap="none" lIns="0" tIns="0" rIns="0" bIns="0">
              <a:spAutoFit/>
            </a:bodyPr>
            <a:lstStyle/>
            <a:p>
              <a:r>
                <a:rPr lang="de-DE" altLang="zh-CN" sz="1000">
                  <a:solidFill>
                    <a:srgbClr val="000000"/>
                  </a:solidFill>
                </a:rPr>
                <a:t>2</a:t>
              </a:r>
              <a:endParaRPr lang="de-DE" altLang="zh-CN" sz="1600"/>
            </a:p>
          </p:txBody>
        </p:sp>
        <p:sp>
          <p:nvSpPr>
            <p:cNvPr id="24" name="Rectangle 682"/>
            <p:cNvSpPr>
              <a:spLocks noChangeArrowheads="1"/>
            </p:cNvSpPr>
            <p:nvPr/>
          </p:nvSpPr>
          <p:spPr bwMode="auto">
            <a:xfrm>
              <a:off x="3460750" y="4895850"/>
              <a:ext cx="115888" cy="207963"/>
            </a:xfrm>
            <a:prstGeom prst="rect">
              <a:avLst/>
            </a:prstGeom>
            <a:solidFill>
              <a:srgbClr val="FFFFFF"/>
            </a:solidFill>
            <a:ln w="9525">
              <a:noFill/>
              <a:miter lim="800000"/>
              <a:headEnd/>
              <a:tailEnd/>
            </a:ln>
          </p:spPr>
          <p:txBody>
            <a:bodyPr/>
            <a:lstStyle/>
            <a:p>
              <a:endParaRPr lang="zh-CN" altLang="en-US"/>
            </a:p>
          </p:txBody>
        </p:sp>
        <p:sp>
          <p:nvSpPr>
            <p:cNvPr id="25" name="Rectangle 683"/>
            <p:cNvSpPr>
              <a:spLocks noChangeArrowheads="1"/>
            </p:cNvSpPr>
            <p:nvPr/>
          </p:nvSpPr>
          <p:spPr bwMode="auto">
            <a:xfrm>
              <a:off x="3486150" y="4932363"/>
              <a:ext cx="69850" cy="304800"/>
            </a:xfrm>
            <a:prstGeom prst="rect">
              <a:avLst/>
            </a:prstGeom>
            <a:noFill/>
            <a:ln w="9525">
              <a:noFill/>
              <a:miter lim="800000"/>
              <a:headEnd/>
              <a:tailEnd/>
            </a:ln>
          </p:spPr>
          <p:txBody>
            <a:bodyPr wrap="none" lIns="0" tIns="0" rIns="0" bIns="0">
              <a:spAutoFit/>
            </a:bodyPr>
            <a:lstStyle/>
            <a:p>
              <a:r>
                <a:rPr lang="de-DE" altLang="zh-CN" sz="1000">
                  <a:solidFill>
                    <a:srgbClr val="000000"/>
                  </a:solidFill>
                </a:rPr>
                <a:t>2</a:t>
              </a:r>
              <a:endParaRPr lang="de-DE" altLang="zh-CN" sz="1600"/>
            </a:p>
          </p:txBody>
        </p:sp>
        <p:sp>
          <p:nvSpPr>
            <p:cNvPr id="26" name="Rectangle 684"/>
            <p:cNvSpPr>
              <a:spLocks noChangeArrowheads="1"/>
            </p:cNvSpPr>
            <p:nvPr/>
          </p:nvSpPr>
          <p:spPr bwMode="auto">
            <a:xfrm>
              <a:off x="7661275" y="3198813"/>
              <a:ext cx="333375" cy="200025"/>
            </a:xfrm>
            <a:prstGeom prst="rect">
              <a:avLst/>
            </a:prstGeom>
            <a:noFill/>
            <a:ln w="9525">
              <a:noFill/>
              <a:miter lim="800000"/>
              <a:headEnd/>
              <a:tailEnd/>
            </a:ln>
          </p:spPr>
          <p:txBody>
            <a:bodyPr wrap="none" lIns="0" tIns="0" rIns="0" bIns="0">
              <a:spAutoFit/>
            </a:bodyPr>
            <a:lstStyle/>
            <a:p>
              <a:r>
                <a:rPr lang="zh-CN" altLang="en-GB" sz="1300" dirty="0"/>
                <a:t>轮轴</a:t>
              </a:r>
              <a:endParaRPr lang="zh-CN" altLang="en-GB" sz="1600" dirty="0"/>
            </a:p>
          </p:txBody>
        </p:sp>
        <p:sp>
          <p:nvSpPr>
            <p:cNvPr id="27" name="Freeform 685"/>
            <p:cNvSpPr>
              <a:spLocks/>
            </p:cNvSpPr>
            <p:nvPr/>
          </p:nvSpPr>
          <p:spPr bwMode="auto">
            <a:xfrm>
              <a:off x="7026275" y="4211638"/>
              <a:ext cx="660400" cy="377825"/>
            </a:xfrm>
            <a:custGeom>
              <a:avLst/>
              <a:gdLst>
                <a:gd name="T0" fmla="*/ 0 w 416"/>
                <a:gd name="T1" fmla="*/ 2147483647 h 238"/>
                <a:gd name="T2" fmla="*/ 2147483647 w 416"/>
                <a:gd name="T3" fmla="*/ 2147483647 h 238"/>
                <a:gd name="T4" fmla="*/ 2147483647 w 416"/>
                <a:gd name="T5" fmla="*/ 2147483647 h 238"/>
                <a:gd name="T6" fmla="*/ 2147483647 w 416"/>
                <a:gd name="T7" fmla="*/ 2147483647 h 238"/>
                <a:gd name="T8" fmla="*/ 2147483647 w 416"/>
                <a:gd name="T9" fmla="*/ 0 h 238"/>
                <a:gd name="T10" fmla="*/ 0 w 416"/>
                <a:gd name="T11" fmla="*/ 0 h 238"/>
                <a:gd name="T12" fmla="*/ 0 w 416"/>
                <a:gd name="T13" fmla="*/ 2147483647 h 238"/>
                <a:gd name="T14" fmla="*/ 0 60000 65536"/>
                <a:gd name="T15" fmla="*/ 0 60000 65536"/>
                <a:gd name="T16" fmla="*/ 0 60000 65536"/>
                <a:gd name="T17" fmla="*/ 0 60000 65536"/>
                <a:gd name="T18" fmla="*/ 0 60000 65536"/>
                <a:gd name="T19" fmla="*/ 0 60000 65536"/>
                <a:gd name="T20" fmla="*/ 0 60000 65536"/>
                <a:gd name="T21" fmla="*/ 0 w 416"/>
                <a:gd name="T22" fmla="*/ 0 h 238"/>
                <a:gd name="T23" fmla="*/ 416 w 416"/>
                <a:gd name="T24" fmla="*/ 238 h 2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6" h="238">
                  <a:moveTo>
                    <a:pt x="0" y="238"/>
                  </a:moveTo>
                  <a:lnTo>
                    <a:pt x="366" y="238"/>
                  </a:lnTo>
                  <a:lnTo>
                    <a:pt x="416" y="200"/>
                  </a:lnTo>
                  <a:lnTo>
                    <a:pt x="416" y="42"/>
                  </a:lnTo>
                  <a:lnTo>
                    <a:pt x="369" y="0"/>
                  </a:lnTo>
                  <a:lnTo>
                    <a:pt x="0" y="0"/>
                  </a:lnTo>
                  <a:lnTo>
                    <a:pt x="0" y="238"/>
                  </a:lnTo>
                  <a:close/>
                </a:path>
              </a:pathLst>
            </a:custGeom>
            <a:solidFill>
              <a:srgbClr val="F7C276"/>
            </a:solidFill>
            <a:ln w="9525">
              <a:noFill/>
              <a:round/>
              <a:headEnd/>
              <a:tailEnd/>
            </a:ln>
          </p:spPr>
          <p:txBody>
            <a:bodyPr/>
            <a:lstStyle/>
            <a:p>
              <a:endParaRPr lang="zh-CN" altLang="en-US"/>
            </a:p>
          </p:txBody>
        </p:sp>
        <p:sp>
          <p:nvSpPr>
            <p:cNvPr id="28" name="Freeform 686"/>
            <p:cNvSpPr>
              <a:spLocks/>
            </p:cNvSpPr>
            <p:nvPr/>
          </p:nvSpPr>
          <p:spPr bwMode="auto">
            <a:xfrm>
              <a:off x="7019925" y="4205288"/>
              <a:ext cx="673100" cy="390525"/>
            </a:xfrm>
            <a:custGeom>
              <a:avLst/>
              <a:gdLst>
                <a:gd name="T0" fmla="*/ 0 w 424"/>
                <a:gd name="T1" fmla="*/ 2147483647 h 246"/>
                <a:gd name="T2" fmla="*/ 0 w 424"/>
                <a:gd name="T3" fmla="*/ 2147483647 h 246"/>
                <a:gd name="T4" fmla="*/ 2147483647 w 424"/>
                <a:gd name="T5" fmla="*/ 2147483647 h 246"/>
                <a:gd name="T6" fmla="*/ 2147483647 w 424"/>
                <a:gd name="T7" fmla="*/ 2147483647 h 246"/>
                <a:gd name="T8" fmla="*/ 2147483647 w 424"/>
                <a:gd name="T9" fmla="*/ 2147483647 h 246"/>
                <a:gd name="T10" fmla="*/ 2147483647 w 424"/>
                <a:gd name="T11" fmla="*/ 2147483647 h 246"/>
                <a:gd name="T12" fmla="*/ 2147483647 w 424"/>
                <a:gd name="T13" fmla="*/ 2147483647 h 246"/>
                <a:gd name="T14" fmla="*/ 2147483647 w 424"/>
                <a:gd name="T15" fmla="*/ 2147483647 h 246"/>
                <a:gd name="T16" fmla="*/ 2147483647 w 424"/>
                <a:gd name="T17" fmla="*/ 2147483647 h 246"/>
                <a:gd name="T18" fmla="*/ 2147483647 w 424"/>
                <a:gd name="T19" fmla="*/ 2147483647 h 246"/>
                <a:gd name="T20" fmla="*/ 2147483647 w 424"/>
                <a:gd name="T21" fmla="*/ 0 h 246"/>
                <a:gd name="T22" fmla="*/ 2147483647 w 424"/>
                <a:gd name="T23" fmla="*/ 0 h 246"/>
                <a:gd name="T24" fmla="*/ 2147483647 w 424"/>
                <a:gd name="T25" fmla="*/ 2147483647 h 246"/>
                <a:gd name="T26" fmla="*/ 0 w 424"/>
                <a:gd name="T27" fmla="*/ 2147483647 h 246"/>
                <a:gd name="T28" fmla="*/ 0 w 424"/>
                <a:gd name="T29" fmla="*/ 2147483647 h 246"/>
                <a:gd name="T30" fmla="*/ 0 w 424"/>
                <a:gd name="T31" fmla="*/ 2147483647 h 246"/>
                <a:gd name="T32" fmla="*/ 2147483647 w 424"/>
                <a:gd name="T33" fmla="*/ 2147483647 h 246"/>
                <a:gd name="T34" fmla="*/ 2147483647 w 424"/>
                <a:gd name="T35" fmla="*/ 2147483647 h 246"/>
                <a:gd name="T36" fmla="*/ 2147483647 w 424"/>
                <a:gd name="T37" fmla="*/ 2147483647 h 246"/>
                <a:gd name="T38" fmla="*/ 2147483647 w 424"/>
                <a:gd name="T39" fmla="*/ 2147483647 h 246"/>
                <a:gd name="T40" fmla="*/ 2147483647 w 424"/>
                <a:gd name="T41" fmla="*/ 2147483647 h 246"/>
                <a:gd name="T42" fmla="*/ 2147483647 w 424"/>
                <a:gd name="T43" fmla="*/ 2147483647 h 246"/>
                <a:gd name="T44" fmla="*/ 2147483647 w 424"/>
                <a:gd name="T45" fmla="*/ 2147483647 h 246"/>
                <a:gd name="T46" fmla="*/ 2147483647 w 424"/>
                <a:gd name="T47" fmla="*/ 2147483647 h 246"/>
                <a:gd name="T48" fmla="*/ 2147483647 w 424"/>
                <a:gd name="T49" fmla="*/ 2147483647 h 246"/>
                <a:gd name="T50" fmla="*/ 2147483647 w 424"/>
                <a:gd name="T51" fmla="*/ 2147483647 h 246"/>
                <a:gd name="T52" fmla="*/ 2147483647 w 424"/>
                <a:gd name="T53" fmla="*/ 2147483647 h 246"/>
                <a:gd name="T54" fmla="*/ 2147483647 w 424"/>
                <a:gd name="T55" fmla="*/ 2147483647 h 246"/>
                <a:gd name="T56" fmla="*/ 2147483647 w 424"/>
                <a:gd name="T57" fmla="*/ 2147483647 h 246"/>
                <a:gd name="T58" fmla="*/ 0 w 424"/>
                <a:gd name="T59" fmla="*/ 2147483647 h 24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24"/>
                <a:gd name="T91" fmla="*/ 0 h 246"/>
                <a:gd name="T92" fmla="*/ 424 w 424"/>
                <a:gd name="T93" fmla="*/ 246 h 24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24" h="246">
                  <a:moveTo>
                    <a:pt x="0" y="242"/>
                  </a:moveTo>
                  <a:lnTo>
                    <a:pt x="0" y="244"/>
                  </a:lnTo>
                  <a:lnTo>
                    <a:pt x="2" y="244"/>
                  </a:lnTo>
                  <a:lnTo>
                    <a:pt x="2" y="246"/>
                  </a:lnTo>
                  <a:lnTo>
                    <a:pt x="372" y="246"/>
                  </a:lnTo>
                  <a:lnTo>
                    <a:pt x="422" y="208"/>
                  </a:lnTo>
                  <a:lnTo>
                    <a:pt x="424" y="206"/>
                  </a:lnTo>
                  <a:lnTo>
                    <a:pt x="424" y="44"/>
                  </a:lnTo>
                  <a:lnTo>
                    <a:pt x="422" y="44"/>
                  </a:lnTo>
                  <a:lnTo>
                    <a:pt x="375" y="2"/>
                  </a:lnTo>
                  <a:lnTo>
                    <a:pt x="375" y="0"/>
                  </a:lnTo>
                  <a:lnTo>
                    <a:pt x="2" y="0"/>
                  </a:lnTo>
                  <a:lnTo>
                    <a:pt x="2" y="2"/>
                  </a:lnTo>
                  <a:lnTo>
                    <a:pt x="0" y="2"/>
                  </a:lnTo>
                  <a:lnTo>
                    <a:pt x="0" y="4"/>
                  </a:lnTo>
                  <a:lnTo>
                    <a:pt x="0" y="242"/>
                  </a:lnTo>
                  <a:lnTo>
                    <a:pt x="8" y="242"/>
                  </a:lnTo>
                  <a:lnTo>
                    <a:pt x="8" y="4"/>
                  </a:lnTo>
                  <a:lnTo>
                    <a:pt x="4" y="7"/>
                  </a:lnTo>
                  <a:lnTo>
                    <a:pt x="373" y="7"/>
                  </a:lnTo>
                  <a:lnTo>
                    <a:pt x="372" y="6"/>
                  </a:lnTo>
                  <a:lnTo>
                    <a:pt x="418" y="48"/>
                  </a:lnTo>
                  <a:lnTo>
                    <a:pt x="416" y="46"/>
                  </a:lnTo>
                  <a:lnTo>
                    <a:pt x="416" y="204"/>
                  </a:lnTo>
                  <a:lnTo>
                    <a:pt x="418" y="200"/>
                  </a:lnTo>
                  <a:lnTo>
                    <a:pt x="368" y="239"/>
                  </a:lnTo>
                  <a:lnTo>
                    <a:pt x="370" y="239"/>
                  </a:lnTo>
                  <a:lnTo>
                    <a:pt x="4" y="239"/>
                  </a:lnTo>
                  <a:lnTo>
                    <a:pt x="8" y="242"/>
                  </a:lnTo>
                  <a:lnTo>
                    <a:pt x="0" y="242"/>
                  </a:lnTo>
                  <a:close/>
                </a:path>
              </a:pathLst>
            </a:custGeom>
            <a:solidFill>
              <a:srgbClr val="000000"/>
            </a:solidFill>
            <a:ln w="9525">
              <a:noFill/>
              <a:round/>
              <a:headEnd/>
              <a:tailEnd/>
            </a:ln>
          </p:spPr>
          <p:txBody>
            <a:bodyPr/>
            <a:lstStyle/>
            <a:p>
              <a:endParaRPr lang="zh-CN" altLang="en-US"/>
            </a:p>
          </p:txBody>
        </p:sp>
        <p:sp>
          <p:nvSpPr>
            <p:cNvPr id="29" name="Rectangle 687"/>
            <p:cNvSpPr>
              <a:spLocks noChangeArrowheads="1"/>
            </p:cNvSpPr>
            <p:nvPr/>
          </p:nvSpPr>
          <p:spPr bwMode="auto">
            <a:xfrm>
              <a:off x="7324725" y="4271963"/>
              <a:ext cx="257175" cy="257175"/>
            </a:xfrm>
            <a:prstGeom prst="rect">
              <a:avLst/>
            </a:prstGeom>
            <a:solidFill>
              <a:srgbClr val="000000"/>
            </a:solidFill>
            <a:ln w="9525">
              <a:noFill/>
              <a:miter lim="800000"/>
              <a:headEnd/>
              <a:tailEnd/>
            </a:ln>
          </p:spPr>
          <p:txBody>
            <a:bodyPr/>
            <a:lstStyle/>
            <a:p>
              <a:endParaRPr lang="zh-CN" altLang="en-US"/>
            </a:p>
          </p:txBody>
        </p:sp>
        <p:sp>
          <p:nvSpPr>
            <p:cNvPr id="30" name="Freeform 688"/>
            <p:cNvSpPr>
              <a:spLocks/>
            </p:cNvSpPr>
            <p:nvPr/>
          </p:nvSpPr>
          <p:spPr bwMode="auto">
            <a:xfrm>
              <a:off x="7319963" y="4265613"/>
              <a:ext cx="265112" cy="266700"/>
            </a:xfrm>
            <a:custGeom>
              <a:avLst/>
              <a:gdLst>
                <a:gd name="T0" fmla="*/ 2147483647 w 167"/>
                <a:gd name="T1" fmla="*/ 0 h 168"/>
                <a:gd name="T2" fmla="*/ 2147483647 w 167"/>
                <a:gd name="T3" fmla="*/ 0 h 168"/>
                <a:gd name="T4" fmla="*/ 2147483647 w 167"/>
                <a:gd name="T5" fmla="*/ 2147483647 h 168"/>
                <a:gd name="T6" fmla="*/ 0 w 167"/>
                <a:gd name="T7" fmla="*/ 2147483647 h 168"/>
                <a:gd name="T8" fmla="*/ 0 w 167"/>
                <a:gd name="T9" fmla="*/ 2147483647 h 168"/>
                <a:gd name="T10" fmla="*/ 2147483647 w 167"/>
                <a:gd name="T11" fmla="*/ 2147483647 h 168"/>
                <a:gd name="T12" fmla="*/ 2147483647 w 167"/>
                <a:gd name="T13" fmla="*/ 2147483647 h 168"/>
                <a:gd name="T14" fmla="*/ 2147483647 w 167"/>
                <a:gd name="T15" fmla="*/ 2147483647 h 168"/>
                <a:gd name="T16" fmla="*/ 2147483647 w 167"/>
                <a:gd name="T17" fmla="*/ 2147483647 h 168"/>
                <a:gd name="T18" fmla="*/ 2147483647 w 167"/>
                <a:gd name="T19" fmla="*/ 2147483647 h 168"/>
                <a:gd name="T20" fmla="*/ 2147483647 w 167"/>
                <a:gd name="T21" fmla="*/ 2147483647 h 168"/>
                <a:gd name="T22" fmla="*/ 2147483647 w 167"/>
                <a:gd name="T23" fmla="*/ 2147483647 h 168"/>
                <a:gd name="T24" fmla="*/ 2147483647 w 167"/>
                <a:gd name="T25" fmla="*/ 0 h 168"/>
                <a:gd name="T26" fmla="*/ 2147483647 w 167"/>
                <a:gd name="T27" fmla="*/ 0 h 168"/>
                <a:gd name="T28" fmla="*/ 2147483647 w 167"/>
                <a:gd name="T29" fmla="*/ 0 h 168"/>
                <a:gd name="T30" fmla="*/ 2147483647 w 167"/>
                <a:gd name="T31" fmla="*/ 2147483647 h 168"/>
                <a:gd name="T32" fmla="*/ 2147483647 w 167"/>
                <a:gd name="T33" fmla="*/ 2147483647 h 168"/>
                <a:gd name="T34" fmla="*/ 2147483647 w 167"/>
                <a:gd name="T35" fmla="*/ 2147483647 h 168"/>
                <a:gd name="T36" fmla="*/ 2147483647 w 167"/>
                <a:gd name="T37" fmla="*/ 2147483647 h 168"/>
                <a:gd name="T38" fmla="*/ 2147483647 w 167"/>
                <a:gd name="T39" fmla="*/ 2147483647 h 168"/>
                <a:gd name="T40" fmla="*/ 2147483647 w 167"/>
                <a:gd name="T41" fmla="*/ 2147483647 h 168"/>
                <a:gd name="T42" fmla="*/ 2147483647 w 167"/>
                <a:gd name="T43" fmla="*/ 2147483647 h 168"/>
                <a:gd name="T44" fmla="*/ 2147483647 w 167"/>
                <a:gd name="T45" fmla="*/ 2147483647 h 168"/>
                <a:gd name="T46" fmla="*/ 2147483647 w 167"/>
                <a:gd name="T47" fmla="*/ 2147483647 h 168"/>
                <a:gd name="T48" fmla="*/ 2147483647 w 167"/>
                <a:gd name="T49" fmla="*/ 0 h 16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7"/>
                <a:gd name="T76" fmla="*/ 0 h 168"/>
                <a:gd name="T77" fmla="*/ 167 w 167"/>
                <a:gd name="T78" fmla="*/ 168 h 16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7" h="168">
                  <a:moveTo>
                    <a:pt x="3" y="0"/>
                  </a:moveTo>
                  <a:lnTo>
                    <a:pt x="1" y="0"/>
                  </a:lnTo>
                  <a:lnTo>
                    <a:pt x="1" y="2"/>
                  </a:lnTo>
                  <a:lnTo>
                    <a:pt x="0" y="2"/>
                  </a:lnTo>
                  <a:lnTo>
                    <a:pt x="0" y="166"/>
                  </a:lnTo>
                  <a:lnTo>
                    <a:pt x="1" y="166"/>
                  </a:lnTo>
                  <a:lnTo>
                    <a:pt x="1" y="168"/>
                  </a:lnTo>
                  <a:lnTo>
                    <a:pt x="165" y="168"/>
                  </a:lnTo>
                  <a:lnTo>
                    <a:pt x="165" y="166"/>
                  </a:lnTo>
                  <a:lnTo>
                    <a:pt x="167" y="166"/>
                  </a:lnTo>
                  <a:lnTo>
                    <a:pt x="167" y="2"/>
                  </a:lnTo>
                  <a:lnTo>
                    <a:pt x="165" y="2"/>
                  </a:lnTo>
                  <a:lnTo>
                    <a:pt x="165" y="0"/>
                  </a:lnTo>
                  <a:lnTo>
                    <a:pt x="163" y="0"/>
                  </a:lnTo>
                  <a:lnTo>
                    <a:pt x="3" y="0"/>
                  </a:lnTo>
                  <a:lnTo>
                    <a:pt x="3" y="8"/>
                  </a:lnTo>
                  <a:lnTo>
                    <a:pt x="163" y="8"/>
                  </a:lnTo>
                  <a:lnTo>
                    <a:pt x="159" y="4"/>
                  </a:lnTo>
                  <a:lnTo>
                    <a:pt x="159" y="164"/>
                  </a:lnTo>
                  <a:lnTo>
                    <a:pt x="163" y="160"/>
                  </a:lnTo>
                  <a:lnTo>
                    <a:pt x="3" y="160"/>
                  </a:lnTo>
                  <a:lnTo>
                    <a:pt x="7" y="164"/>
                  </a:lnTo>
                  <a:lnTo>
                    <a:pt x="7" y="4"/>
                  </a:lnTo>
                  <a:lnTo>
                    <a:pt x="3" y="8"/>
                  </a:lnTo>
                  <a:lnTo>
                    <a:pt x="3" y="0"/>
                  </a:lnTo>
                  <a:close/>
                </a:path>
              </a:pathLst>
            </a:custGeom>
            <a:solidFill>
              <a:srgbClr val="000000"/>
            </a:solidFill>
            <a:ln w="9525">
              <a:noFill/>
              <a:round/>
              <a:headEnd/>
              <a:tailEnd/>
            </a:ln>
          </p:spPr>
          <p:txBody>
            <a:bodyPr/>
            <a:lstStyle/>
            <a:p>
              <a:endParaRPr lang="zh-CN" altLang="en-US"/>
            </a:p>
          </p:txBody>
        </p:sp>
        <p:sp>
          <p:nvSpPr>
            <p:cNvPr id="31" name="Freeform 689"/>
            <p:cNvSpPr>
              <a:spLocks/>
            </p:cNvSpPr>
            <p:nvPr/>
          </p:nvSpPr>
          <p:spPr bwMode="auto">
            <a:xfrm>
              <a:off x="6237288" y="4054475"/>
              <a:ext cx="723900" cy="534988"/>
            </a:xfrm>
            <a:custGeom>
              <a:avLst/>
              <a:gdLst>
                <a:gd name="T0" fmla="*/ 2147483647 w 456"/>
                <a:gd name="T1" fmla="*/ 2147483647 h 337"/>
                <a:gd name="T2" fmla="*/ 2147483647 w 456"/>
                <a:gd name="T3" fmla="*/ 2147483647 h 337"/>
                <a:gd name="T4" fmla="*/ 2147483647 w 456"/>
                <a:gd name="T5" fmla="*/ 2147483647 h 337"/>
                <a:gd name="T6" fmla="*/ 0 w 456"/>
                <a:gd name="T7" fmla="*/ 2147483647 h 337"/>
                <a:gd name="T8" fmla="*/ 0 w 456"/>
                <a:gd name="T9" fmla="*/ 2147483647 h 337"/>
                <a:gd name="T10" fmla="*/ 2147483647 w 456"/>
                <a:gd name="T11" fmla="*/ 0 h 337"/>
                <a:gd name="T12" fmla="*/ 2147483647 w 456"/>
                <a:gd name="T13" fmla="*/ 0 h 337"/>
                <a:gd name="T14" fmla="*/ 2147483647 w 456"/>
                <a:gd name="T15" fmla="*/ 2147483647 h 337"/>
                <a:gd name="T16" fmla="*/ 0 60000 65536"/>
                <a:gd name="T17" fmla="*/ 0 60000 65536"/>
                <a:gd name="T18" fmla="*/ 0 60000 65536"/>
                <a:gd name="T19" fmla="*/ 0 60000 65536"/>
                <a:gd name="T20" fmla="*/ 0 60000 65536"/>
                <a:gd name="T21" fmla="*/ 0 60000 65536"/>
                <a:gd name="T22" fmla="*/ 0 60000 65536"/>
                <a:gd name="T23" fmla="*/ 0 60000 65536"/>
                <a:gd name="T24" fmla="*/ 0 w 456"/>
                <a:gd name="T25" fmla="*/ 0 h 337"/>
                <a:gd name="T26" fmla="*/ 456 w 456"/>
                <a:gd name="T27" fmla="*/ 337 h 3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6" h="337">
                  <a:moveTo>
                    <a:pt x="327" y="181"/>
                  </a:moveTo>
                  <a:lnTo>
                    <a:pt x="456" y="181"/>
                  </a:lnTo>
                  <a:lnTo>
                    <a:pt x="454" y="337"/>
                  </a:lnTo>
                  <a:lnTo>
                    <a:pt x="0" y="337"/>
                  </a:lnTo>
                  <a:lnTo>
                    <a:pt x="0" y="43"/>
                  </a:lnTo>
                  <a:lnTo>
                    <a:pt x="46" y="0"/>
                  </a:lnTo>
                  <a:lnTo>
                    <a:pt x="327" y="0"/>
                  </a:lnTo>
                  <a:lnTo>
                    <a:pt x="327" y="181"/>
                  </a:lnTo>
                  <a:close/>
                </a:path>
              </a:pathLst>
            </a:custGeom>
            <a:solidFill>
              <a:srgbClr val="F7C276"/>
            </a:solidFill>
            <a:ln w="9525">
              <a:noFill/>
              <a:round/>
              <a:headEnd/>
              <a:tailEnd/>
            </a:ln>
          </p:spPr>
          <p:txBody>
            <a:bodyPr/>
            <a:lstStyle/>
            <a:p>
              <a:endParaRPr lang="zh-CN" altLang="en-US"/>
            </a:p>
          </p:txBody>
        </p:sp>
        <p:sp>
          <p:nvSpPr>
            <p:cNvPr id="32" name="Freeform 690"/>
            <p:cNvSpPr>
              <a:spLocks/>
            </p:cNvSpPr>
            <p:nvPr/>
          </p:nvSpPr>
          <p:spPr bwMode="auto">
            <a:xfrm>
              <a:off x="6230938" y="4048125"/>
              <a:ext cx="736600" cy="547688"/>
            </a:xfrm>
            <a:custGeom>
              <a:avLst/>
              <a:gdLst>
                <a:gd name="T0" fmla="*/ 2147483647 w 464"/>
                <a:gd name="T1" fmla="*/ 2147483647 h 345"/>
                <a:gd name="T2" fmla="*/ 2147483647 w 464"/>
                <a:gd name="T3" fmla="*/ 2147483647 h 345"/>
                <a:gd name="T4" fmla="*/ 2147483647 w 464"/>
                <a:gd name="T5" fmla="*/ 2147483647 h 345"/>
                <a:gd name="T6" fmla="*/ 2147483647 w 464"/>
                <a:gd name="T7" fmla="*/ 2147483647 h 345"/>
                <a:gd name="T8" fmla="*/ 2147483647 w 464"/>
                <a:gd name="T9" fmla="*/ 2147483647 h 345"/>
                <a:gd name="T10" fmla="*/ 2147483647 w 464"/>
                <a:gd name="T11" fmla="*/ 2147483647 h 345"/>
                <a:gd name="T12" fmla="*/ 2147483647 w 464"/>
                <a:gd name="T13" fmla="*/ 2147483647 h 345"/>
                <a:gd name="T14" fmla="*/ 2147483647 w 464"/>
                <a:gd name="T15" fmla="*/ 2147483647 h 345"/>
                <a:gd name="T16" fmla="*/ 2147483647 w 464"/>
                <a:gd name="T17" fmla="*/ 2147483647 h 345"/>
                <a:gd name="T18" fmla="*/ 2147483647 w 464"/>
                <a:gd name="T19" fmla="*/ 2147483647 h 345"/>
                <a:gd name="T20" fmla="*/ 2147483647 w 464"/>
                <a:gd name="T21" fmla="*/ 2147483647 h 345"/>
                <a:gd name="T22" fmla="*/ 2147483647 w 464"/>
                <a:gd name="T23" fmla="*/ 2147483647 h 345"/>
                <a:gd name="T24" fmla="*/ 2147483647 w 464"/>
                <a:gd name="T25" fmla="*/ 2147483647 h 345"/>
                <a:gd name="T26" fmla="*/ 2147483647 w 464"/>
                <a:gd name="T27" fmla="*/ 2147483647 h 345"/>
                <a:gd name="T28" fmla="*/ 2147483647 w 464"/>
                <a:gd name="T29" fmla="*/ 2147483647 h 345"/>
                <a:gd name="T30" fmla="*/ 2147483647 w 464"/>
                <a:gd name="T31" fmla="*/ 2147483647 h 345"/>
                <a:gd name="T32" fmla="*/ 2147483647 w 464"/>
                <a:gd name="T33" fmla="*/ 2147483647 h 345"/>
                <a:gd name="T34" fmla="*/ 2147483647 w 464"/>
                <a:gd name="T35" fmla="*/ 2147483647 h 345"/>
                <a:gd name="T36" fmla="*/ 2147483647 w 464"/>
                <a:gd name="T37" fmla="*/ 0 h 345"/>
                <a:gd name="T38" fmla="*/ 2147483647 w 464"/>
                <a:gd name="T39" fmla="*/ 0 h 345"/>
                <a:gd name="T40" fmla="*/ 2147483647 w 464"/>
                <a:gd name="T41" fmla="*/ 2147483647 h 345"/>
                <a:gd name="T42" fmla="*/ 2147483647 w 464"/>
                <a:gd name="T43" fmla="*/ 0 h 345"/>
                <a:gd name="T44" fmla="*/ 2147483647 w 464"/>
                <a:gd name="T45" fmla="*/ 2147483647 h 345"/>
                <a:gd name="T46" fmla="*/ 2147483647 w 464"/>
                <a:gd name="T47" fmla="*/ 2147483647 h 345"/>
                <a:gd name="T48" fmla="*/ 2147483647 w 464"/>
                <a:gd name="T49" fmla="*/ 2147483647 h 345"/>
                <a:gd name="T50" fmla="*/ 2147483647 w 464"/>
                <a:gd name="T51" fmla="*/ 2147483647 h 345"/>
                <a:gd name="T52" fmla="*/ 2147483647 w 464"/>
                <a:gd name="T53" fmla="*/ 2147483647 h 345"/>
                <a:gd name="T54" fmla="*/ 2147483647 w 464"/>
                <a:gd name="T55" fmla="*/ 2147483647 h 345"/>
                <a:gd name="T56" fmla="*/ 2147483647 w 464"/>
                <a:gd name="T57" fmla="*/ 2147483647 h 345"/>
                <a:gd name="T58" fmla="*/ 0 w 464"/>
                <a:gd name="T59" fmla="*/ 2147483647 h 345"/>
                <a:gd name="T60" fmla="*/ 2147483647 w 464"/>
                <a:gd name="T61" fmla="*/ 2147483647 h 345"/>
                <a:gd name="T62" fmla="*/ 0 w 464"/>
                <a:gd name="T63" fmla="*/ 2147483647 h 345"/>
                <a:gd name="T64" fmla="*/ 0 w 464"/>
                <a:gd name="T65" fmla="*/ 2147483647 h 345"/>
                <a:gd name="T66" fmla="*/ 2147483647 w 464"/>
                <a:gd name="T67" fmla="*/ 2147483647 h 345"/>
                <a:gd name="T68" fmla="*/ 2147483647 w 464"/>
                <a:gd name="T69" fmla="*/ 2147483647 h 345"/>
                <a:gd name="T70" fmla="*/ 2147483647 w 464"/>
                <a:gd name="T71" fmla="*/ 2147483647 h 345"/>
                <a:gd name="T72" fmla="*/ 2147483647 w 464"/>
                <a:gd name="T73" fmla="*/ 2147483647 h 345"/>
                <a:gd name="T74" fmla="*/ 2147483647 w 464"/>
                <a:gd name="T75" fmla="*/ 2147483647 h 345"/>
                <a:gd name="T76" fmla="*/ 2147483647 w 464"/>
                <a:gd name="T77" fmla="*/ 2147483647 h 345"/>
                <a:gd name="T78" fmla="*/ 2147483647 w 464"/>
                <a:gd name="T79" fmla="*/ 2147483647 h 345"/>
                <a:gd name="T80" fmla="*/ 2147483647 w 464"/>
                <a:gd name="T81" fmla="*/ 2147483647 h 34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64"/>
                <a:gd name="T124" fmla="*/ 0 h 345"/>
                <a:gd name="T125" fmla="*/ 464 w 464"/>
                <a:gd name="T126" fmla="*/ 345 h 34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64" h="345">
                  <a:moveTo>
                    <a:pt x="331" y="189"/>
                  </a:moveTo>
                  <a:lnTo>
                    <a:pt x="460" y="189"/>
                  </a:lnTo>
                  <a:lnTo>
                    <a:pt x="456" y="185"/>
                  </a:lnTo>
                  <a:lnTo>
                    <a:pt x="456" y="183"/>
                  </a:lnTo>
                  <a:lnTo>
                    <a:pt x="454" y="189"/>
                  </a:lnTo>
                  <a:lnTo>
                    <a:pt x="454" y="341"/>
                  </a:lnTo>
                  <a:lnTo>
                    <a:pt x="458" y="338"/>
                  </a:lnTo>
                  <a:lnTo>
                    <a:pt x="4" y="338"/>
                  </a:lnTo>
                  <a:lnTo>
                    <a:pt x="8" y="341"/>
                  </a:lnTo>
                  <a:lnTo>
                    <a:pt x="8" y="47"/>
                  </a:lnTo>
                  <a:lnTo>
                    <a:pt x="6" y="51"/>
                  </a:lnTo>
                  <a:lnTo>
                    <a:pt x="8" y="47"/>
                  </a:lnTo>
                  <a:lnTo>
                    <a:pt x="10" y="47"/>
                  </a:lnTo>
                  <a:lnTo>
                    <a:pt x="13" y="43"/>
                  </a:lnTo>
                  <a:lnTo>
                    <a:pt x="12" y="41"/>
                  </a:lnTo>
                  <a:lnTo>
                    <a:pt x="13" y="43"/>
                  </a:lnTo>
                  <a:lnTo>
                    <a:pt x="21" y="35"/>
                  </a:lnTo>
                  <a:lnTo>
                    <a:pt x="25" y="31"/>
                  </a:lnTo>
                  <a:lnTo>
                    <a:pt x="27" y="31"/>
                  </a:lnTo>
                  <a:lnTo>
                    <a:pt x="31" y="27"/>
                  </a:lnTo>
                  <a:lnTo>
                    <a:pt x="29" y="26"/>
                  </a:lnTo>
                  <a:lnTo>
                    <a:pt x="31" y="27"/>
                  </a:lnTo>
                  <a:lnTo>
                    <a:pt x="37" y="22"/>
                  </a:lnTo>
                  <a:lnTo>
                    <a:pt x="35" y="20"/>
                  </a:lnTo>
                  <a:lnTo>
                    <a:pt x="37" y="22"/>
                  </a:lnTo>
                  <a:lnTo>
                    <a:pt x="50" y="8"/>
                  </a:lnTo>
                  <a:lnTo>
                    <a:pt x="52" y="6"/>
                  </a:lnTo>
                  <a:lnTo>
                    <a:pt x="50" y="8"/>
                  </a:lnTo>
                  <a:lnTo>
                    <a:pt x="331" y="8"/>
                  </a:lnTo>
                  <a:lnTo>
                    <a:pt x="327" y="4"/>
                  </a:lnTo>
                  <a:lnTo>
                    <a:pt x="327" y="185"/>
                  </a:lnTo>
                  <a:lnTo>
                    <a:pt x="331" y="189"/>
                  </a:lnTo>
                  <a:lnTo>
                    <a:pt x="331" y="182"/>
                  </a:lnTo>
                  <a:lnTo>
                    <a:pt x="335" y="185"/>
                  </a:lnTo>
                  <a:lnTo>
                    <a:pt x="335" y="4"/>
                  </a:lnTo>
                  <a:lnTo>
                    <a:pt x="335" y="2"/>
                  </a:lnTo>
                  <a:lnTo>
                    <a:pt x="333" y="2"/>
                  </a:lnTo>
                  <a:lnTo>
                    <a:pt x="333" y="0"/>
                  </a:lnTo>
                  <a:lnTo>
                    <a:pt x="331" y="0"/>
                  </a:lnTo>
                  <a:lnTo>
                    <a:pt x="50" y="0"/>
                  </a:lnTo>
                  <a:lnTo>
                    <a:pt x="48" y="0"/>
                  </a:lnTo>
                  <a:lnTo>
                    <a:pt x="48" y="2"/>
                  </a:lnTo>
                  <a:lnTo>
                    <a:pt x="50" y="0"/>
                  </a:lnTo>
                  <a:lnTo>
                    <a:pt x="46" y="0"/>
                  </a:lnTo>
                  <a:lnTo>
                    <a:pt x="33" y="14"/>
                  </a:lnTo>
                  <a:lnTo>
                    <a:pt x="31" y="16"/>
                  </a:lnTo>
                  <a:lnTo>
                    <a:pt x="29" y="18"/>
                  </a:lnTo>
                  <a:lnTo>
                    <a:pt x="27" y="20"/>
                  </a:lnTo>
                  <a:lnTo>
                    <a:pt x="25" y="22"/>
                  </a:lnTo>
                  <a:lnTo>
                    <a:pt x="23" y="24"/>
                  </a:lnTo>
                  <a:lnTo>
                    <a:pt x="21" y="24"/>
                  </a:lnTo>
                  <a:lnTo>
                    <a:pt x="17" y="27"/>
                  </a:lnTo>
                  <a:lnTo>
                    <a:pt x="19" y="29"/>
                  </a:lnTo>
                  <a:lnTo>
                    <a:pt x="17" y="27"/>
                  </a:lnTo>
                  <a:lnTo>
                    <a:pt x="10" y="35"/>
                  </a:lnTo>
                  <a:lnTo>
                    <a:pt x="8" y="37"/>
                  </a:lnTo>
                  <a:lnTo>
                    <a:pt x="6" y="39"/>
                  </a:lnTo>
                  <a:lnTo>
                    <a:pt x="4" y="39"/>
                  </a:lnTo>
                  <a:lnTo>
                    <a:pt x="0" y="43"/>
                  </a:lnTo>
                  <a:lnTo>
                    <a:pt x="0" y="47"/>
                  </a:lnTo>
                  <a:lnTo>
                    <a:pt x="2" y="43"/>
                  </a:lnTo>
                  <a:lnTo>
                    <a:pt x="2" y="45"/>
                  </a:lnTo>
                  <a:lnTo>
                    <a:pt x="0" y="45"/>
                  </a:lnTo>
                  <a:lnTo>
                    <a:pt x="0" y="47"/>
                  </a:lnTo>
                  <a:lnTo>
                    <a:pt x="0" y="341"/>
                  </a:lnTo>
                  <a:lnTo>
                    <a:pt x="0" y="343"/>
                  </a:lnTo>
                  <a:lnTo>
                    <a:pt x="2" y="343"/>
                  </a:lnTo>
                  <a:lnTo>
                    <a:pt x="2" y="345"/>
                  </a:lnTo>
                  <a:lnTo>
                    <a:pt x="4" y="345"/>
                  </a:lnTo>
                  <a:lnTo>
                    <a:pt x="458" y="345"/>
                  </a:lnTo>
                  <a:lnTo>
                    <a:pt x="460" y="345"/>
                  </a:lnTo>
                  <a:lnTo>
                    <a:pt x="460" y="343"/>
                  </a:lnTo>
                  <a:lnTo>
                    <a:pt x="462" y="343"/>
                  </a:lnTo>
                  <a:lnTo>
                    <a:pt x="462" y="341"/>
                  </a:lnTo>
                  <a:lnTo>
                    <a:pt x="462" y="189"/>
                  </a:lnTo>
                  <a:lnTo>
                    <a:pt x="464" y="187"/>
                  </a:lnTo>
                  <a:lnTo>
                    <a:pt x="464" y="185"/>
                  </a:lnTo>
                  <a:lnTo>
                    <a:pt x="464" y="183"/>
                  </a:lnTo>
                  <a:lnTo>
                    <a:pt x="462" y="183"/>
                  </a:lnTo>
                  <a:lnTo>
                    <a:pt x="462" y="182"/>
                  </a:lnTo>
                  <a:lnTo>
                    <a:pt x="460" y="182"/>
                  </a:lnTo>
                  <a:lnTo>
                    <a:pt x="331" y="182"/>
                  </a:lnTo>
                  <a:lnTo>
                    <a:pt x="331" y="189"/>
                  </a:lnTo>
                  <a:close/>
                </a:path>
              </a:pathLst>
            </a:custGeom>
            <a:solidFill>
              <a:srgbClr val="000000"/>
            </a:solidFill>
            <a:ln w="9525">
              <a:noFill/>
              <a:round/>
              <a:headEnd/>
              <a:tailEnd/>
            </a:ln>
          </p:spPr>
          <p:txBody>
            <a:bodyPr/>
            <a:lstStyle/>
            <a:p>
              <a:endParaRPr lang="zh-CN" altLang="en-US"/>
            </a:p>
          </p:txBody>
        </p:sp>
        <p:sp>
          <p:nvSpPr>
            <p:cNvPr id="33" name="Rectangle 691"/>
            <p:cNvSpPr>
              <a:spLocks noChangeArrowheads="1"/>
            </p:cNvSpPr>
            <p:nvPr/>
          </p:nvSpPr>
          <p:spPr bwMode="auto">
            <a:xfrm>
              <a:off x="6373813" y="4119563"/>
              <a:ext cx="257175" cy="254000"/>
            </a:xfrm>
            <a:prstGeom prst="rect">
              <a:avLst/>
            </a:prstGeom>
            <a:solidFill>
              <a:srgbClr val="000000"/>
            </a:solidFill>
            <a:ln w="9525">
              <a:noFill/>
              <a:miter lim="800000"/>
              <a:headEnd/>
              <a:tailEnd/>
            </a:ln>
          </p:spPr>
          <p:txBody>
            <a:bodyPr/>
            <a:lstStyle/>
            <a:p>
              <a:endParaRPr lang="zh-CN" altLang="en-US"/>
            </a:p>
          </p:txBody>
        </p:sp>
        <p:sp>
          <p:nvSpPr>
            <p:cNvPr id="34" name="Freeform 692"/>
            <p:cNvSpPr>
              <a:spLocks/>
            </p:cNvSpPr>
            <p:nvPr/>
          </p:nvSpPr>
          <p:spPr bwMode="auto">
            <a:xfrm>
              <a:off x="6369050" y="4113213"/>
              <a:ext cx="265113" cy="263525"/>
            </a:xfrm>
            <a:custGeom>
              <a:avLst/>
              <a:gdLst>
                <a:gd name="T0" fmla="*/ 2147483647 w 167"/>
                <a:gd name="T1" fmla="*/ 0 h 166"/>
                <a:gd name="T2" fmla="*/ 2147483647 w 167"/>
                <a:gd name="T3" fmla="*/ 0 h 166"/>
                <a:gd name="T4" fmla="*/ 2147483647 w 167"/>
                <a:gd name="T5" fmla="*/ 2147483647 h 166"/>
                <a:gd name="T6" fmla="*/ 0 w 167"/>
                <a:gd name="T7" fmla="*/ 2147483647 h 166"/>
                <a:gd name="T8" fmla="*/ 0 w 167"/>
                <a:gd name="T9" fmla="*/ 2147483647 h 166"/>
                <a:gd name="T10" fmla="*/ 2147483647 w 167"/>
                <a:gd name="T11" fmla="*/ 2147483647 h 166"/>
                <a:gd name="T12" fmla="*/ 2147483647 w 167"/>
                <a:gd name="T13" fmla="*/ 2147483647 h 166"/>
                <a:gd name="T14" fmla="*/ 2147483647 w 167"/>
                <a:gd name="T15" fmla="*/ 2147483647 h 166"/>
                <a:gd name="T16" fmla="*/ 2147483647 w 167"/>
                <a:gd name="T17" fmla="*/ 2147483647 h 166"/>
                <a:gd name="T18" fmla="*/ 2147483647 w 167"/>
                <a:gd name="T19" fmla="*/ 2147483647 h 166"/>
                <a:gd name="T20" fmla="*/ 2147483647 w 167"/>
                <a:gd name="T21" fmla="*/ 2147483647 h 166"/>
                <a:gd name="T22" fmla="*/ 2147483647 w 167"/>
                <a:gd name="T23" fmla="*/ 2147483647 h 166"/>
                <a:gd name="T24" fmla="*/ 2147483647 w 167"/>
                <a:gd name="T25" fmla="*/ 0 h 166"/>
                <a:gd name="T26" fmla="*/ 2147483647 w 167"/>
                <a:gd name="T27" fmla="*/ 0 h 166"/>
                <a:gd name="T28" fmla="*/ 2147483647 w 167"/>
                <a:gd name="T29" fmla="*/ 0 h 166"/>
                <a:gd name="T30" fmla="*/ 2147483647 w 167"/>
                <a:gd name="T31" fmla="*/ 2147483647 h 166"/>
                <a:gd name="T32" fmla="*/ 2147483647 w 167"/>
                <a:gd name="T33" fmla="*/ 2147483647 h 166"/>
                <a:gd name="T34" fmla="*/ 2147483647 w 167"/>
                <a:gd name="T35" fmla="*/ 2147483647 h 166"/>
                <a:gd name="T36" fmla="*/ 2147483647 w 167"/>
                <a:gd name="T37" fmla="*/ 2147483647 h 166"/>
                <a:gd name="T38" fmla="*/ 2147483647 w 167"/>
                <a:gd name="T39" fmla="*/ 2147483647 h 166"/>
                <a:gd name="T40" fmla="*/ 2147483647 w 167"/>
                <a:gd name="T41" fmla="*/ 2147483647 h 166"/>
                <a:gd name="T42" fmla="*/ 2147483647 w 167"/>
                <a:gd name="T43" fmla="*/ 2147483647 h 166"/>
                <a:gd name="T44" fmla="*/ 2147483647 w 167"/>
                <a:gd name="T45" fmla="*/ 2147483647 h 166"/>
                <a:gd name="T46" fmla="*/ 2147483647 w 167"/>
                <a:gd name="T47" fmla="*/ 2147483647 h 166"/>
                <a:gd name="T48" fmla="*/ 2147483647 w 167"/>
                <a:gd name="T49" fmla="*/ 0 h 1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7"/>
                <a:gd name="T76" fmla="*/ 0 h 166"/>
                <a:gd name="T77" fmla="*/ 167 w 167"/>
                <a:gd name="T78" fmla="*/ 166 h 16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7" h="166">
                  <a:moveTo>
                    <a:pt x="3" y="0"/>
                  </a:moveTo>
                  <a:lnTo>
                    <a:pt x="2" y="0"/>
                  </a:lnTo>
                  <a:lnTo>
                    <a:pt x="2" y="2"/>
                  </a:lnTo>
                  <a:lnTo>
                    <a:pt x="0" y="2"/>
                  </a:lnTo>
                  <a:lnTo>
                    <a:pt x="0" y="164"/>
                  </a:lnTo>
                  <a:lnTo>
                    <a:pt x="2" y="164"/>
                  </a:lnTo>
                  <a:lnTo>
                    <a:pt x="2" y="166"/>
                  </a:lnTo>
                  <a:lnTo>
                    <a:pt x="165" y="166"/>
                  </a:lnTo>
                  <a:lnTo>
                    <a:pt x="165" y="164"/>
                  </a:lnTo>
                  <a:lnTo>
                    <a:pt x="167" y="164"/>
                  </a:lnTo>
                  <a:lnTo>
                    <a:pt x="167" y="2"/>
                  </a:lnTo>
                  <a:lnTo>
                    <a:pt x="165" y="2"/>
                  </a:lnTo>
                  <a:lnTo>
                    <a:pt x="165" y="0"/>
                  </a:lnTo>
                  <a:lnTo>
                    <a:pt x="163" y="0"/>
                  </a:lnTo>
                  <a:lnTo>
                    <a:pt x="3" y="0"/>
                  </a:lnTo>
                  <a:lnTo>
                    <a:pt x="3" y="8"/>
                  </a:lnTo>
                  <a:lnTo>
                    <a:pt x="163" y="8"/>
                  </a:lnTo>
                  <a:lnTo>
                    <a:pt x="159" y="4"/>
                  </a:lnTo>
                  <a:lnTo>
                    <a:pt x="159" y="162"/>
                  </a:lnTo>
                  <a:lnTo>
                    <a:pt x="163" y="158"/>
                  </a:lnTo>
                  <a:lnTo>
                    <a:pt x="3" y="158"/>
                  </a:lnTo>
                  <a:lnTo>
                    <a:pt x="7" y="162"/>
                  </a:lnTo>
                  <a:lnTo>
                    <a:pt x="7" y="4"/>
                  </a:lnTo>
                  <a:lnTo>
                    <a:pt x="3" y="8"/>
                  </a:lnTo>
                  <a:lnTo>
                    <a:pt x="3" y="0"/>
                  </a:lnTo>
                  <a:close/>
                </a:path>
              </a:pathLst>
            </a:custGeom>
            <a:solidFill>
              <a:srgbClr val="000000"/>
            </a:solidFill>
            <a:ln w="9525">
              <a:noFill/>
              <a:round/>
              <a:headEnd/>
              <a:tailEnd/>
            </a:ln>
          </p:spPr>
          <p:txBody>
            <a:bodyPr/>
            <a:lstStyle/>
            <a:p>
              <a:endParaRPr lang="zh-CN" altLang="en-US"/>
            </a:p>
          </p:txBody>
        </p:sp>
        <p:sp>
          <p:nvSpPr>
            <p:cNvPr id="35" name="Freeform 693"/>
            <p:cNvSpPr>
              <a:spLocks/>
            </p:cNvSpPr>
            <p:nvPr/>
          </p:nvSpPr>
          <p:spPr bwMode="auto">
            <a:xfrm>
              <a:off x="6627813" y="3883025"/>
              <a:ext cx="722312" cy="942975"/>
            </a:xfrm>
            <a:custGeom>
              <a:avLst/>
              <a:gdLst>
                <a:gd name="T0" fmla="*/ 2147483647 w 455"/>
                <a:gd name="T1" fmla="*/ 2147483647 h 594"/>
                <a:gd name="T2" fmla="*/ 2147483647 w 455"/>
                <a:gd name="T3" fmla="*/ 2147483647 h 594"/>
                <a:gd name="T4" fmla="*/ 2147483647 w 455"/>
                <a:gd name="T5" fmla="*/ 2147483647 h 594"/>
                <a:gd name="T6" fmla="*/ 2147483647 w 455"/>
                <a:gd name="T7" fmla="*/ 2147483647 h 594"/>
                <a:gd name="T8" fmla="*/ 2147483647 w 455"/>
                <a:gd name="T9" fmla="*/ 2147483647 h 594"/>
                <a:gd name="T10" fmla="*/ 2147483647 w 455"/>
                <a:gd name="T11" fmla="*/ 2147483647 h 594"/>
                <a:gd name="T12" fmla="*/ 2147483647 w 455"/>
                <a:gd name="T13" fmla="*/ 2147483647 h 594"/>
                <a:gd name="T14" fmla="*/ 2147483647 w 455"/>
                <a:gd name="T15" fmla="*/ 2147483647 h 594"/>
                <a:gd name="T16" fmla="*/ 2147483647 w 455"/>
                <a:gd name="T17" fmla="*/ 2147483647 h 594"/>
                <a:gd name="T18" fmla="*/ 2147483647 w 455"/>
                <a:gd name="T19" fmla="*/ 2147483647 h 594"/>
                <a:gd name="T20" fmla="*/ 2147483647 w 455"/>
                <a:gd name="T21" fmla="*/ 2147483647 h 594"/>
                <a:gd name="T22" fmla="*/ 2147483647 w 455"/>
                <a:gd name="T23" fmla="*/ 2147483647 h 594"/>
                <a:gd name="T24" fmla="*/ 2147483647 w 455"/>
                <a:gd name="T25" fmla="*/ 2147483647 h 594"/>
                <a:gd name="T26" fmla="*/ 2147483647 w 455"/>
                <a:gd name="T27" fmla="*/ 2147483647 h 594"/>
                <a:gd name="T28" fmla="*/ 2147483647 w 455"/>
                <a:gd name="T29" fmla="*/ 0 h 594"/>
                <a:gd name="T30" fmla="*/ 2147483647 w 455"/>
                <a:gd name="T31" fmla="*/ 2147483647 h 594"/>
                <a:gd name="T32" fmla="*/ 2147483647 w 455"/>
                <a:gd name="T33" fmla="*/ 2147483647 h 594"/>
                <a:gd name="T34" fmla="*/ 2147483647 w 455"/>
                <a:gd name="T35" fmla="*/ 2147483647 h 594"/>
                <a:gd name="T36" fmla="*/ 2147483647 w 455"/>
                <a:gd name="T37" fmla="*/ 2147483647 h 594"/>
                <a:gd name="T38" fmla="*/ 2147483647 w 455"/>
                <a:gd name="T39" fmla="*/ 2147483647 h 594"/>
                <a:gd name="T40" fmla="*/ 2147483647 w 455"/>
                <a:gd name="T41" fmla="*/ 2147483647 h 594"/>
                <a:gd name="T42" fmla="*/ 2147483647 w 455"/>
                <a:gd name="T43" fmla="*/ 2147483647 h 594"/>
                <a:gd name="T44" fmla="*/ 2147483647 w 455"/>
                <a:gd name="T45" fmla="*/ 2147483647 h 594"/>
                <a:gd name="T46" fmla="*/ 2147483647 w 455"/>
                <a:gd name="T47" fmla="*/ 2147483647 h 594"/>
                <a:gd name="T48" fmla="*/ 2147483647 w 455"/>
                <a:gd name="T49" fmla="*/ 2147483647 h 594"/>
                <a:gd name="T50" fmla="*/ 2147483647 w 455"/>
                <a:gd name="T51" fmla="*/ 2147483647 h 594"/>
                <a:gd name="T52" fmla="*/ 2147483647 w 455"/>
                <a:gd name="T53" fmla="*/ 2147483647 h 594"/>
                <a:gd name="T54" fmla="*/ 0 w 455"/>
                <a:gd name="T55" fmla="*/ 2147483647 h 594"/>
                <a:gd name="T56" fmla="*/ 2147483647 w 455"/>
                <a:gd name="T57" fmla="*/ 2147483647 h 594"/>
                <a:gd name="T58" fmla="*/ 2147483647 w 455"/>
                <a:gd name="T59" fmla="*/ 2147483647 h 594"/>
                <a:gd name="T60" fmla="*/ 2147483647 w 455"/>
                <a:gd name="T61" fmla="*/ 2147483647 h 594"/>
                <a:gd name="T62" fmla="*/ 2147483647 w 455"/>
                <a:gd name="T63" fmla="*/ 2147483647 h 5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55"/>
                <a:gd name="T97" fmla="*/ 0 h 594"/>
                <a:gd name="T98" fmla="*/ 455 w 455"/>
                <a:gd name="T99" fmla="*/ 594 h 59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55" h="594">
                  <a:moveTo>
                    <a:pt x="218" y="594"/>
                  </a:moveTo>
                  <a:lnTo>
                    <a:pt x="447" y="594"/>
                  </a:lnTo>
                  <a:lnTo>
                    <a:pt x="447" y="592"/>
                  </a:lnTo>
                  <a:lnTo>
                    <a:pt x="453" y="590"/>
                  </a:lnTo>
                  <a:lnTo>
                    <a:pt x="455" y="586"/>
                  </a:lnTo>
                  <a:lnTo>
                    <a:pt x="455" y="565"/>
                  </a:lnTo>
                  <a:lnTo>
                    <a:pt x="453" y="557"/>
                  </a:lnTo>
                  <a:lnTo>
                    <a:pt x="449" y="553"/>
                  </a:lnTo>
                  <a:lnTo>
                    <a:pt x="447" y="553"/>
                  </a:lnTo>
                  <a:lnTo>
                    <a:pt x="270" y="488"/>
                  </a:lnTo>
                  <a:lnTo>
                    <a:pt x="258" y="474"/>
                  </a:lnTo>
                  <a:lnTo>
                    <a:pt x="255" y="457"/>
                  </a:lnTo>
                  <a:lnTo>
                    <a:pt x="255" y="232"/>
                  </a:lnTo>
                  <a:lnTo>
                    <a:pt x="255" y="224"/>
                  </a:lnTo>
                  <a:lnTo>
                    <a:pt x="264" y="201"/>
                  </a:lnTo>
                  <a:lnTo>
                    <a:pt x="274" y="193"/>
                  </a:lnTo>
                  <a:lnTo>
                    <a:pt x="283" y="187"/>
                  </a:lnTo>
                  <a:lnTo>
                    <a:pt x="341" y="158"/>
                  </a:lnTo>
                  <a:lnTo>
                    <a:pt x="349" y="151"/>
                  </a:lnTo>
                  <a:lnTo>
                    <a:pt x="355" y="141"/>
                  </a:lnTo>
                  <a:lnTo>
                    <a:pt x="362" y="114"/>
                  </a:lnTo>
                  <a:lnTo>
                    <a:pt x="360" y="81"/>
                  </a:lnTo>
                  <a:lnTo>
                    <a:pt x="360" y="89"/>
                  </a:lnTo>
                  <a:lnTo>
                    <a:pt x="349" y="29"/>
                  </a:lnTo>
                  <a:lnTo>
                    <a:pt x="349" y="27"/>
                  </a:lnTo>
                  <a:lnTo>
                    <a:pt x="341" y="16"/>
                  </a:lnTo>
                  <a:lnTo>
                    <a:pt x="332" y="8"/>
                  </a:lnTo>
                  <a:lnTo>
                    <a:pt x="322" y="2"/>
                  </a:lnTo>
                  <a:lnTo>
                    <a:pt x="308" y="0"/>
                  </a:lnTo>
                  <a:lnTo>
                    <a:pt x="231" y="0"/>
                  </a:lnTo>
                  <a:lnTo>
                    <a:pt x="151" y="0"/>
                  </a:lnTo>
                  <a:lnTo>
                    <a:pt x="137" y="2"/>
                  </a:lnTo>
                  <a:lnTo>
                    <a:pt x="126" y="8"/>
                  </a:lnTo>
                  <a:lnTo>
                    <a:pt x="116" y="16"/>
                  </a:lnTo>
                  <a:lnTo>
                    <a:pt x="110" y="27"/>
                  </a:lnTo>
                  <a:lnTo>
                    <a:pt x="108" y="29"/>
                  </a:lnTo>
                  <a:lnTo>
                    <a:pt x="99" y="89"/>
                  </a:lnTo>
                  <a:lnTo>
                    <a:pt x="99" y="81"/>
                  </a:lnTo>
                  <a:lnTo>
                    <a:pt x="95" y="114"/>
                  </a:lnTo>
                  <a:lnTo>
                    <a:pt x="102" y="141"/>
                  </a:lnTo>
                  <a:lnTo>
                    <a:pt x="108" y="151"/>
                  </a:lnTo>
                  <a:lnTo>
                    <a:pt x="118" y="158"/>
                  </a:lnTo>
                  <a:lnTo>
                    <a:pt x="116" y="158"/>
                  </a:lnTo>
                  <a:lnTo>
                    <a:pt x="174" y="187"/>
                  </a:lnTo>
                  <a:lnTo>
                    <a:pt x="185" y="193"/>
                  </a:lnTo>
                  <a:lnTo>
                    <a:pt x="195" y="201"/>
                  </a:lnTo>
                  <a:lnTo>
                    <a:pt x="201" y="212"/>
                  </a:lnTo>
                  <a:lnTo>
                    <a:pt x="203" y="224"/>
                  </a:lnTo>
                  <a:lnTo>
                    <a:pt x="204" y="232"/>
                  </a:lnTo>
                  <a:lnTo>
                    <a:pt x="204" y="457"/>
                  </a:lnTo>
                  <a:lnTo>
                    <a:pt x="201" y="474"/>
                  </a:lnTo>
                  <a:lnTo>
                    <a:pt x="195" y="482"/>
                  </a:lnTo>
                  <a:lnTo>
                    <a:pt x="187" y="488"/>
                  </a:lnTo>
                  <a:lnTo>
                    <a:pt x="10" y="553"/>
                  </a:lnTo>
                  <a:lnTo>
                    <a:pt x="2" y="557"/>
                  </a:lnTo>
                  <a:lnTo>
                    <a:pt x="0" y="565"/>
                  </a:lnTo>
                  <a:lnTo>
                    <a:pt x="2" y="565"/>
                  </a:lnTo>
                  <a:lnTo>
                    <a:pt x="2" y="586"/>
                  </a:lnTo>
                  <a:lnTo>
                    <a:pt x="0" y="586"/>
                  </a:lnTo>
                  <a:lnTo>
                    <a:pt x="2" y="590"/>
                  </a:lnTo>
                  <a:lnTo>
                    <a:pt x="8" y="592"/>
                  </a:lnTo>
                  <a:lnTo>
                    <a:pt x="10" y="592"/>
                  </a:lnTo>
                  <a:lnTo>
                    <a:pt x="10" y="594"/>
                  </a:lnTo>
                  <a:lnTo>
                    <a:pt x="239" y="594"/>
                  </a:lnTo>
                  <a:lnTo>
                    <a:pt x="218" y="594"/>
                  </a:lnTo>
                  <a:close/>
                </a:path>
              </a:pathLst>
            </a:custGeom>
            <a:solidFill>
              <a:srgbClr val="808080"/>
            </a:solidFill>
            <a:ln w="9525">
              <a:noFill/>
              <a:round/>
              <a:headEnd/>
              <a:tailEnd/>
            </a:ln>
          </p:spPr>
          <p:txBody>
            <a:bodyPr/>
            <a:lstStyle/>
            <a:p>
              <a:endParaRPr lang="zh-CN" altLang="en-US"/>
            </a:p>
          </p:txBody>
        </p:sp>
        <p:sp>
          <p:nvSpPr>
            <p:cNvPr id="36" name="Rectangle 694"/>
            <p:cNvSpPr>
              <a:spLocks noChangeArrowheads="1"/>
            </p:cNvSpPr>
            <p:nvPr/>
          </p:nvSpPr>
          <p:spPr bwMode="auto">
            <a:xfrm>
              <a:off x="7324725" y="4337050"/>
              <a:ext cx="257175" cy="133350"/>
            </a:xfrm>
            <a:prstGeom prst="rect">
              <a:avLst/>
            </a:prstGeom>
            <a:solidFill>
              <a:srgbClr val="FFFFFF"/>
            </a:solidFill>
            <a:ln w="9525">
              <a:noFill/>
              <a:miter lim="800000"/>
              <a:headEnd/>
              <a:tailEnd/>
            </a:ln>
          </p:spPr>
          <p:txBody>
            <a:bodyPr/>
            <a:lstStyle/>
            <a:p>
              <a:endParaRPr lang="zh-CN" altLang="en-US"/>
            </a:p>
          </p:txBody>
        </p:sp>
        <p:sp>
          <p:nvSpPr>
            <p:cNvPr id="37" name="Freeform 695"/>
            <p:cNvSpPr>
              <a:spLocks/>
            </p:cNvSpPr>
            <p:nvPr/>
          </p:nvSpPr>
          <p:spPr bwMode="auto">
            <a:xfrm>
              <a:off x="7319963" y="4330700"/>
              <a:ext cx="265112" cy="142875"/>
            </a:xfrm>
            <a:custGeom>
              <a:avLst/>
              <a:gdLst>
                <a:gd name="T0" fmla="*/ 2147483647 w 167"/>
                <a:gd name="T1" fmla="*/ 0 h 90"/>
                <a:gd name="T2" fmla="*/ 2147483647 w 167"/>
                <a:gd name="T3" fmla="*/ 0 h 90"/>
                <a:gd name="T4" fmla="*/ 2147483647 w 167"/>
                <a:gd name="T5" fmla="*/ 2147483647 h 90"/>
                <a:gd name="T6" fmla="*/ 0 w 167"/>
                <a:gd name="T7" fmla="*/ 2147483647 h 90"/>
                <a:gd name="T8" fmla="*/ 0 w 167"/>
                <a:gd name="T9" fmla="*/ 2147483647 h 90"/>
                <a:gd name="T10" fmla="*/ 2147483647 w 167"/>
                <a:gd name="T11" fmla="*/ 2147483647 h 90"/>
                <a:gd name="T12" fmla="*/ 2147483647 w 167"/>
                <a:gd name="T13" fmla="*/ 2147483647 h 90"/>
                <a:gd name="T14" fmla="*/ 2147483647 w 167"/>
                <a:gd name="T15" fmla="*/ 2147483647 h 90"/>
                <a:gd name="T16" fmla="*/ 2147483647 w 167"/>
                <a:gd name="T17" fmla="*/ 2147483647 h 90"/>
                <a:gd name="T18" fmla="*/ 2147483647 w 167"/>
                <a:gd name="T19" fmla="*/ 2147483647 h 90"/>
                <a:gd name="T20" fmla="*/ 2147483647 w 167"/>
                <a:gd name="T21" fmla="*/ 2147483647 h 90"/>
                <a:gd name="T22" fmla="*/ 2147483647 w 167"/>
                <a:gd name="T23" fmla="*/ 2147483647 h 90"/>
                <a:gd name="T24" fmla="*/ 2147483647 w 167"/>
                <a:gd name="T25" fmla="*/ 0 h 90"/>
                <a:gd name="T26" fmla="*/ 2147483647 w 167"/>
                <a:gd name="T27" fmla="*/ 0 h 90"/>
                <a:gd name="T28" fmla="*/ 2147483647 w 167"/>
                <a:gd name="T29" fmla="*/ 0 h 90"/>
                <a:gd name="T30" fmla="*/ 2147483647 w 167"/>
                <a:gd name="T31" fmla="*/ 2147483647 h 90"/>
                <a:gd name="T32" fmla="*/ 2147483647 w 167"/>
                <a:gd name="T33" fmla="*/ 2147483647 h 90"/>
                <a:gd name="T34" fmla="*/ 2147483647 w 167"/>
                <a:gd name="T35" fmla="*/ 2147483647 h 90"/>
                <a:gd name="T36" fmla="*/ 2147483647 w 167"/>
                <a:gd name="T37" fmla="*/ 2147483647 h 90"/>
                <a:gd name="T38" fmla="*/ 2147483647 w 167"/>
                <a:gd name="T39" fmla="*/ 2147483647 h 90"/>
                <a:gd name="T40" fmla="*/ 2147483647 w 167"/>
                <a:gd name="T41" fmla="*/ 2147483647 h 90"/>
                <a:gd name="T42" fmla="*/ 2147483647 w 167"/>
                <a:gd name="T43" fmla="*/ 2147483647 h 90"/>
                <a:gd name="T44" fmla="*/ 2147483647 w 167"/>
                <a:gd name="T45" fmla="*/ 2147483647 h 90"/>
                <a:gd name="T46" fmla="*/ 2147483647 w 167"/>
                <a:gd name="T47" fmla="*/ 2147483647 h 90"/>
                <a:gd name="T48" fmla="*/ 2147483647 w 167"/>
                <a:gd name="T49" fmla="*/ 0 h 9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7"/>
                <a:gd name="T76" fmla="*/ 0 h 90"/>
                <a:gd name="T77" fmla="*/ 167 w 167"/>
                <a:gd name="T78" fmla="*/ 90 h 9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7" h="90">
                  <a:moveTo>
                    <a:pt x="3" y="0"/>
                  </a:moveTo>
                  <a:lnTo>
                    <a:pt x="1" y="0"/>
                  </a:lnTo>
                  <a:lnTo>
                    <a:pt x="1" y="2"/>
                  </a:lnTo>
                  <a:lnTo>
                    <a:pt x="0" y="2"/>
                  </a:lnTo>
                  <a:lnTo>
                    <a:pt x="0" y="88"/>
                  </a:lnTo>
                  <a:lnTo>
                    <a:pt x="1" y="88"/>
                  </a:lnTo>
                  <a:lnTo>
                    <a:pt x="1" y="90"/>
                  </a:lnTo>
                  <a:lnTo>
                    <a:pt x="165" y="90"/>
                  </a:lnTo>
                  <a:lnTo>
                    <a:pt x="165" y="88"/>
                  </a:lnTo>
                  <a:lnTo>
                    <a:pt x="167" y="88"/>
                  </a:lnTo>
                  <a:lnTo>
                    <a:pt x="167" y="2"/>
                  </a:lnTo>
                  <a:lnTo>
                    <a:pt x="165" y="2"/>
                  </a:lnTo>
                  <a:lnTo>
                    <a:pt x="165" y="0"/>
                  </a:lnTo>
                  <a:lnTo>
                    <a:pt x="163" y="0"/>
                  </a:lnTo>
                  <a:lnTo>
                    <a:pt x="3" y="0"/>
                  </a:lnTo>
                  <a:lnTo>
                    <a:pt x="3" y="7"/>
                  </a:lnTo>
                  <a:lnTo>
                    <a:pt x="163" y="7"/>
                  </a:lnTo>
                  <a:lnTo>
                    <a:pt x="159" y="4"/>
                  </a:lnTo>
                  <a:lnTo>
                    <a:pt x="159" y="86"/>
                  </a:lnTo>
                  <a:lnTo>
                    <a:pt x="163" y="83"/>
                  </a:lnTo>
                  <a:lnTo>
                    <a:pt x="3" y="83"/>
                  </a:lnTo>
                  <a:lnTo>
                    <a:pt x="7" y="86"/>
                  </a:lnTo>
                  <a:lnTo>
                    <a:pt x="7" y="4"/>
                  </a:lnTo>
                  <a:lnTo>
                    <a:pt x="3" y="7"/>
                  </a:lnTo>
                  <a:lnTo>
                    <a:pt x="3" y="0"/>
                  </a:lnTo>
                  <a:close/>
                </a:path>
              </a:pathLst>
            </a:custGeom>
            <a:solidFill>
              <a:srgbClr val="000000"/>
            </a:solidFill>
            <a:ln w="9525">
              <a:noFill/>
              <a:round/>
              <a:headEnd/>
              <a:tailEnd/>
            </a:ln>
          </p:spPr>
          <p:txBody>
            <a:bodyPr/>
            <a:lstStyle/>
            <a:p>
              <a:endParaRPr lang="zh-CN" altLang="en-US"/>
            </a:p>
          </p:txBody>
        </p:sp>
        <p:sp>
          <p:nvSpPr>
            <p:cNvPr id="38" name="Rectangle 696"/>
            <p:cNvSpPr>
              <a:spLocks noChangeArrowheads="1"/>
            </p:cNvSpPr>
            <p:nvPr/>
          </p:nvSpPr>
          <p:spPr bwMode="auto">
            <a:xfrm>
              <a:off x="6373813" y="4179888"/>
              <a:ext cx="257175" cy="131762"/>
            </a:xfrm>
            <a:prstGeom prst="rect">
              <a:avLst/>
            </a:prstGeom>
            <a:solidFill>
              <a:srgbClr val="FFFFFF"/>
            </a:solidFill>
            <a:ln w="9525">
              <a:noFill/>
              <a:miter lim="800000"/>
              <a:headEnd/>
              <a:tailEnd/>
            </a:ln>
          </p:spPr>
          <p:txBody>
            <a:bodyPr/>
            <a:lstStyle/>
            <a:p>
              <a:endParaRPr lang="zh-CN" altLang="en-US"/>
            </a:p>
          </p:txBody>
        </p:sp>
        <p:sp>
          <p:nvSpPr>
            <p:cNvPr id="39" name="Freeform 697"/>
            <p:cNvSpPr>
              <a:spLocks/>
            </p:cNvSpPr>
            <p:nvPr/>
          </p:nvSpPr>
          <p:spPr bwMode="auto">
            <a:xfrm>
              <a:off x="6369050" y="4173538"/>
              <a:ext cx="265113" cy="141287"/>
            </a:xfrm>
            <a:custGeom>
              <a:avLst/>
              <a:gdLst>
                <a:gd name="T0" fmla="*/ 2147483647 w 167"/>
                <a:gd name="T1" fmla="*/ 0 h 89"/>
                <a:gd name="T2" fmla="*/ 2147483647 w 167"/>
                <a:gd name="T3" fmla="*/ 0 h 89"/>
                <a:gd name="T4" fmla="*/ 2147483647 w 167"/>
                <a:gd name="T5" fmla="*/ 2147483647 h 89"/>
                <a:gd name="T6" fmla="*/ 0 w 167"/>
                <a:gd name="T7" fmla="*/ 2147483647 h 89"/>
                <a:gd name="T8" fmla="*/ 0 w 167"/>
                <a:gd name="T9" fmla="*/ 2147483647 h 89"/>
                <a:gd name="T10" fmla="*/ 2147483647 w 167"/>
                <a:gd name="T11" fmla="*/ 2147483647 h 89"/>
                <a:gd name="T12" fmla="*/ 2147483647 w 167"/>
                <a:gd name="T13" fmla="*/ 2147483647 h 89"/>
                <a:gd name="T14" fmla="*/ 2147483647 w 167"/>
                <a:gd name="T15" fmla="*/ 2147483647 h 89"/>
                <a:gd name="T16" fmla="*/ 2147483647 w 167"/>
                <a:gd name="T17" fmla="*/ 2147483647 h 89"/>
                <a:gd name="T18" fmla="*/ 2147483647 w 167"/>
                <a:gd name="T19" fmla="*/ 2147483647 h 89"/>
                <a:gd name="T20" fmla="*/ 2147483647 w 167"/>
                <a:gd name="T21" fmla="*/ 2147483647 h 89"/>
                <a:gd name="T22" fmla="*/ 2147483647 w 167"/>
                <a:gd name="T23" fmla="*/ 2147483647 h 89"/>
                <a:gd name="T24" fmla="*/ 2147483647 w 167"/>
                <a:gd name="T25" fmla="*/ 0 h 89"/>
                <a:gd name="T26" fmla="*/ 2147483647 w 167"/>
                <a:gd name="T27" fmla="*/ 0 h 89"/>
                <a:gd name="T28" fmla="*/ 2147483647 w 167"/>
                <a:gd name="T29" fmla="*/ 0 h 89"/>
                <a:gd name="T30" fmla="*/ 2147483647 w 167"/>
                <a:gd name="T31" fmla="*/ 2147483647 h 89"/>
                <a:gd name="T32" fmla="*/ 2147483647 w 167"/>
                <a:gd name="T33" fmla="*/ 2147483647 h 89"/>
                <a:gd name="T34" fmla="*/ 2147483647 w 167"/>
                <a:gd name="T35" fmla="*/ 2147483647 h 89"/>
                <a:gd name="T36" fmla="*/ 2147483647 w 167"/>
                <a:gd name="T37" fmla="*/ 2147483647 h 89"/>
                <a:gd name="T38" fmla="*/ 2147483647 w 167"/>
                <a:gd name="T39" fmla="*/ 2147483647 h 89"/>
                <a:gd name="T40" fmla="*/ 2147483647 w 167"/>
                <a:gd name="T41" fmla="*/ 2147483647 h 89"/>
                <a:gd name="T42" fmla="*/ 2147483647 w 167"/>
                <a:gd name="T43" fmla="*/ 2147483647 h 89"/>
                <a:gd name="T44" fmla="*/ 2147483647 w 167"/>
                <a:gd name="T45" fmla="*/ 2147483647 h 89"/>
                <a:gd name="T46" fmla="*/ 2147483647 w 167"/>
                <a:gd name="T47" fmla="*/ 2147483647 h 89"/>
                <a:gd name="T48" fmla="*/ 2147483647 w 167"/>
                <a:gd name="T49" fmla="*/ 0 h 8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7"/>
                <a:gd name="T76" fmla="*/ 0 h 89"/>
                <a:gd name="T77" fmla="*/ 167 w 167"/>
                <a:gd name="T78" fmla="*/ 89 h 8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7" h="89">
                  <a:moveTo>
                    <a:pt x="3" y="0"/>
                  </a:moveTo>
                  <a:lnTo>
                    <a:pt x="2" y="0"/>
                  </a:lnTo>
                  <a:lnTo>
                    <a:pt x="2" y="2"/>
                  </a:lnTo>
                  <a:lnTo>
                    <a:pt x="0" y="2"/>
                  </a:lnTo>
                  <a:lnTo>
                    <a:pt x="0" y="87"/>
                  </a:lnTo>
                  <a:lnTo>
                    <a:pt x="2" y="87"/>
                  </a:lnTo>
                  <a:lnTo>
                    <a:pt x="2" y="89"/>
                  </a:lnTo>
                  <a:lnTo>
                    <a:pt x="165" y="89"/>
                  </a:lnTo>
                  <a:lnTo>
                    <a:pt x="165" y="87"/>
                  </a:lnTo>
                  <a:lnTo>
                    <a:pt x="167" y="87"/>
                  </a:lnTo>
                  <a:lnTo>
                    <a:pt x="167" y="2"/>
                  </a:lnTo>
                  <a:lnTo>
                    <a:pt x="165" y="2"/>
                  </a:lnTo>
                  <a:lnTo>
                    <a:pt x="165" y="0"/>
                  </a:lnTo>
                  <a:lnTo>
                    <a:pt x="163" y="0"/>
                  </a:lnTo>
                  <a:lnTo>
                    <a:pt x="3" y="0"/>
                  </a:lnTo>
                  <a:lnTo>
                    <a:pt x="3" y="8"/>
                  </a:lnTo>
                  <a:lnTo>
                    <a:pt x="163" y="8"/>
                  </a:lnTo>
                  <a:lnTo>
                    <a:pt x="159" y="4"/>
                  </a:lnTo>
                  <a:lnTo>
                    <a:pt x="159" y="85"/>
                  </a:lnTo>
                  <a:lnTo>
                    <a:pt x="163" y="81"/>
                  </a:lnTo>
                  <a:lnTo>
                    <a:pt x="3" y="81"/>
                  </a:lnTo>
                  <a:lnTo>
                    <a:pt x="7" y="85"/>
                  </a:lnTo>
                  <a:lnTo>
                    <a:pt x="7" y="4"/>
                  </a:lnTo>
                  <a:lnTo>
                    <a:pt x="3" y="8"/>
                  </a:lnTo>
                  <a:lnTo>
                    <a:pt x="3" y="0"/>
                  </a:lnTo>
                  <a:close/>
                </a:path>
              </a:pathLst>
            </a:custGeom>
            <a:solidFill>
              <a:srgbClr val="000000"/>
            </a:solidFill>
            <a:ln w="9525">
              <a:noFill/>
              <a:round/>
              <a:headEnd/>
              <a:tailEnd/>
            </a:ln>
          </p:spPr>
          <p:txBody>
            <a:bodyPr/>
            <a:lstStyle/>
            <a:p>
              <a:endParaRPr lang="zh-CN" altLang="en-US"/>
            </a:p>
          </p:txBody>
        </p:sp>
        <p:sp>
          <p:nvSpPr>
            <p:cNvPr id="40" name="Freeform 698"/>
            <p:cNvSpPr>
              <a:spLocks/>
            </p:cNvSpPr>
            <p:nvPr/>
          </p:nvSpPr>
          <p:spPr bwMode="auto">
            <a:xfrm>
              <a:off x="8558213" y="4826000"/>
              <a:ext cx="44450" cy="17463"/>
            </a:xfrm>
            <a:custGeom>
              <a:avLst/>
              <a:gdLst>
                <a:gd name="T0" fmla="*/ 2147483647 w 28"/>
                <a:gd name="T1" fmla="*/ 2147483647 h 11"/>
                <a:gd name="T2" fmla="*/ 2147483647 w 28"/>
                <a:gd name="T3" fmla="*/ 2147483647 h 11"/>
                <a:gd name="T4" fmla="*/ 2147483647 w 28"/>
                <a:gd name="T5" fmla="*/ 2147483647 h 11"/>
                <a:gd name="T6" fmla="*/ 2147483647 w 28"/>
                <a:gd name="T7" fmla="*/ 2147483647 h 11"/>
                <a:gd name="T8" fmla="*/ 2147483647 w 28"/>
                <a:gd name="T9" fmla="*/ 2147483647 h 11"/>
                <a:gd name="T10" fmla="*/ 2147483647 w 28"/>
                <a:gd name="T11" fmla="*/ 2147483647 h 11"/>
                <a:gd name="T12" fmla="*/ 2147483647 w 28"/>
                <a:gd name="T13" fmla="*/ 0 h 11"/>
                <a:gd name="T14" fmla="*/ 2147483647 w 28"/>
                <a:gd name="T15" fmla="*/ 0 h 11"/>
                <a:gd name="T16" fmla="*/ 0 w 28"/>
                <a:gd name="T17" fmla="*/ 2147483647 h 11"/>
                <a:gd name="T18" fmla="*/ 0 w 28"/>
                <a:gd name="T19" fmla="*/ 2147483647 h 11"/>
                <a:gd name="T20" fmla="*/ 2147483647 w 28"/>
                <a:gd name="T21" fmla="*/ 2147483647 h 11"/>
                <a:gd name="T22" fmla="*/ 2147483647 w 28"/>
                <a:gd name="T23" fmla="*/ 2147483647 h 11"/>
                <a:gd name="T24" fmla="*/ 2147483647 w 28"/>
                <a:gd name="T25" fmla="*/ 2147483647 h 11"/>
                <a:gd name="T26" fmla="*/ 2147483647 w 28"/>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23" y="11"/>
                  </a:moveTo>
                  <a:lnTo>
                    <a:pt x="26" y="11"/>
                  </a:lnTo>
                  <a:lnTo>
                    <a:pt x="26" y="9"/>
                  </a:lnTo>
                  <a:lnTo>
                    <a:pt x="28" y="9"/>
                  </a:lnTo>
                  <a:lnTo>
                    <a:pt x="28" y="4"/>
                  </a:lnTo>
                  <a:lnTo>
                    <a:pt x="26" y="2"/>
                  </a:lnTo>
                  <a:lnTo>
                    <a:pt x="26" y="0"/>
                  </a:lnTo>
                  <a:lnTo>
                    <a:pt x="3" y="0"/>
                  </a:lnTo>
                  <a:lnTo>
                    <a:pt x="0" y="4"/>
                  </a:lnTo>
                  <a:lnTo>
                    <a:pt x="0" y="9"/>
                  </a:lnTo>
                  <a:lnTo>
                    <a:pt x="1" y="9"/>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41" name="Freeform 699"/>
            <p:cNvSpPr>
              <a:spLocks/>
            </p:cNvSpPr>
            <p:nvPr/>
          </p:nvSpPr>
          <p:spPr bwMode="auto">
            <a:xfrm>
              <a:off x="849312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42" name="Freeform 700"/>
            <p:cNvSpPr>
              <a:spLocks/>
            </p:cNvSpPr>
            <p:nvPr/>
          </p:nvSpPr>
          <p:spPr bwMode="auto">
            <a:xfrm>
              <a:off x="842962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43" name="Freeform 701"/>
            <p:cNvSpPr>
              <a:spLocks/>
            </p:cNvSpPr>
            <p:nvPr/>
          </p:nvSpPr>
          <p:spPr bwMode="auto">
            <a:xfrm>
              <a:off x="836453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44" name="Freeform 702"/>
            <p:cNvSpPr>
              <a:spLocks/>
            </p:cNvSpPr>
            <p:nvPr/>
          </p:nvSpPr>
          <p:spPr bwMode="auto">
            <a:xfrm>
              <a:off x="830103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45" name="Freeform 703"/>
            <p:cNvSpPr>
              <a:spLocks/>
            </p:cNvSpPr>
            <p:nvPr/>
          </p:nvSpPr>
          <p:spPr bwMode="auto">
            <a:xfrm>
              <a:off x="8235950"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46" name="Freeform 704"/>
            <p:cNvSpPr>
              <a:spLocks/>
            </p:cNvSpPr>
            <p:nvPr/>
          </p:nvSpPr>
          <p:spPr bwMode="auto">
            <a:xfrm>
              <a:off x="8172450"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47" name="Freeform 705"/>
            <p:cNvSpPr>
              <a:spLocks/>
            </p:cNvSpPr>
            <p:nvPr/>
          </p:nvSpPr>
          <p:spPr bwMode="auto">
            <a:xfrm>
              <a:off x="8107363"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4"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4" y="11"/>
                  </a:lnTo>
                  <a:close/>
                </a:path>
              </a:pathLst>
            </a:custGeom>
            <a:solidFill>
              <a:srgbClr val="000000"/>
            </a:solidFill>
            <a:ln w="9525">
              <a:noFill/>
              <a:round/>
              <a:headEnd/>
              <a:tailEnd/>
            </a:ln>
          </p:spPr>
          <p:txBody>
            <a:bodyPr/>
            <a:lstStyle/>
            <a:p>
              <a:endParaRPr lang="zh-CN" altLang="en-US"/>
            </a:p>
          </p:txBody>
        </p:sp>
        <p:sp>
          <p:nvSpPr>
            <p:cNvPr id="48" name="Freeform 706"/>
            <p:cNvSpPr>
              <a:spLocks/>
            </p:cNvSpPr>
            <p:nvPr/>
          </p:nvSpPr>
          <p:spPr bwMode="auto">
            <a:xfrm>
              <a:off x="8043863"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49" name="Freeform 707"/>
            <p:cNvSpPr>
              <a:spLocks/>
            </p:cNvSpPr>
            <p:nvPr/>
          </p:nvSpPr>
          <p:spPr bwMode="auto">
            <a:xfrm>
              <a:off x="7980363" y="4826000"/>
              <a:ext cx="44450" cy="17463"/>
            </a:xfrm>
            <a:custGeom>
              <a:avLst/>
              <a:gdLst>
                <a:gd name="T0" fmla="*/ 2147483647 w 28"/>
                <a:gd name="T1" fmla="*/ 2147483647 h 11"/>
                <a:gd name="T2" fmla="*/ 2147483647 w 28"/>
                <a:gd name="T3" fmla="*/ 2147483647 h 11"/>
                <a:gd name="T4" fmla="*/ 2147483647 w 28"/>
                <a:gd name="T5" fmla="*/ 2147483647 h 11"/>
                <a:gd name="T6" fmla="*/ 2147483647 w 28"/>
                <a:gd name="T7" fmla="*/ 2147483647 h 11"/>
                <a:gd name="T8" fmla="*/ 2147483647 w 28"/>
                <a:gd name="T9" fmla="*/ 2147483647 h 11"/>
                <a:gd name="T10" fmla="*/ 2147483647 w 28"/>
                <a:gd name="T11" fmla="*/ 2147483647 h 11"/>
                <a:gd name="T12" fmla="*/ 2147483647 w 28"/>
                <a:gd name="T13" fmla="*/ 0 h 11"/>
                <a:gd name="T14" fmla="*/ 2147483647 w 28"/>
                <a:gd name="T15" fmla="*/ 0 h 11"/>
                <a:gd name="T16" fmla="*/ 0 w 28"/>
                <a:gd name="T17" fmla="*/ 2147483647 h 11"/>
                <a:gd name="T18" fmla="*/ 0 w 28"/>
                <a:gd name="T19" fmla="*/ 2147483647 h 11"/>
                <a:gd name="T20" fmla="*/ 2147483647 w 28"/>
                <a:gd name="T21" fmla="*/ 2147483647 h 11"/>
                <a:gd name="T22" fmla="*/ 2147483647 w 28"/>
                <a:gd name="T23" fmla="*/ 2147483647 h 11"/>
                <a:gd name="T24" fmla="*/ 2147483647 w 28"/>
                <a:gd name="T25" fmla="*/ 2147483647 h 11"/>
                <a:gd name="T26" fmla="*/ 2147483647 w 28"/>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23" y="11"/>
                  </a:moveTo>
                  <a:lnTo>
                    <a:pt x="27" y="11"/>
                  </a:lnTo>
                  <a:lnTo>
                    <a:pt x="27" y="9"/>
                  </a:lnTo>
                  <a:lnTo>
                    <a:pt x="28" y="9"/>
                  </a:lnTo>
                  <a:lnTo>
                    <a:pt x="28" y="4"/>
                  </a:lnTo>
                  <a:lnTo>
                    <a:pt x="27" y="2"/>
                  </a:lnTo>
                  <a:lnTo>
                    <a:pt x="27" y="0"/>
                  </a:lnTo>
                  <a:lnTo>
                    <a:pt x="3" y="0"/>
                  </a:lnTo>
                  <a:lnTo>
                    <a:pt x="0" y="4"/>
                  </a:lnTo>
                  <a:lnTo>
                    <a:pt x="0" y="9"/>
                  </a:lnTo>
                  <a:lnTo>
                    <a:pt x="1" y="9"/>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50" name="Freeform 708"/>
            <p:cNvSpPr>
              <a:spLocks/>
            </p:cNvSpPr>
            <p:nvPr/>
          </p:nvSpPr>
          <p:spPr bwMode="auto">
            <a:xfrm>
              <a:off x="791527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51" name="Freeform 709"/>
            <p:cNvSpPr>
              <a:spLocks/>
            </p:cNvSpPr>
            <p:nvPr/>
          </p:nvSpPr>
          <p:spPr bwMode="auto">
            <a:xfrm>
              <a:off x="785177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52" name="Freeform 710"/>
            <p:cNvSpPr>
              <a:spLocks/>
            </p:cNvSpPr>
            <p:nvPr/>
          </p:nvSpPr>
          <p:spPr bwMode="auto">
            <a:xfrm>
              <a:off x="778668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53" name="Freeform 711"/>
            <p:cNvSpPr>
              <a:spLocks/>
            </p:cNvSpPr>
            <p:nvPr/>
          </p:nvSpPr>
          <p:spPr bwMode="auto">
            <a:xfrm>
              <a:off x="772318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54" name="Freeform 712"/>
            <p:cNvSpPr>
              <a:spLocks/>
            </p:cNvSpPr>
            <p:nvPr/>
          </p:nvSpPr>
          <p:spPr bwMode="auto">
            <a:xfrm>
              <a:off x="7658100"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55" name="Freeform 713"/>
            <p:cNvSpPr>
              <a:spLocks/>
            </p:cNvSpPr>
            <p:nvPr/>
          </p:nvSpPr>
          <p:spPr bwMode="auto">
            <a:xfrm>
              <a:off x="7594600"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56" name="Freeform 714"/>
            <p:cNvSpPr>
              <a:spLocks/>
            </p:cNvSpPr>
            <p:nvPr/>
          </p:nvSpPr>
          <p:spPr bwMode="auto">
            <a:xfrm>
              <a:off x="7529513"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4"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4" y="11"/>
                  </a:lnTo>
                  <a:close/>
                </a:path>
              </a:pathLst>
            </a:custGeom>
            <a:solidFill>
              <a:srgbClr val="000000"/>
            </a:solidFill>
            <a:ln w="9525">
              <a:noFill/>
              <a:round/>
              <a:headEnd/>
              <a:tailEnd/>
            </a:ln>
          </p:spPr>
          <p:txBody>
            <a:bodyPr/>
            <a:lstStyle/>
            <a:p>
              <a:endParaRPr lang="zh-CN" altLang="en-US"/>
            </a:p>
          </p:txBody>
        </p:sp>
        <p:sp>
          <p:nvSpPr>
            <p:cNvPr id="57" name="Freeform 715"/>
            <p:cNvSpPr>
              <a:spLocks/>
            </p:cNvSpPr>
            <p:nvPr/>
          </p:nvSpPr>
          <p:spPr bwMode="auto">
            <a:xfrm>
              <a:off x="7466013"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58" name="Freeform 716"/>
            <p:cNvSpPr>
              <a:spLocks/>
            </p:cNvSpPr>
            <p:nvPr/>
          </p:nvSpPr>
          <p:spPr bwMode="auto">
            <a:xfrm>
              <a:off x="7402513" y="4826000"/>
              <a:ext cx="44450" cy="17463"/>
            </a:xfrm>
            <a:custGeom>
              <a:avLst/>
              <a:gdLst>
                <a:gd name="T0" fmla="*/ 2147483647 w 28"/>
                <a:gd name="T1" fmla="*/ 2147483647 h 11"/>
                <a:gd name="T2" fmla="*/ 2147483647 w 28"/>
                <a:gd name="T3" fmla="*/ 2147483647 h 11"/>
                <a:gd name="T4" fmla="*/ 2147483647 w 28"/>
                <a:gd name="T5" fmla="*/ 2147483647 h 11"/>
                <a:gd name="T6" fmla="*/ 2147483647 w 28"/>
                <a:gd name="T7" fmla="*/ 2147483647 h 11"/>
                <a:gd name="T8" fmla="*/ 2147483647 w 28"/>
                <a:gd name="T9" fmla="*/ 2147483647 h 11"/>
                <a:gd name="T10" fmla="*/ 2147483647 w 28"/>
                <a:gd name="T11" fmla="*/ 2147483647 h 11"/>
                <a:gd name="T12" fmla="*/ 2147483647 w 28"/>
                <a:gd name="T13" fmla="*/ 0 h 11"/>
                <a:gd name="T14" fmla="*/ 2147483647 w 28"/>
                <a:gd name="T15" fmla="*/ 0 h 11"/>
                <a:gd name="T16" fmla="*/ 0 w 28"/>
                <a:gd name="T17" fmla="*/ 2147483647 h 11"/>
                <a:gd name="T18" fmla="*/ 0 w 28"/>
                <a:gd name="T19" fmla="*/ 2147483647 h 11"/>
                <a:gd name="T20" fmla="*/ 2147483647 w 28"/>
                <a:gd name="T21" fmla="*/ 2147483647 h 11"/>
                <a:gd name="T22" fmla="*/ 2147483647 w 28"/>
                <a:gd name="T23" fmla="*/ 2147483647 h 11"/>
                <a:gd name="T24" fmla="*/ 2147483647 w 28"/>
                <a:gd name="T25" fmla="*/ 2147483647 h 11"/>
                <a:gd name="T26" fmla="*/ 2147483647 w 28"/>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23" y="11"/>
                  </a:moveTo>
                  <a:lnTo>
                    <a:pt x="27" y="11"/>
                  </a:lnTo>
                  <a:lnTo>
                    <a:pt x="27" y="9"/>
                  </a:lnTo>
                  <a:lnTo>
                    <a:pt x="28" y="9"/>
                  </a:lnTo>
                  <a:lnTo>
                    <a:pt x="28" y="4"/>
                  </a:lnTo>
                  <a:lnTo>
                    <a:pt x="27" y="2"/>
                  </a:lnTo>
                  <a:lnTo>
                    <a:pt x="27" y="0"/>
                  </a:lnTo>
                  <a:lnTo>
                    <a:pt x="3" y="0"/>
                  </a:lnTo>
                  <a:lnTo>
                    <a:pt x="0" y="4"/>
                  </a:lnTo>
                  <a:lnTo>
                    <a:pt x="0" y="9"/>
                  </a:lnTo>
                  <a:lnTo>
                    <a:pt x="1" y="9"/>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59" name="Freeform 717"/>
            <p:cNvSpPr>
              <a:spLocks/>
            </p:cNvSpPr>
            <p:nvPr/>
          </p:nvSpPr>
          <p:spPr bwMode="auto">
            <a:xfrm>
              <a:off x="733742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60" name="Freeform 718"/>
            <p:cNvSpPr>
              <a:spLocks/>
            </p:cNvSpPr>
            <p:nvPr/>
          </p:nvSpPr>
          <p:spPr bwMode="auto">
            <a:xfrm>
              <a:off x="727392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61" name="Freeform 719"/>
            <p:cNvSpPr>
              <a:spLocks/>
            </p:cNvSpPr>
            <p:nvPr/>
          </p:nvSpPr>
          <p:spPr bwMode="auto">
            <a:xfrm>
              <a:off x="720883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62" name="Freeform 720"/>
            <p:cNvSpPr>
              <a:spLocks/>
            </p:cNvSpPr>
            <p:nvPr/>
          </p:nvSpPr>
          <p:spPr bwMode="auto">
            <a:xfrm>
              <a:off x="714533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63" name="Freeform 721"/>
            <p:cNvSpPr>
              <a:spLocks/>
            </p:cNvSpPr>
            <p:nvPr/>
          </p:nvSpPr>
          <p:spPr bwMode="auto">
            <a:xfrm>
              <a:off x="7080250"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64" name="Freeform 722"/>
            <p:cNvSpPr>
              <a:spLocks/>
            </p:cNvSpPr>
            <p:nvPr/>
          </p:nvSpPr>
          <p:spPr bwMode="auto">
            <a:xfrm>
              <a:off x="7016750"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65" name="Freeform 723"/>
            <p:cNvSpPr>
              <a:spLocks/>
            </p:cNvSpPr>
            <p:nvPr/>
          </p:nvSpPr>
          <p:spPr bwMode="auto">
            <a:xfrm>
              <a:off x="6951663"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4"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4" y="11"/>
                  </a:lnTo>
                  <a:close/>
                </a:path>
              </a:pathLst>
            </a:custGeom>
            <a:solidFill>
              <a:srgbClr val="000000"/>
            </a:solidFill>
            <a:ln w="9525">
              <a:noFill/>
              <a:round/>
              <a:headEnd/>
              <a:tailEnd/>
            </a:ln>
          </p:spPr>
          <p:txBody>
            <a:bodyPr/>
            <a:lstStyle/>
            <a:p>
              <a:endParaRPr lang="zh-CN" altLang="en-US"/>
            </a:p>
          </p:txBody>
        </p:sp>
        <p:sp>
          <p:nvSpPr>
            <p:cNvPr id="66" name="Freeform 724"/>
            <p:cNvSpPr>
              <a:spLocks/>
            </p:cNvSpPr>
            <p:nvPr/>
          </p:nvSpPr>
          <p:spPr bwMode="auto">
            <a:xfrm>
              <a:off x="6888163"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67" name="Freeform 725"/>
            <p:cNvSpPr>
              <a:spLocks/>
            </p:cNvSpPr>
            <p:nvPr/>
          </p:nvSpPr>
          <p:spPr bwMode="auto">
            <a:xfrm>
              <a:off x="6824663" y="4826000"/>
              <a:ext cx="44450" cy="17463"/>
            </a:xfrm>
            <a:custGeom>
              <a:avLst/>
              <a:gdLst>
                <a:gd name="T0" fmla="*/ 2147483647 w 28"/>
                <a:gd name="T1" fmla="*/ 2147483647 h 11"/>
                <a:gd name="T2" fmla="*/ 2147483647 w 28"/>
                <a:gd name="T3" fmla="*/ 2147483647 h 11"/>
                <a:gd name="T4" fmla="*/ 2147483647 w 28"/>
                <a:gd name="T5" fmla="*/ 2147483647 h 11"/>
                <a:gd name="T6" fmla="*/ 2147483647 w 28"/>
                <a:gd name="T7" fmla="*/ 2147483647 h 11"/>
                <a:gd name="T8" fmla="*/ 2147483647 w 28"/>
                <a:gd name="T9" fmla="*/ 2147483647 h 11"/>
                <a:gd name="T10" fmla="*/ 2147483647 w 28"/>
                <a:gd name="T11" fmla="*/ 2147483647 h 11"/>
                <a:gd name="T12" fmla="*/ 2147483647 w 28"/>
                <a:gd name="T13" fmla="*/ 0 h 11"/>
                <a:gd name="T14" fmla="*/ 2147483647 w 28"/>
                <a:gd name="T15" fmla="*/ 0 h 11"/>
                <a:gd name="T16" fmla="*/ 0 w 28"/>
                <a:gd name="T17" fmla="*/ 2147483647 h 11"/>
                <a:gd name="T18" fmla="*/ 0 w 28"/>
                <a:gd name="T19" fmla="*/ 2147483647 h 11"/>
                <a:gd name="T20" fmla="*/ 2147483647 w 28"/>
                <a:gd name="T21" fmla="*/ 2147483647 h 11"/>
                <a:gd name="T22" fmla="*/ 2147483647 w 28"/>
                <a:gd name="T23" fmla="*/ 2147483647 h 11"/>
                <a:gd name="T24" fmla="*/ 2147483647 w 28"/>
                <a:gd name="T25" fmla="*/ 2147483647 h 11"/>
                <a:gd name="T26" fmla="*/ 2147483647 w 28"/>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23" y="11"/>
                  </a:moveTo>
                  <a:lnTo>
                    <a:pt x="27" y="11"/>
                  </a:lnTo>
                  <a:lnTo>
                    <a:pt x="27" y="9"/>
                  </a:lnTo>
                  <a:lnTo>
                    <a:pt x="28" y="9"/>
                  </a:lnTo>
                  <a:lnTo>
                    <a:pt x="28" y="4"/>
                  </a:lnTo>
                  <a:lnTo>
                    <a:pt x="27" y="2"/>
                  </a:lnTo>
                  <a:lnTo>
                    <a:pt x="27" y="0"/>
                  </a:lnTo>
                  <a:lnTo>
                    <a:pt x="3" y="0"/>
                  </a:lnTo>
                  <a:lnTo>
                    <a:pt x="0" y="4"/>
                  </a:lnTo>
                  <a:lnTo>
                    <a:pt x="0" y="9"/>
                  </a:lnTo>
                  <a:lnTo>
                    <a:pt x="2" y="9"/>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68" name="Freeform 726"/>
            <p:cNvSpPr>
              <a:spLocks/>
            </p:cNvSpPr>
            <p:nvPr/>
          </p:nvSpPr>
          <p:spPr bwMode="auto">
            <a:xfrm>
              <a:off x="675957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69" name="Freeform 727"/>
            <p:cNvSpPr>
              <a:spLocks/>
            </p:cNvSpPr>
            <p:nvPr/>
          </p:nvSpPr>
          <p:spPr bwMode="auto">
            <a:xfrm>
              <a:off x="669607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70" name="Freeform 728"/>
            <p:cNvSpPr>
              <a:spLocks/>
            </p:cNvSpPr>
            <p:nvPr/>
          </p:nvSpPr>
          <p:spPr bwMode="auto">
            <a:xfrm>
              <a:off x="663098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71" name="Freeform 729"/>
            <p:cNvSpPr>
              <a:spLocks/>
            </p:cNvSpPr>
            <p:nvPr/>
          </p:nvSpPr>
          <p:spPr bwMode="auto">
            <a:xfrm>
              <a:off x="656748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72" name="Freeform 730"/>
            <p:cNvSpPr>
              <a:spLocks/>
            </p:cNvSpPr>
            <p:nvPr/>
          </p:nvSpPr>
          <p:spPr bwMode="auto">
            <a:xfrm>
              <a:off x="6502400"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73" name="Freeform 731"/>
            <p:cNvSpPr>
              <a:spLocks/>
            </p:cNvSpPr>
            <p:nvPr/>
          </p:nvSpPr>
          <p:spPr bwMode="auto">
            <a:xfrm>
              <a:off x="6438900"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74" name="Freeform 732"/>
            <p:cNvSpPr>
              <a:spLocks/>
            </p:cNvSpPr>
            <p:nvPr/>
          </p:nvSpPr>
          <p:spPr bwMode="auto">
            <a:xfrm>
              <a:off x="6373813"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4"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4" y="11"/>
                  </a:lnTo>
                  <a:close/>
                </a:path>
              </a:pathLst>
            </a:custGeom>
            <a:solidFill>
              <a:srgbClr val="000000"/>
            </a:solidFill>
            <a:ln w="9525">
              <a:noFill/>
              <a:round/>
              <a:headEnd/>
              <a:tailEnd/>
            </a:ln>
          </p:spPr>
          <p:txBody>
            <a:bodyPr/>
            <a:lstStyle/>
            <a:p>
              <a:endParaRPr lang="zh-CN" altLang="en-US"/>
            </a:p>
          </p:txBody>
        </p:sp>
        <p:sp>
          <p:nvSpPr>
            <p:cNvPr id="75" name="Freeform 733"/>
            <p:cNvSpPr>
              <a:spLocks/>
            </p:cNvSpPr>
            <p:nvPr/>
          </p:nvSpPr>
          <p:spPr bwMode="auto">
            <a:xfrm>
              <a:off x="6310313"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76" name="Freeform 734"/>
            <p:cNvSpPr>
              <a:spLocks/>
            </p:cNvSpPr>
            <p:nvPr/>
          </p:nvSpPr>
          <p:spPr bwMode="auto">
            <a:xfrm>
              <a:off x="6246813" y="4826000"/>
              <a:ext cx="44450" cy="17463"/>
            </a:xfrm>
            <a:custGeom>
              <a:avLst/>
              <a:gdLst>
                <a:gd name="T0" fmla="*/ 2147483647 w 28"/>
                <a:gd name="T1" fmla="*/ 2147483647 h 11"/>
                <a:gd name="T2" fmla="*/ 2147483647 w 28"/>
                <a:gd name="T3" fmla="*/ 2147483647 h 11"/>
                <a:gd name="T4" fmla="*/ 2147483647 w 28"/>
                <a:gd name="T5" fmla="*/ 2147483647 h 11"/>
                <a:gd name="T6" fmla="*/ 2147483647 w 28"/>
                <a:gd name="T7" fmla="*/ 2147483647 h 11"/>
                <a:gd name="T8" fmla="*/ 2147483647 w 28"/>
                <a:gd name="T9" fmla="*/ 2147483647 h 11"/>
                <a:gd name="T10" fmla="*/ 2147483647 w 28"/>
                <a:gd name="T11" fmla="*/ 2147483647 h 11"/>
                <a:gd name="T12" fmla="*/ 2147483647 w 28"/>
                <a:gd name="T13" fmla="*/ 0 h 11"/>
                <a:gd name="T14" fmla="*/ 2147483647 w 28"/>
                <a:gd name="T15" fmla="*/ 0 h 11"/>
                <a:gd name="T16" fmla="*/ 0 w 28"/>
                <a:gd name="T17" fmla="*/ 2147483647 h 11"/>
                <a:gd name="T18" fmla="*/ 0 w 28"/>
                <a:gd name="T19" fmla="*/ 2147483647 h 11"/>
                <a:gd name="T20" fmla="*/ 2147483647 w 28"/>
                <a:gd name="T21" fmla="*/ 2147483647 h 11"/>
                <a:gd name="T22" fmla="*/ 2147483647 w 28"/>
                <a:gd name="T23" fmla="*/ 2147483647 h 11"/>
                <a:gd name="T24" fmla="*/ 2147483647 w 28"/>
                <a:gd name="T25" fmla="*/ 2147483647 h 11"/>
                <a:gd name="T26" fmla="*/ 2147483647 w 28"/>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23" y="11"/>
                  </a:moveTo>
                  <a:lnTo>
                    <a:pt x="27" y="11"/>
                  </a:lnTo>
                  <a:lnTo>
                    <a:pt x="27" y="9"/>
                  </a:lnTo>
                  <a:lnTo>
                    <a:pt x="28" y="9"/>
                  </a:lnTo>
                  <a:lnTo>
                    <a:pt x="28" y="4"/>
                  </a:lnTo>
                  <a:lnTo>
                    <a:pt x="27" y="2"/>
                  </a:lnTo>
                  <a:lnTo>
                    <a:pt x="27" y="0"/>
                  </a:lnTo>
                  <a:lnTo>
                    <a:pt x="3" y="0"/>
                  </a:lnTo>
                  <a:lnTo>
                    <a:pt x="0" y="4"/>
                  </a:lnTo>
                  <a:lnTo>
                    <a:pt x="0" y="9"/>
                  </a:lnTo>
                  <a:lnTo>
                    <a:pt x="2" y="9"/>
                  </a:lnTo>
                  <a:lnTo>
                    <a:pt x="3"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77" name="Freeform 735"/>
            <p:cNvSpPr>
              <a:spLocks/>
            </p:cNvSpPr>
            <p:nvPr/>
          </p:nvSpPr>
          <p:spPr bwMode="auto">
            <a:xfrm>
              <a:off x="618172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78" name="Freeform 736"/>
            <p:cNvSpPr>
              <a:spLocks/>
            </p:cNvSpPr>
            <p:nvPr/>
          </p:nvSpPr>
          <p:spPr bwMode="auto">
            <a:xfrm>
              <a:off x="6118225" y="4826000"/>
              <a:ext cx="46038"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5" y="11"/>
                  </a:lnTo>
                  <a:lnTo>
                    <a:pt x="23" y="11"/>
                  </a:lnTo>
                  <a:close/>
                </a:path>
              </a:pathLst>
            </a:custGeom>
            <a:solidFill>
              <a:srgbClr val="000000"/>
            </a:solidFill>
            <a:ln w="9525">
              <a:noFill/>
              <a:round/>
              <a:headEnd/>
              <a:tailEnd/>
            </a:ln>
          </p:spPr>
          <p:txBody>
            <a:bodyPr/>
            <a:lstStyle/>
            <a:p>
              <a:endParaRPr lang="zh-CN" altLang="en-US"/>
            </a:p>
          </p:txBody>
        </p:sp>
        <p:sp>
          <p:nvSpPr>
            <p:cNvPr id="79" name="Freeform 737"/>
            <p:cNvSpPr>
              <a:spLocks/>
            </p:cNvSpPr>
            <p:nvPr/>
          </p:nvSpPr>
          <p:spPr bwMode="auto">
            <a:xfrm>
              <a:off x="605313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80" name="Freeform 738"/>
            <p:cNvSpPr>
              <a:spLocks/>
            </p:cNvSpPr>
            <p:nvPr/>
          </p:nvSpPr>
          <p:spPr bwMode="auto">
            <a:xfrm>
              <a:off x="5989638" y="4826000"/>
              <a:ext cx="46037" cy="17463"/>
            </a:xfrm>
            <a:custGeom>
              <a:avLst/>
              <a:gdLst>
                <a:gd name="T0" fmla="*/ 2147483647 w 29"/>
                <a:gd name="T1" fmla="*/ 2147483647 h 11"/>
                <a:gd name="T2" fmla="*/ 2147483647 w 29"/>
                <a:gd name="T3" fmla="*/ 2147483647 h 11"/>
                <a:gd name="T4" fmla="*/ 2147483647 w 29"/>
                <a:gd name="T5" fmla="*/ 2147483647 h 11"/>
                <a:gd name="T6" fmla="*/ 2147483647 w 29"/>
                <a:gd name="T7" fmla="*/ 2147483647 h 11"/>
                <a:gd name="T8" fmla="*/ 2147483647 w 29"/>
                <a:gd name="T9" fmla="*/ 2147483647 h 11"/>
                <a:gd name="T10" fmla="*/ 2147483647 w 29"/>
                <a:gd name="T11" fmla="*/ 2147483647 h 11"/>
                <a:gd name="T12" fmla="*/ 2147483647 w 29"/>
                <a:gd name="T13" fmla="*/ 0 h 11"/>
                <a:gd name="T14" fmla="*/ 2147483647 w 29"/>
                <a:gd name="T15" fmla="*/ 0 h 11"/>
                <a:gd name="T16" fmla="*/ 0 w 29"/>
                <a:gd name="T17" fmla="*/ 2147483647 h 11"/>
                <a:gd name="T18" fmla="*/ 0 w 29"/>
                <a:gd name="T19" fmla="*/ 2147483647 h 11"/>
                <a:gd name="T20" fmla="*/ 2147483647 w 29"/>
                <a:gd name="T21" fmla="*/ 2147483647 h 11"/>
                <a:gd name="T22" fmla="*/ 2147483647 w 29"/>
                <a:gd name="T23" fmla="*/ 2147483647 h 11"/>
                <a:gd name="T24" fmla="*/ 2147483647 w 29"/>
                <a:gd name="T25" fmla="*/ 2147483647 h 11"/>
                <a:gd name="T26" fmla="*/ 2147483647 w 29"/>
                <a:gd name="T27" fmla="*/ 2147483647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23" y="11"/>
                  </a:moveTo>
                  <a:lnTo>
                    <a:pt x="27" y="11"/>
                  </a:lnTo>
                  <a:lnTo>
                    <a:pt x="27" y="9"/>
                  </a:lnTo>
                  <a:lnTo>
                    <a:pt x="29" y="9"/>
                  </a:lnTo>
                  <a:lnTo>
                    <a:pt x="29" y="4"/>
                  </a:lnTo>
                  <a:lnTo>
                    <a:pt x="27" y="2"/>
                  </a:lnTo>
                  <a:lnTo>
                    <a:pt x="27" y="0"/>
                  </a:lnTo>
                  <a:lnTo>
                    <a:pt x="4" y="0"/>
                  </a:lnTo>
                  <a:lnTo>
                    <a:pt x="0" y="4"/>
                  </a:lnTo>
                  <a:lnTo>
                    <a:pt x="0" y="9"/>
                  </a:lnTo>
                  <a:lnTo>
                    <a:pt x="2" y="9"/>
                  </a:lnTo>
                  <a:lnTo>
                    <a:pt x="4" y="11"/>
                  </a:lnTo>
                  <a:lnTo>
                    <a:pt x="6" y="11"/>
                  </a:lnTo>
                  <a:lnTo>
                    <a:pt x="23" y="11"/>
                  </a:lnTo>
                  <a:close/>
                </a:path>
              </a:pathLst>
            </a:custGeom>
            <a:solidFill>
              <a:srgbClr val="000000"/>
            </a:solidFill>
            <a:ln w="9525">
              <a:noFill/>
              <a:round/>
              <a:headEnd/>
              <a:tailEnd/>
            </a:ln>
          </p:spPr>
          <p:txBody>
            <a:bodyPr/>
            <a:lstStyle/>
            <a:p>
              <a:endParaRPr lang="zh-CN" altLang="en-US"/>
            </a:p>
          </p:txBody>
        </p:sp>
        <p:sp>
          <p:nvSpPr>
            <p:cNvPr id="81" name="Freeform 739"/>
            <p:cNvSpPr>
              <a:spLocks/>
            </p:cNvSpPr>
            <p:nvPr/>
          </p:nvSpPr>
          <p:spPr bwMode="auto">
            <a:xfrm>
              <a:off x="5970588" y="4843463"/>
              <a:ext cx="19050" cy="46037"/>
            </a:xfrm>
            <a:custGeom>
              <a:avLst/>
              <a:gdLst>
                <a:gd name="T0" fmla="*/ 2147483647 w 12"/>
                <a:gd name="T1" fmla="*/ 2147483647 h 29"/>
                <a:gd name="T2" fmla="*/ 2147483647 w 12"/>
                <a:gd name="T3" fmla="*/ 2147483647 h 29"/>
                <a:gd name="T4" fmla="*/ 2147483647 w 12"/>
                <a:gd name="T5" fmla="*/ 2147483647 h 29"/>
                <a:gd name="T6" fmla="*/ 2147483647 w 12"/>
                <a:gd name="T7" fmla="*/ 0 h 29"/>
                <a:gd name="T8" fmla="*/ 2147483647 w 12"/>
                <a:gd name="T9" fmla="*/ 0 h 29"/>
                <a:gd name="T10" fmla="*/ 0 w 12"/>
                <a:gd name="T11" fmla="*/ 2147483647 h 29"/>
                <a:gd name="T12" fmla="*/ 0 w 12"/>
                <a:gd name="T13" fmla="*/ 2147483647 h 29"/>
                <a:gd name="T14" fmla="*/ 2147483647 w 12"/>
                <a:gd name="T15" fmla="*/ 2147483647 h 29"/>
                <a:gd name="T16" fmla="*/ 2147483647 w 12"/>
                <a:gd name="T17" fmla="*/ 2147483647 h 29"/>
                <a:gd name="T18" fmla="*/ 2147483647 w 12"/>
                <a:gd name="T19" fmla="*/ 2147483647 h 29"/>
                <a:gd name="T20" fmla="*/ 2147483647 w 12"/>
                <a:gd name="T21" fmla="*/ 2147483647 h 29"/>
                <a:gd name="T22" fmla="*/ 2147483647 w 12"/>
                <a:gd name="T23" fmla="*/ 2147483647 h 29"/>
                <a:gd name="T24" fmla="*/ 2147483647 w 12"/>
                <a:gd name="T25" fmla="*/ 2147483647 h 29"/>
                <a:gd name="T26" fmla="*/ 2147483647 w 12"/>
                <a:gd name="T27" fmla="*/ 2147483647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82" name="Freeform 740"/>
            <p:cNvSpPr>
              <a:spLocks/>
            </p:cNvSpPr>
            <p:nvPr/>
          </p:nvSpPr>
          <p:spPr bwMode="auto">
            <a:xfrm>
              <a:off x="5970588" y="4908550"/>
              <a:ext cx="19050" cy="46038"/>
            </a:xfrm>
            <a:custGeom>
              <a:avLst/>
              <a:gdLst>
                <a:gd name="T0" fmla="*/ 2147483647 w 12"/>
                <a:gd name="T1" fmla="*/ 2147483647 h 29"/>
                <a:gd name="T2" fmla="*/ 2147483647 w 12"/>
                <a:gd name="T3" fmla="*/ 2147483647 h 29"/>
                <a:gd name="T4" fmla="*/ 2147483647 w 12"/>
                <a:gd name="T5" fmla="*/ 2147483647 h 29"/>
                <a:gd name="T6" fmla="*/ 2147483647 w 12"/>
                <a:gd name="T7" fmla="*/ 0 h 29"/>
                <a:gd name="T8" fmla="*/ 2147483647 w 12"/>
                <a:gd name="T9" fmla="*/ 0 h 29"/>
                <a:gd name="T10" fmla="*/ 0 w 12"/>
                <a:gd name="T11" fmla="*/ 2147483647 h 29"/>
                <a:gd name="T12" fmla="*/ 0 w 12"/>
                <a:gd name="T13" fmla="*/ 2147483647 h 29"/>
                <a:gd name="T14" fmla="*/ 2147483647 w 12"/>
                <a:gd name="T15" fmla="*/ 2147483647 h 29"/>
                <a:gd name="T16" fmla="*/ 2147483647 w 12"/>
                <a:gd name="T17" fmla="*/ 2147483647 h 29"/>
                <a:gd name="T18" fmla="*/ 2147483647 w 12"/>
                <a:gd name="T19" fmla="*/ 2147483647 h 29"/>
                <a:gd name="T20" fmla="*/ 2147483647 w 12"/>
                <a:gd name="T21" fmla="*/ 2147483647 h 29"/>
                <a:gd name="T22" fmla="*/ 2147483647 w 12"/>
                <a:gd name="T23" fmla="*/ 2147483647 h 29"/>
                <a:gd name="T24" fmla="*/ 2147483647 w 12"/>
                <a:gd name="T25" fmla="*/ 2147483647 h 29"/>
                <a:gd name="T26" fmla="*/ 2147483647 w 12"/>
                <a:gd name="T27" fmla="*/ 2147483647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83" name="Freeform 741"/>
            <p:cNvSpPr>
              <a:spLocks/>
            </p:cNvSpPr>
            <p:nvPr/>
          </p:nvSpPr>
          <p:spPr bwMode="auto">
            <a:xfrm>
              <a:off x="5970588" y="4972050"/>
              <a:ext cx="19050" cy="46038"/>
            </a:xfrm>
            <a:custGeom>
              <a:avLst/>
              <a:gdLst>
                <a:gd name="T0" fmla="*/ 2147483647 w 12"/>
                <a:gd name="T1" fmla="*/ 2147483647 h 29"/>
                <a:gd name="T2" fmla="*/ 2147483647 w 12"/>
                <a:gd name="T3" fmla="*/ 2147483647 h 29"/>
                <a:gd name="T4" fmla="*/ 2147483647 w 12"/>
                <a:gd name="T5" fmla="*/ 2147483647 h 29"/>
                <a:gd name="T6" fmla="*/ 2147483647 w 12"/>
                <a:gd name="T7" fmla="*/ 0 h 29"/>
                <a:gd name="T8" fmla="*/ 2147483647 w 12"/>
                <a:gd name="T9" fmla="*/ 0 h 29"/>
                <a:gd name="T10" fmla="*/ 0 w 12"/>
                <a:gd name="T11" fmla="*/ 2147483647 h 29"/>
                <a:gd name="T12" fmla="*/ 0 w 12"/>
                <a:gd name="T13" fmla="*/ 2147483647 h 29"/>
                <a:gd name="T14" fmla="*/ 2147483647 w 12"/>
                <a:gd name="T15" fmla="*/ 2147483647 h 29"/>
                <a:gd name="T16" fmla="*/ 2147483647 w 12"/>
                <a:gd name="T17" fmla="*/ 2147483647 h 29"/>
                <a:gd name="T18" fmla="*/ 2147483647 w 12"/>
                <a:gd name="T19" fmla="*/ 2147483647 h 29"/>
                <a:gd name="T20" fmla="*/ 2147483647 w 12"/>
                <a:gd name="T21" fmla="*/ 2147483647 h 29"/>
                <a:gd name="T22" fmla="*/ 2147483647 w 12"/>
                <a:gd name="T23" fmla="*/ 2147483647 h 29"/>
                <a:gd name="T24" fmla="*/ 2147483647 w 12"/>
                <a:gd name="T25" fmla="*/ 2147483647 h 29"/>
                <a:gd name="T26" fmla="*/ 2147483647 w 12"/>
                <a:gd name="T27" fmla="*/ 2147483647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84" name="Freeform 742"/>
            <p:cNvSpPr>
              <a:spLocks/>
            </p:cNvSpPr>
            <p:nvPr/>
          </p:nvSpPr>
          <p:spPr bwMode="auto">
            <a:xfrm>
              <a:off x="5970588" y="5037138"/>
              <a:ext cx="19050" cy="46037"/>
            </a:xfrm>
            <a:custGeom>
              <a:avLst/>
              <a:gdLst>
                <a:gd name="T0" fmla="*/ 2147483647 w 12"/>
                <a:gd name="T1" fmla="*/ 2147483647 h 29"/>
                <a:gd name="T2" fmla="*/ 2147483647 w 12"/>
                <a:gd name="T3" fmla="*/ 2147483647 h 29"/>
                <a:gd name="T4" fmla="*/ 2147483647 w 12"/>
                <a:gd name="T5" fmla="*/ 2147483647 h 29"/>
                <a:gd name="T6" fmla="*/ 2147483647 w 12"/>
                <a:gd name="T7" fmla="*/ 0 h 29"/>
                <a:gd name="T8" fmla="*/ 2147483647 w 12"/>
                <a:gd name="T9" fmla="*/ 0 h 29"/>
                <a:gd name="T10" fmla="*/ 0 w 12"/>
                <a:gd name="T11" fmla="*/ 2147483647 h 29"/>
                <a:gd name="T12" fmla="*/ 0 w 12"/>
                <a:gd name="T13" fmla="*/ 2147483647 h 29"/>
                <a:gd name="T14" fmla="*/ 2147483647 w 12"/>
                <a:gd name="T15" fmla="*/ 2147483647 h 29"/>
                <a:gd name="T16" fmla="*/ 2147483647 w 12"/>
                <a:gd name="T17" fmla="*/ 2147483647 h 29"/>
                <a:gd name="T18" fmla="*/ 2147483647 w 12"/>
                <a:gd name="T19" fmla="*/ 2147483647 h 29"/>
                <a:gd name="T20" fmla="*/ 2147483647 w 12"/>
                <a:gd name="T21" fmla="*/ 2147483647 h 29"/>
                <a:gd name="T22" fmla="*/ 2147483647 w 12"/>
                <a:gd name="T23" fmla="*/ 2147483647 h 29"/>
                <a:gd name="T24" fmla="*/ 2147483647 w 12"/>
                <a:gd name="T25" fmla="*/ 2147483647 h 29"/>
                <a:gd name="T26" fmla="*/ 2147483647 w 12"/>
                <a:gd name="T27" fmla="*/ 2147483647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5"/>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5"/>
                  </a:lnTo>
                  <a:close/>
                </a:path>
              </a:pathLst>
            </a:custGeom>
            <a:solidFill>
              <a:srgbClr val="000000"/>
            </a:solidFill>
            <a:ln w="9525">
              <a:noFill/>
              <a:round/>
              <a:headEnd/>
              <a:tailEnd/>
            </a:ln>
          </p:spPr>
          <p:txBody>
            <a:bodyPr/>
            <a:lstStyle/>
            <a:p>
              <a:endParaRPr lang="zh-CN" altLang="en-US"/>
            </a:p>
          </p:txBody>
        </p:sp>
        <p:sp>
          <p:nvSpPr>
            <p:cNvPr id="85" name="Freeform 743"/>
            <p:cNvSpPr>
              <a:spLocks/>
            </p:cNvSpPr>
            <p:nvPr/>
          </p:nvSpPr>
          <p:spPr bwMode="auto">
            <a:xfrm>
              <a:off x="5970588" y="5100638"/>
              <a:ext cx="19050" cy="46037"/>
            </a:xfrm>
            <a:custGeom>
              <a:avLst/>
              <a:gdLst>
                <a:gd name="T0" fmla="*/ 2147483647 w 12"/>
                <a:gd name="T1" fmla="*/ 2147483647 h 29"/>
                <a:gd name="T2" fmla="*/ 2147483647 w 12"/>
                <a:gd name="T3" fmla="*/ 2147483647 h 29"/>
                <a:gd name="T4" fmla="*/ 2147483647 w 12"/>
                <a:gd name="T5" fmla="*/ 2147483647 h 29"/>
                <a:gd name="T6" fmla="*/ 2147483647 w 12"/>
                <a:gd name="T7" fmla="*/ 0 h 29"/>
                <a:gd name="T8" fmla="*/ 2147483647 w 12"/>
                <a:gd name="T9" fmla="*/ 0 h 29"/>
                <a:gd name="T10" fmla="*/ 0 w 12"/>
                <a:gd name="T11" fmla="*/ 2147483647 h 29"/>
                <a:gd name="T12" fmla="*/ 0 w 12"/>
                <a:gd name="T13" fmla="*/ 2147483647 h 29"/>
                <a:gd name="T14" fmla="*/ 2147483647 w 12"/>
                <a:gd name="T15" fmla="*/ 2147483647 h 29"/>
                <a:gd name="T16" fmla="*/ 2147483647 w 12"/>
                <a:gd name="T17" fmla="*/ 2147483647 h 29"/>
                <a:gd name="T18" fmla="*/ 2147483647 w 12"/>
                <a:gd name="T19" fmla="*/ 2147483647 h 29"/>
                <a:gd name="T20" fmla="*/ 2147483647 w 12"/>
                <a:gd name="T21" fmla="*/ 2147483647 h 29"/>
                <a:gd name="T22" fmla="*/ 2147483647 w 12"/>
                <a:gd name="T23" fmla="*/ 2147483647 h 29"/>
                <a:gd name="T24" fmla="*/ 2147483647 w 12"/>
                <a:gd name="T25" fmla="*/ 2147483647 h 29"/>
                <a:gd name="T26" fmla="*/ 2147483647 w 12"/>
                <a:gd name="T27" fmla="*/ 2147483647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86" name="Freeform 744"/>
            <p:cNvSpPr>
              <a:spLocks/>
            </p:cNvSpPr>
            <p:nvPr/>
          </p:nvSpPr>
          <p:spPr bwMode="auto">
            <a:xfrm>
              <a:off x="5970588" y="5165725"/>
              <a:ext cx="19050" cy="46038"/>
            </a:xfrm>
            <a:custGeom>
              <a:avLst/>
              <a:gdLst>
                <a:gd name="T0" fmla="*/ 2147483647 w 12"/>
                <a:gd name="T1" fmla="*/ 2147483647 h 29"/>
                <a:gd name="T2" fmla="*/ 2147483647 w 12"/>
                <a:gd name="T3" fmla="*/ 2147483647 h 29"/>
                <a:gd name="T4" fmla="*/ 2147483647 w 12"/>
                <a:gd name="T5" fmla="*/ 2147483647 h 29"/>
                <a:gd name="T6" fmla="*/ 2147483647 w 12"/>
                <a:gd name="T7" fmla="*/ 0 h 29"/>
                <a:gd name="T8" fmla="*/ 2147483647 w 12"/>
                <a:gd name="T9" fmla="*/ 0 h 29"/>
                <a:gd name="T10" fmla="*/ 0 w 12"/>
                <a:gd name="T11" fmla="*/ 2147483647 h 29"/>
                <a:gd name="T12" fmla="*/ 0 w 12"/>
                <a:gd name="T13" fmla="*/ 2147483647 h 29"/>
                <a:gd name="T14" fmla="*/ 2147483647 w 12"/>
                <a:gd name="T15" fmla="*/ 2147483647 h 29"/>
                <a:gd name="T16" fmla="*/ 2147483647 w 12"/>
                <a:gd name="T17" fmla="*/ 2147483647 h 29"/>
                <a:gd name="T18" fmla="*/ 2147483647 w 12"/>
                <a:gd name="T19" fmla="*/ 2147483647 h 29"/>
                <a:gd name="T20" fmla="*/ 2147483647 w 12"/>
                <a:gd name="T21" fmla="*/ 2147483647 h 29"/>
                <a:gd name="T22" fmla="*/ 2147483647 w 12"/>
                <a:gd name="T23" fmla="*/ 2147483647 h 29"/>
                <a:gd name="T24" fmla="*/ 2147483647 w 12"/>
                <a:gd name="T25" fmla="*/ 2147483647 h 29"/>
                <a:gd name="T26" fmla="*/ 2147483647 w 12"/>
                <a:gd name="T27" fmla="*/ 2147483647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5"/>
                  </a:moveTo>
                  <a:lnTo>
                    <a:pt x="12" y="3"/>
                  </a:lnTo>
                  <a:lnTo>
                    <a:pt x="10" y="2"/>
                  </a:lnTo>
                  <a:lnTo>
                    <a:pt x="10" y="0"/>
                  </a:lnTo>
                  <a:lnTo>
                    <a:pt x="4" y="0"/>
                  </a:lnTo>
                  <a:lnTo>
                    <a:pt x="0" y="3"/>
                  </a:lnTo>
                  <a:lnTo>
                    <a:pt x="0" y="27"/>
                  </a:lnTo>
                  <a:lnTo>
                    <a:pt x="2" y="27"/>
                  </a:lnTo>
                  <a:lnTo>
                    <a:pt x="4" y="29"/>
                  </a:lnTo>
                  <a:lnTo>
                    <a:pt x="10" y="29"/>
                  </a:lnTo>
                  <a:lnTo>
                    <a:pt x="10" y="27"/>
                  </a:lnTo>
                  <a:lnTo>
                    <a:pt x="12" y="27"/>
                  </a:lnTo>
                  <a:lnTo>
                    <a:pt x="12" y="23"/>
                  </a:lnTo>
                  <a:lnTo>
                    <a:pt x="12" y="5"/>
                  </a:lnTo>
                  <a:close/>
                </a:path>
              </a:pathLst>
            </a:custGeom>
            <a:solidFill>
              <a:srgbClr val="000000"/>
            </a:solidFill>
            <a:ln w="9525">
              <a:noFill/>
              <a:round/>
              <a:headEnd/>
              <a:tailEnd/>
            </a:ln>
          </p:spPr>
          <p:txBody>
            <a:bodyPr/>
            <a:lstStyle/>
            <a:p>
              <a:endParaRPr lang="zh-CN" altLang="en-US"/>
            </a:p>
          </p:txBody>
        </p:sp>
        <p:sp>
          <p:nvSpPr>
            <p:cNvPr id="87" name="Freeform 745"/>
            <p:cNvSpPr>
              <a:spLocks/>
            </p:cNvSpPr>
            <p:nvPr/>
          </p:nvSpPr>
          <p:spPr bwMode="auto">
            <a:xfrm>
              <a:off x="5970588" y="5229225"/>
              <a:ext cx="19050" cy="46038"/>
            </a:xfrm>
            <a:custGeom>
              <a:avLst/>
              <a:gdLst>
                <a:gd name="T0" fmla="*/ 2147483647 w 12"/>
                <a:gd name="T1" fmla="*/ 2147483647 h 29"/>
                <a:gd name="T2" fmla="*/ 2147483647 w 12"/>
                <a:gd name="T3" fmla="*/ 2147483647 h 29"/>
                <a:gd name="T4" fmla="*/ 2147483647 w 12"/>
                <a:gd name="T5" fmla="*/ 2147483647 h 29"/>
                <a:gd name="T6" fmla="*/ 2147483647 w 12"/>
                <a:gd name="T7" fmla="*/ 0 h 29"/>
                <a:gd name="T8" fmla="*/ 2147483647 w 12"/>
                <a:gd name="T9" fmla="*/ 0 h 29"/>
                <a:gd name="T10" fmla="*/ 0 w 12"/>
                <a:gd name="T11" fmla="*/ 2147483647 h 29"/>
                <a:gd name="T12" fmla="*/ 0 w 12"/>
                <a:gd name="T13" fmla="*/ 2147483647 h 29"/>
                <a:gd name="T14" fmla="*/ 2147483647 w 12"/>
                <a:gd name="T15" fmla="*/ 2147483647 h 29"/>
                <a:gd name="T16" fmla="*/ 2147483647 w 12"/>
                <a:gd name="T17" fmla="*/ 2147483647 h 29"/>
                <a:gd name="T18" fmla="*/ 2147483647 w 12"/>
                <a:gd name="T19" fmla="*/ 2147483647 h 29"/>
                <a:gd name="T20" fmla="*/ 2147483647 w 12"/>
                <a:gd name="T21" fmla="*/ 2147483647 h 29"/>
                <a:gd name="T22" fmla="*/ 2147483647 w 12"/>
                <a:gd name="T23" fmla="*/ 2147483647 h 29"/>
                <a:gd name="T24" fmla="*/ 2147483647 w 12"/>
                <a:gd name="T25" fmla="*/ 2147483647 h 29"/>
                <a:gd name="T26" fmla="*/ 2147483647 w 12"/>
                <a:gd name="T27" fmla="*/ 2147483647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29"/>
                <a:gd name="T44" fmla="*/ 12 w 12"/>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29">
                  <a:moveTo>
                    <a:pt x="12" y="6"/>
                  </a:moveTo>
                  <a:lnTo>
                    <a:pt x="12" y="4"/>
                  </a:lnTo>
                  <a:lnTo>
                    <a:pt x="10" y="2"/>
                  </a:lnTo>
                  <a:lnTo>
                    <a:pt x="10" y="0"/>
                  </a:lnTo>
                  <a:lnTo>
                    <a:pt x="4" y="0"/>
                  </a:lnTo>
                  <a:lnTo>
                    <a:pt x="0" y="4"/>
                  </a:lnTo>
                  <a:lnTo>
                    <a:pt x="0" y="27"/>
                  </a:lnTo>
                  <a:lnTo>
                    <a:pt x="2" y="27"/>
                  </a:lnTo>
                  <a:lnTo>
                    <a:pt x="4" y="29"/>
                  </a:lnTo>
                  <a:lnTo>
                    <a:pt x="10" y="29"/>
                  </a:lnTo>
                  <a:lnTo>
                    <a:pt x="10" y="27"/>
                  </a:lnTo>
                  <a:lnTo>
                    <a:pt x="12" y="27"/>
                  </a:lnTo>
                  <a:lnTo>
                    <a:pt x="12" y="23"/>
                  </a:lnTo>
                  <a:lnTo>
                    <a:pt x="12" y="6"/>
                  </a:lnTo>
                  <a:close/>
                </a:path>
              </a:pathLst>
            </a:custGeom>
            <a:solidFill>
              <a:srgbClr val="000000"/>
            </a:solidFill>
            <a:ln w="9525">
              <a:noFill/>
              <a:round/>
              <a:headEnd/>
              <a:tailEnd/>
            </a:ln>
          </p:spPr>
          <p:txBody>
            <a:bodyPr/>
            <a:lstStyle/>
            <a:p>
              <a:endParaRPr lang="zh-CN" altLang="en-US"/>
            </a:p>
          </p:txBody>
        </p:sp>
        <p:sp>
          <p:nvSpPr>
            <p:cNvPr id="88" name="Freeform 746"/>
            <p:cNvSpPr>
              <a:spLocks/>
            </p:cNvSpPr>
            <p:nvPr/>
          </p:nvSpPr>
          <p:spPr bwMode="auto">
            <a:xfrm>
              <a:off x="5976938"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89" name="Freeform 747"/>
            <p:cNvSpPr>
              <a:spLocks/>
            </p:cNvSpPr>
            <p:nvPr/>
          </p:nvSpPr>
          <p:spPr bwMode="auto">
            <a:xfrm>
              <a:off x="6042025" y="5287963"/>
              <a:ext cx="44450" cy="17462"/>
            </a:xfrm>
            <a:custGeom>
              <a:avLst/>
              <a:gdLst>
                <a:gd name="T0" fmla="*/ 2147483647 w 28"/>
                <a:gd name="T1" fmla="*/ 0 h 11"/>
                <a:gd name="T2" fmla="*/ 2147483647 w 28"/>
                <a:gd name="T3" fmla="*/ 0 h 11"/>
                <a:gd name="T4" fmla="*/ 0 w 28"/>
                <a:gd name="T5" fmla="*/ 2147483647 h 11"/>
                <a:gd name="T6" fmla="*/ 0 w 28"/>
                <a:gd name="T7" fmla="*/ 2147483647 h 11"/>
                <a:gd name="T8" fmla="*/ 2147483647 w 28"/>
                <a:gd name="T9" fmla="*/ 2147483647 h 11"/>
                <a:gd name="T10" fmla="*/ 2147483647 w 28"/>
                <a:gd name="T11" fmla="*/ 2147483647 h 11"/>
                <a:gd name="T12" fmla="*/ 2147483647 w 28"/>
                <a:gd name="T13" fmla="*/ 2147483647 h 11"/>
                <a:gd name="T14" fmla="*/ 2147483647 w 28"/>
                <a:gd name="T15" fmla="*/ 2147483647 h 11"/>
                <a:gd name="T16" fmla="*/ 2147483647 w 28"/>
                <a:gd name="T17" fmla="*/ 2147483647 h 11"/>
                <a:gd name="T18" fmla="*/ 2147483647 w 28"/>
                <a:gd name="T19" fmla="*/ 2147483647 h 11"/>
                <a:gd name="T20" fmla="*/ 2147483647 w 28"/>
                <a:gd name="T21" fmla="*/ 2147483647 h 11"/>
                <a:gd name="T22" fmla="*/ 2147483647 w 28"/>
                <a:gd name="T23" fmla="*/ 0 h 11"/>
                <a:gd name="T24" fmla="*/ 2147483647 w 28"/>
                <a:gd name="T25" fmla="*/ 0 h 11"/>
                <a:gd name="T26" fmla="*/ 2147483647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9"/>
                  </a:lnTo>
                  <a:lnTo>
                    <a:pt x="1" y="9"/>
                  </a:lnTo>
                  <a:lnTo>
                    <a:pt x="3" y="11"/>
                  </a:lnTo>
                  <a:lnTo>
                    <a:pt x="27" y="11"/>
                  </a:lnTo>
                  <a:lnTo>
                    <a:pt x="27" y="9"/>
                  </a:lnTo>
                  <a:lnTo>
                    <a:pt x="28" y="9"/>
                  </a:lnTo>
                  <a:lnTo>
                    <a:pt x="28"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90" name="Freeform 748"/>
            <p:cNvSpPr>
              <a:spLocks/>
            </p:cNvSpPr>
            <p:nvPr/>
          </p:nvSpPr>
          <p:spPr bwMode="auto">
            <a:xfrm>
              <a:off x="610552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91" name="Freeform 749"/>
            <p:cNvSpPr>
              <a:spLocks/>
            </p:cNvSpPr>
            <p:nvPr/>
          </p:nvSpPr>
          <p:spPr bwMode="auto">
            <a:xfrm>
              <a:off x="616902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4" y="0"/>
                  </a:lnTo>
                  <a:lnTo>
                    <a:pt x="6" y="0"/>
                  </a:lnTo>
                  <a:close/>
                </a:path>
              </a:pathLst>
            </a:custGeom>
            <a:solidFill>
              <a:srgbClr val="000000"/>
            </a:solidFill>
            <a:ln w="9525">
              <a:noFill/>
              <a:round/>
              <a:headEnd/>
              <a:tailEnd/>
            </a:ln>
          </p:spPr>
          <p:txBody>
            <a:bodyPr/>
            <a:lstStyle/>
            <a:p>
              <a:endParaRPr lang="zh-CN" altLang="en-US"/>
            </a:p>
          </p:txBody>
        </p:sp>
        <p:sp>
          <p:nvSpPr>
            <p:cNvPr id="92" name="Freeform 750"/>
            <p:cNvSpPr>
              <a:spLocks/>
            </p:cNvSpPr>
            <p:nvPr/>
          </p:nvSpPr>
          <p:spPr bwMode="auto">
            <a:xfrm>
              <a:off x="6234113"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93" name="Freeform 751"/>
            <p:cNvSpPr>
              <a:spLocks/>
            </p:cNvSpPr>
            <p:nvPr/>
          </p:nvSpPr>
          <p:spPr bwMode="auto">
            <a:xfrm>
              <a:off x="6297613"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94" name="Freeform 752"/>
            <p:cNvSpPr>
              <a:spLocks/>
            </p:cNvSpPr>
            <p:nvPr/>
          </p:nvSpPr>
          <p:spPr bwMode="auto">
            <a:xfrm>
              <a:off x="6362700"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95" name="Freeform 753"/>
            <p:cNvSpPr>
              <a:spLocks/>
            </p:cNvSpPr>
            <p:nvPr/>
          </p:nvSpPr>
          <p:spPr bwMode="auto">
            <a:xfrm>
              <a:off x="6426200"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96" name="Freeform 754"/>
            <p:cNvSpPr>
              <a:spLocks/>
            </p:cNvSpPr>
            <p:nvPr/>
          </p:nvSpPr>
          <p:spPr bwMode="auto">
            <a:xfrm>
              <a:off x="6491288"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5"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97" name="Freeform 755"/>
            <p:cNvSpPr>
              <a:spLocks/>
            </p:cNvSpPr>
            <p:nvPr/>
          </p:nvSpPr>
          <p:spPr bwMode="auto">
            <a:xfrm>
              <a:off x="6554788"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98" name="Freeform 756"/>
            <p:cNvSpPr>
              <a:spLocks/>
            </p:cNvSpPr>
            <p:nvPr/>
          </p:nvSpPr>
          <p:spPr bwMode="auto">
            <a:xfrm>
              <a:off x="6619875" y="5287963"/>
              <a:ext cx="44450" cy="17462"/>
            </a:xfrm>
            <a:custGeom>
              <a:avLst/>
              <a:gdLst>
                <a:gd name="T0" fmla="*/ 2147483647 w 28"/>
                <a:gd name="T1" fmla="*/ 0 h 11"/>
                <a:gd name="T2" fmla="*/ 2147483647 w 28"/>
                <a:gd name="T3" fmla="*/ 0 h 11"/>
                <a:gd name="T4" fmla="*/ 0 w 28"/>
                <a:gd name="T5" fmla="*/ 2147483647 h 11"/>
                <a:gd name="T6" fmla="*/ 0 w 28"/>
                <a:gd name="T7" fmla="*/ 2147483647 h 11"/>
                <a:gd name="T8" fmla="*/ 2147483647 w 28"/>
                <a:gd name="T9" fmla="*/ 2147483647 h 11"/>
                <a:gd name="T10" fmla="*/ 2147483647 w 28"/>
                <a:gd name="T11" fmla="*/ 2147483647 h 11"/>
                <a:gd name="T12" fmla="*/ 2147483647 w 28"/>
                <a:gd name="T13" fmla="*/ 2147483647 h 11"/>
                <a:gd name="T14" fmla="*/ 2147483647 w 28"/>
                <a:gd name="T15" fmla="*/ 2147483647 h 11"/>
                <a:gd name="T16" fmla="*/ 2147483647 w 28"/>
                <a:gd name="T17" fmla="*/ 2147483647 h 11"/>
                <a:gd name="T18" fmla="*/ 2147483647 w 28"/>
                <a:gd name="T19" fmla="*/ 2147483647 h 11"/>
                <a:gd name="T20" fmla="*/ 2147483647 w 28"/>
                <a:gd name="T21" fmla="*/ 2147483647 h 11"/>
                <a:gd name="T22" fmla="*/ 2147483647 w 28"/>
                <a:gd name="T23" fmla="*/ 0 h 11"/>
                <a:gd name="T24" fmla="*/ 2147483647 w 28"/>
                <a:gd name="T25" fmla="*/ 0 h 11"/>
                <a:gd name="T26" fmla="*/ 2147483647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9"/>
                  </a:lnTo>
                  <a:lnTo>
                    <a:pt x="1" y="9"/>
                  </a:lnTo>
                  <a:lnTo>
                    <a:pt x="3" y="11"/>
                  </a:lnTo>
                  <a:lnTo>
                    <a:pt x="27" y="11"/>
                  </a:lnTo>
                  <a:lnTo>
                    <a:pt x="27" y="9"/>
                  </a:lnTo>
                  <a:lnTo>
                    <a:pt x="28" y="9"/>
                  </a:lnTo>
                  <a:lnTo>
                    <a:pt x="28"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99" name="Freeform 757"/>
            <p:cNvSpPr>
              <a:spLocks/>
            </p:cNvSpPr>
            <p:nvPr/>
          </p:nvSpPr>
          <p:spPr bwMode="auto">
            <a:xfrm>
              <a:off x="668337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00" name="Freeform 758"/>
            <p:cNvSpPr>
              <a:spLocks/>
            </p:cNvSpPr>
            <p:nvPr/>
          </p:nvSpPr>
          <p:spPr bwMode="auto">
            <a:xfrm>
              <a:off x="674687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4" y="0"/>
                  </a:lnTo>
                  <a:lnTo>
                    <a:pt x="6" y="0"/>
                  </a:lnTo>
                  <a:close/>
                </a:path>
              </a:pathLst>
            </a:custGeom>
            <a:solidFill>
              <a:srgbClr val="000000"/>
            </a:solidFill>
            <a:ln w="9525">
              <a:noFill/>
              <a:round/>
              <a:headEnd/>
              <a:tailEnd/>
            </a:ln>
          </p:spPr>
          <p:txBody>
            <a:bodyPr/>
            <a:lstStyle/>
            <a:p>
              <a:endParaRPr lang="zh-CN" altLang="en-US"/>
            </a:p>
          </p:txBody>
        </p:sp>
        <p:sp>
          <p:nvSpPr>
            <p:cNvPr id="101" name="Freeform 759"/>
            <p:cNvSpPr>
              <a:spLocks/>
            </p:cNvSpPr>
            <p:nvPr/>
          </p:nvSpPr>
          <p:spPr bwMode="auto">
            <a:xfrm>
              <a:off x="6811963"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02" name="Freeform 760"/>
            <p:cNvSpPr>
              <a:spLocks/>
            </p:cNvSpPr>
            <p:nvPr/>
          </p:nvSpPr>
          <p:spPr bwMode="auto">
            <a:xfrm>
              <a:off x="6875463"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03" name="Freeform 761"/>
            <p:cNvSpPr>
              <a:spLocks/>
            </p:cNvSpPr>
            <p:nvPr/>
          </p:nvSpPr>
          <p:spPr bwMode="auto">
            <a:xfrm>
              <a:off x="6940550"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04" name="Freeform 762"/>
            <p:cNvSpPr>
              <a:spLocks/>
            </p:cNvSpPr>
            <p:nvPr/>
          </p:nvSpPr>
          <p:spPr bwMode="auto">
            <a:xfrm>
              <a:off x="7004050"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05" name="Freeform 763"/>
            <p:cNvSpPr>
              <a:spLocks/>
            </p:cNvSpPr>
            <p:nvPr/>
          </p:nvSpPr>
          <p:spPr bwMode="auto">
            <a:xfrm>
              <a:off x="7069138"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5" y="0"/>
                  </a:moveTo>
                  <a:lnTo>
                    <a:pt x="3" y="0"/>
                  </a:lnTo>
                  <a:lnTo>
                    <a:pt x="0" y="4"/>
                  </a:lnTo>
                  <a:lnTo>
                    <a:pt x="0" y="9"/>
                  </a:lnTo>
                  <a:lnTo>
                    <a:pt x="2" y="9"/>
                  </a:lnTo>
                  <a:lnTo>
                    <a:pt x="3" y="11"/>
                  </a:lnTo>
                  <a:lnTo>
                    <a:pt x="27" y="11"/>
                  </a:lnTo>
                  <a:lnTo>
                    <a:pt x="27" y="9"/>
                  </a:lnTo>
                  <a:lnTo>
                    <a:pt x="29" y="9"/>
                  </a:lnTo>
                  <a:lnTo>
                    <a:pt x="29"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106" name="Freeform 764"/>
            <p:cNvSpPr>
              <a:spLocks/>
            </p:cNvSpPr>
            <p:nvPr/>
          </p:nvSpPr>
          <p:spPr bwMode="auto">
            <a:xfrm>
              <a:off x="7132638"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07" name="Freeform 765"/>
            <p:cNvSpPr>
              <a:spLocks/>
            </p:cNvSpPr>
            <p:nvPr/>
          </p:nvSpPr>
          <p:spPr bwMode="auto">
            <a:xfrm>
              <a:off x="7197725" y="5287963"/>
              <a:ext cx="44450" cy="17462"/>
            </a:xfrm>
            <a:custGeom>
              <a:avLst/>
              <a:gdLst>
                <a:gd name="T0" fmla="*/ 2147483647 w 28"/>
                <a:gd name="T1" fmla="*/ 0 h 11"/>
                <a:gd name="T2" fmla="*/ 2147483647 w 28"/>
                <a:gd name="T3" fmla="*/ 0 h 11"/>
                <a:gd name="T4" fmla="*/ 0 w 28"/>
                <a:gd name="T5" fmla="*/ 2147483647 h 11"/>
                <a:gd name="T6" fmla="*/ 0 w 28"/>
                <a:gd name="T7" fmla="*/ 2147483647 h 11"/>
                <a:gd name="T8" fmla="*/ 2147483647 w 28"/>
                <a:gd name="T9" fmla="*/ 2147483647 h 11"/>
                <a:gd name="T10" fmla="*/ 2147483647 w 28"/>
                <a:gd name="T11" fmla="*/ 2147483647 h 11"/>
                <a:gd name="T12" fmla="*/ 2147483647 w 28"/>
                <a:gd name="T13" fmla="*/ 2147483647 h 11"/>
                <a:gd name="T14" fmla="*/ 2147483647 w 28"/>
                <a:gd name="T15" fmla="*/ 2147483647 h 11"/>
                <a:gd name="T16" fmla="*/ 2147483647 w 28"/>
                <a:gd name="T17" fmla="*/ 2147483647 h 11"/>
                <a:gd name="T18" fmla="*/ 2147483647 w 28"/>
                <a:gd name="T19" fmla="*/ 2147483647 h 11"/>
                <a:gd name="T20" fmla="*/ 2147483647 w 28"/>
                <a:gd name="T21" fmla="*/ 2147483647 h 11"/>
                <a:gd name="T22" fmla="*/ 2147483647 w 28"/>
                <a:gd name="T23" fmla="*/ 0 h 11"/>
                <a:gd name="T24" fmla="*/ 2147483647 w 28"/>
                <a:gd name="T25" fmla="*/ 0 h 11"/>
                <a:gd name="T26" fmla="*/ 2147483647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9"/>
                  </a:lnTo>
                  <a:lnTo>
                    <a:pt x="1" y="9"/>
                  </a:lnTo>
                  <a:lnTo>
                    <a:pt x="3" y="11"/>
                  </a:lnTo>
                  <a:lnTo>
                    <a:pt x="26" y="11"/>
                  </a:lnTo>
                  <a:lnTo>
                    <a:pt x="26" y="9"/>
                  </a:lnTo>
                  <a:lnTo>
                    <a:pt x="28" y="9"/>
                  </a:lnTo>
                  <a:lnTo>
                    <a:pt x="28" y="4"/>
                  </a:lnTo>
                  <a:lnTo>
                    <a:pt x="26" y="2"/>
                  </a:lnTo>
                  <a:lnTo>
                    <a:pt x="26" y="0"/>
                  </a:lnTo>
                  <a:lnTo>
                    <a:pt x="23" y="0"/>
                  </a:lnTo>
                  <a:lnTo>
                    <a:pt x="5" y="0"/>
                  </a:lnTo>
                  <a:close/>
                </a:path>
              </a:pathLst>
            </a:custGeom>
            <a:solidFill>
              <a:srgbClr val="000000"/>
            </a:solidFill>
            <a:ln w="9525">
              <a:noFill/>
              <a:round/>
              <a:headEnd/>
              <a:tailEnd/>
            </a:ln>
          </p:spPr>
          <p:txBody>
            <a:bodyPr/>
            <a:lstStyle/>
            <a:p>
              <a:endParaRPr lang="zh-CN" altLang="en-US"/>
            </a:p>
          </p:txBody>
        </p:sp>
        <p:sp>
          <p:nvSpPr>
            <p:cNvPr id="108" name="Freeform 766"/>
            <p:cNvSpPr>
              <a:spLocks/>
            </p:cNvSpPr>
            <p:nvPr/>
          </p:nvSpPr>
          <p:spPr bwMode="auto">
            <a:xfrm>
              <a:off x="726122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09" name="Freeform 767"/>
            <p:cNvSpPr>
              <a:spLocks/>
            </p:cNvSpPr>
            <p:nvPr/>
          </p:nvSpPr>
          <p:spPr bwMode="auto">
            <a:xfrm>
              <a:off x="732472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4" y="0"/>
                  </a:lnTo>
                  <a:lnTo>
                    <a:pt x="6" y="0"/>
                  </a:lnTo>
                  <a:close/>
                </a:path>
              </a:pathLst>
            </a:custGeom>
            <a:solidFill>
              <a:srgbClr val="000000"/>
            </a:solidFill>
            <a:ln w="9525">
              <a:noFill/>
              <a:round/>
              <a:headEnd/>
              <a:tailEnd/>
            </a:ln>
          </p:spPr>
          <p:txBody>
            <a:bodyPr/>
            <a:lstStyle/>
            <a:p>
              <a:endParaRPr lang="zh-CN" altLang="en-US"/>
            </a:p>
          </p:txBody>
        </p:sp>
        <p:sp>
          <p:nvSpPr>
            <p:cNvPr id="110" name="Freeform 768"/>
            <p:cNvSpPr>
              <a:spLocks/>
            </p:cNvSpPr>
            <p:nvPr/>
          </p:nvSpPr>
          <p:spPr bwMode="auto">
            <a:xfrm>
              <a:off x="7389813"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11" name="Freeform 769"/>
            <p:cNvSpPr>
              <a:spLocks/>
            </p:cNvSpPr>
            <p:nvPr/>
          </p:nvSpPr>
          <p:spPr bwMode="auto">
            <a:xfrm>
              <a:off x="7453313"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12" name="Freeform 770"/>
            <p:cNvSpPr>
              <a:spLocks/>
            </p:cNvSpPr>
            <p:nvPr/>
          </p:nvSpPr>
          <p:spPr bwMode="auto">
            <a:xfrm>
              <a:off x="7518400"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13" name="Freeform 771"/>
            <p:cNvSpPr>
              <a:spLocks/>
            </p:cNvSpPr>
            <p:nvPr/>
          </p:nvSpPr>
          <p:spPr bwMode="auto">
            <a:xfrm>
              <a:off x="7581900"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14" name="Freeform 772"/>
            <p:cNvSpPr>
              <a:spLocks/>
            </p:cNvSpPr>
            <p:nvPr/>
          </p:nvSpPr>
          <p:spPr bwMode="auto">
            <a:xfrm>
              <a:off x="7646988"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5" y="0"/>
                  </a:moveTo>
                  <a:lnTo>
                    <a:pt x="3" y="0"/>
                  </a:lnTo>
                  <a:lnTo>
                    <a:pt x="0" y="4"/>
                  </a:lnTo>
                  <a:lnTo>
                    <a:pt x="0" y="9"/>
                  </a:lnTo>
                  <a:lnTo>
                    <a:pt x="2" y="9"/>
                  </a:lnTo>
                  <a:lnTo>
                    <a:pt x="3" y="11"/>
                  </a:lnTo>
                  <a:lnTo>
                    <a:pt x="27" y="11"/>
                  </a:lnTo>
                  <a:lnTo>
                    <a:pt x="27" y="9"/>
                  </a:lnTo>
                  <a:lnTo>
                    <a:pt x="29" y="9"/>
                  </a:lnTo>
                  <a:lnTo>
                    <a:pt x="29"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115" name="Freeform 773"/>
            <p:cNvSpPr>
              <a:spLocks/>
            </p:cNvSpPr>
            <p:nvPr/>
          </p:nvSpPr>
          <p:spPr bwMode="auto">
            <a:xfrm>
              <a:off x="7710488"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16" name="Freeform 774"/>
            <p:cNvSpPr>
              <a:spLocks/>
            </p:cNvSpPr>
            <p:nvPr/>
          </p:nvSpPr>
          <p:spPr bwMode="auto">
            <a:xfrm>
              <a:off x="7775575" y="5287963"/>
              <a:ext cx="44450" cy="17462"/>
            </a:xfrm>
            <a:custGeom>
              <a:avLst/>
              <a:gdLst>
                <a:gd name="T0" fmla="*/ 2147483647 w 28"/>
                <a:gd name="T1" fmla="*/ 0 h 11"/>
                <a:gd name="T2" fmla="*/ 2147483647 w 28"/>
                <a:gd name="T3" fmla="*/ 0 h 11"/>
                <a:gd name="T4" fmla="*/ 0 w 28"/>
                <a:gd name="T5" fmla="*/ 2147483647 h 11"/>
                <a:gd name="T6" fmla="*/ 0 w 28"/>
                <a:gd name="T7" fmla="*/ 2147483647 h 11"/>
                <a:gd name="T8" fmla="*/ 2147483647 w 28"/>
                <a:gd name="T9" fmla="*/ 2147483647 h 11"/>
                <a:gd name="T10" fmla="*/ 2147483647 w 28"/>
                <a:gd name="T11" fmla="*/ 2147483647 h 11"/>
                <a:gd name="T12" fmla="*/ 2147483647 w 28"/>
                <a:gd name="T13" fmla="*/ 2147483647 h 11"/>
                <a:gd name="T14" fmla="*/ 2147483647 w 28"/>
                <a:gd name="T15" fmla="*/ 2147483647 h 11"/>
                <a:gd name="T16" fmla="*/ 2147483647 w 28"/>
                <a:gd name="T17" fmla="*/ 2147483647 h 11"/>
                <a:gd name="T18" fmla="*/ 2147483647 w 28"/>
                <a:gd name="T19" fmla="*/ 2147483647 h 11"/>
                <a:gd name="T20" fmla="*/ 2147483647 w 28"/>
                <a:gd name="T21" fmla="*/ 2147483647 h 11"/>
                <a:gd name="T22" fmla="*/ 2147483647 w 28"/>
                <a:gd name="T23" fmla="*/ 0 h 11"/>
                <a:gd name="T24" fmla="*/ 2147483647 w 28"/>
                <a:gd name="T25" fmla="*/ 0 h 11"/>
                <a:gd name="T26" fmla="*/ 2147483647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9"/>
                  </a:lnTo>
                  <a:lnTo>
                    <a:pt x="1" y="9"/>
                  </a:lnTo>
                  <a:lnTo>
                    <a:pt x="3" y="11"/>
                  </a:lnTo>
                  <a:lnTo>
                    <a:pt x="26" y="11"/>
                  </a:lnTo>
                  <a:lnTo>
                    <a:pt x="26" y="9"/>
                  </a:lnTo>
                  <a:lnTo>
                    <a:pt x="28" y="9"/>
                  </a:lnTo>
                  <a:lnTo>
                    <a:pt x="28" y="4"/>
                  </a:lnTo>
                  <a:lnTo>
                    <a:pt x="26" y="2"/>
                  </a:lnTo>
                  <a:lnTo>
                    <a:pt x="26" y="0"/>
                  </a:lnTo>
                  <a:lnTo>
                    <a:pt x="23" y="0"/>
                  </a:lnTo>
                  <a:lnTo>
                    <a:pt x="5" y="0"/>
                  </a:lnTo>
                  <a:close/>
                </a:path>
              </a:pathLst>
            </a:custGeom>
            <a:solidFill>
              <a:srgbClr val="000000"/>
            </a:solidFill>
            <a:ln w="9525">
              <a:noFill/>
              <a:round/>
              <a:headEnd/>
              <a:tailEnd/>
            </a:ln>
          </p:spPr>
          <p:txBody>
            <a:bodyPr/>
            <a:lstStyle/>
            <a:p>
              <a:endParaRPr lang="zh-CN" altLang="en-US"/>
            </a:p>
          </p:txBody>
        </p:sp>
        <p:sp>
          <p:nvSpPr>
            <p:cNvPr id="117" name="Freeform 775"/>
            <p:cNvSpPr>
              <a:spLocks/>
            </p:cNvSpPr>
            <p:nvPr/>
          </p:nvSpPr>
          <p:spPr bwMode="auto">
            <a:xfrm>
              <a:off x="783907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18" name="Freeform 776"/>
            <p:cNvSpPr>
              <a:spLocks/>
            </p:cNvSpPr>
            <p:nvPr/>
          </p:nvSpPr>
          <p:spPr bwMode="auto">
            <a:xfrm>
              <a:off x="790257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4" y="0"/>
                  </a:lnTo>
                  <a:lnTo>
                    <a:pt x="6" y="0"/>
                  </a:lnTo>
                  <a:close/>
                </a:path>
              </a:pathLst>
            </a:custGeom>
            <a:solidFill>
              <a:srgbClr val="000000"/>
            </a:solidFill>
            <a:ln w="9525">
              <a:noFill/>
              <a:round/>
              <a:headEnd/>
              <a:tailEnd/>
            </a:ln>
          </p:spPr>
          <p:txBody>
            <a:bodyPr/>
            <a:lstStyle/>
            <a:p>
              <a:endParaRPr lang="zh-CN" altLang="en-US"/>
            </a:p>
          </p:txBody>
        </p:sp>
        <p:sp>
          <p:nvSpPr>
            <p:cNvPr id="119" name="Freeform 777"/>
            <p:cNvSpPr>
              <a:spLocks/>
            </p:cNvSpPr>
            <p:nvPr/>
          </p:nvSpPr>
          <p:spPr bwMode="auto">
            <a:xfrm>
              <a:off x="7967663"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20" name="Freeform 778"/>
            <p:cNvSpPr>
              <a:spLocks/>
            </p:cNvSpPr>
            <p:nvPr/>
          </p:nvSpPr>
          <p:spPr bwMode="auto">
            <a:xfrm>
              <a:off x="8031163"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21" name="Freeform 779"/>
            <p:cNvSpPr>
              <a:spLocks/>
            </p:cNvSpPr>
            <p:nvPr/>
          </p:nvSpPr>
          <p:spPr bwMode="auto">
            <a:xfrm>
              <a:off x="8096250"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22" name="Freeform 780"/>
            <p:cNvSpPr>
              <a:spLocks/>
            </p:cNvSpPr>
            <p:nvPr/>
          </p:nvSpPr>
          <p:spPr bwMode="auto">
            <a:xfrm>
              <a:off x="8159750"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23" name="Freeform 781"/>
            <p:cNvSpPr>
              <a:spLocks/>
            </p:cNvSpPr>
            <p:nvPr/>
          </p:nvSpPr>
          <p:spPr bwMode="auto">
            <a:xfrm>
              <a:off x="8224838"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5" y="0"/>
                  </a:moveTo>
                  <a:lnTo>
                    <a:pt x="3" y="0"/>
                  </a:lnTo>
                  <a:lnTo>
                    <a:pt x="0" y="4"/>
                  </a:lnTo>
                  <a:lnTo>
                    <a:pt x="0" y="9"/>
                  </a:lnTo>
                  <a:lnTo>
                    <a:pt x="2" y="9"/>
                  </a:lnTo>
                  <a:lnTo>
                    <a:pt x="3" y="11"/>
                  </a:lnTo>
                  <a:lnTo>
                    <a:pt x="27" y="11"/>
                  </a:lnTo>
                  <a:lnTo>
                    <a:pt x="27" y="9"/>
                  </a:lnTo>
                  <a:lnTo>
                    <a:pt x="29" y="9"/>
                  </a:lnTo>
                  <a:lnTo>
                    <a:pt x="29" y="4"/>
                  </a:lnTo>
                  <a:lnTo>
                    <a:pt x="27" y="2"/>
                  </a:lnTo>
                  <a:lnTo>
                    <a:pt x="27" y="0"/>
                  </a:lnTo>
                  <a:lnTo>
                    <a:pt x="23" y="0"/>
                  </a:lnTo>
                  <a:lnTo>
                    <a:pt x="5" y="0"/>
                  </a:lnTo>
                  <a:close/>
                </a:path>
              </a:pathLst>
            </a:custGeom>
            <a:solidFill>
              <a:srgbClr val="000000"/>
            </a:solidFill>
            <a:ln w="9525">
              <a:noFill/>
              <a:round/>
              <a:headEnd/>
              <a:tailEnd/>
            </a:ln>
          </p:spPr>
          <p:txBody>
            <a:bodyPr/>
            <a:lstStyle/>
            <a:p>
              <a:endParaRPr lang="zh-CN" altLang="en-US"/>
            </a:p>
          </p:txBody>
        </p:sp>
        <p:sp>
          <p:nvSpPr>
            <p:cNvPr id="124" name="Freeform 782"/>
            <p:cNvSpPr>
              <a:spLocks/>
            </p:cNvSpPr>
            <p:nvPr/>
          </p:nvSpPr>
          <p:spPr bwMode="auto">
            <a:xfrm>
              <a:off x="8288338"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25" name="Freeform 783"/>
            <p:cNvSpPr>
              <a:spLocks/>
            </p:cNvSpPr>
            <p:nvPr/>
          </p:nvSpPr>
          <p:spPr bwMode="auto">
            <a:xfrm>
              <a:off x="8353425" y="5287963"/>
              <a:ext cx="44450" cy="17462"/>
            </a:xfrm>
            <a:custGeom>
              <a:avLst/>
              <a:gdLst>
                <a:gd name="T0" fmla="*/ 2147483647 w 28"/>
                <a:gd name="T1" fmla="*/ 0 h 11"/>
                <a:gd name="T2" fmla="*/ 2147483647 w 28"/>
                <a:gd name="T3" fmla="*/ 0 h 11"/>
                <a:gd name="T4" fmla="*/ 0 w 28"/>
                <a:gd name="T5" fmla="*/ 2147483647 h 11"/>
                <a:gd name="T6" fmla="*/ 0 w 28"/>
                <a:gd name="T7" fmla="*/ 2147483647 h 11"/>
                <a:gd name="T8" fmla="*/ 2147483647 w 28"/>
                <a:gd name="T9" fmla="*/ 2147483647 h 11"/>
                <a:gd name="T10" fmla="*/ 2147483647 w 28"/>
                <a:gd name="T11" fmla="*/ 2147483647 h 11"/>
                <a:gd name="T12" fmla="*/ 2147483647 w 28"/>
                <a:gd name="T13" fmla="*/ 2147483647 h 11"/>
                <a:gd name="T14" fmla="*/ 2147483647 w 28"/>
                <a:gd name="T15" fmla="*/ 2147483647 h 11"/>
                <a:gd name="T16" fmla="*/ 2147483647 w 28"/>
                <a:gd name="T17" fmla="*/ 2147483647 h 11"/>
                <a:gd name="T18" fmla="*/ 2147483647 w 28"/>
                <a:gd name="T19" fmla="*/ 2147483647 h 11"/>
                <a:gd name="T20" fmla="*/ 2147483647 w 28"/>
                <a:gd name="T21" fmla="*/ 2147483647 h 11"/>
                <a:gd name="T22" fmla="*/ 2147483647 w 28"/>
                <a:gd name="T23" fmla="*/ 0 h 11"/>
                <a:gd name="T24" fmla="*/ 2147483647 w 28"/>
                <a:gd name="T25" fmla="*/ 0 h 11"/>
                <a:gd name="T26" fmla="*/ 2147483647 w 28"/>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1"/>
                <a:gd name="T44" fmla="*/ 28 w 28"/>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1">
                  <a:moveTo>
                    <a:pt x="5" y="0"/>
                  </a:moveTo>
                  <a:lnTo>
                    <a:pt x="3" y="0"/>
                  </a:lnTo>
                  <a:lnTo>
                    <a:pt x="0" y="4"/>
                  </a:lnTo>
                  <a:lnTo>
                    <a:pt x="0" y="9"/>
                  </a:lnTo>
                  <a:lnTo>
                    <a:pt x="1" y="9"/>
                  </a:lnTo>
                  <a:lnTo>
                    <a:pt x="3" y="11"/>
                  </a:lnTo>
                  <a:lnTo>
                    <a:pt x="26" y="11"/>
                  </a:lnTo>
                  <a:lnTo>
                    <a:pt x="26" y="9"/>
                  </a:lnTo>
                  <a:lnTo>
                    <a:pt x="28" y="9"/>
                  </a:lnTo>
                  <a:lnTo>
                    <a:pt x="28" y="4"/>
                  </a:lnTo>
                  <a:lnTo>
                    <a:pt x="26" y="2"/>
                  </a:lnTo>
                  <a:lnTo>
                    <a:pt x="26" y="0"/>
                  </a:lnTo>
                  <a:lnTo>
                    <a:pt x="23" y="0"/>
                  </a:lnTo>
                  <a:lnTo>
                    <a:pt x="5" y="0"/>
                  </a:lnTo>
                  <a:close/>
                </a:path>
              </a:pathLst>
            </a:custGeom>
            <a:solidFill>
              <a:srgbClr val="000000"/>
            </a:solidFill>
            <a:ln w="9525">
              <a:noFill/>
              <a:round/>
              <a:headEnd/>
              <a:tailEnd/>
            </a:ln>
          </p:spPr>
          <p:txBody>
            <a:bodyPr/>
            <a:lstStyle/>
            <a:p>
              <a:endParaRPr lang="zh-CN" altLang="en-US"/>
            </a:p>
          </p:txBody>
        </p:sp>
        <p:sp>
          <p:nvSpPr>
            <p:cNvPr id="126" name="Freeform 784"/>
            <p:cNvSpPr>
              <a:spLocks/>
            </p:cNvSpPr>
            <p:nvPr/>
          </p:nvSpPr>
          <p:spPr bwMode="auto">
            <a:xfrm>
              <a:off x="841692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27" name="Freeform 785"/>
            <p:cNvSpPr>
              <a:spLocks/>
            </p:cNvSpPr>
            <p:nvPr/>
          </p:nvSpPr>
          <p:spPr bwMode="auto">
            <a:xfrm>
              <a:off x="8480425" y="5287963"/>
              <a:ext cx="46038"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28" name="Freeform 786"/>
            <p:cNvSpPr>
              <a:spLocks/>
            </p:cNvSpPr>
            <p:nvPr/>
          </p:nvSpPr>
          <p:spPr bwMode="auto">
            <a:xfrm>
              <a:off x="8545513" y="5287963"/>
              <a:ext cx="46037" cy="17462"/>
            </a:xfrm>
            <a:custGeom>
              <a:avLst/>
              <a:gdLst>
                <a:gd name="T0" fmla="*/ 2147483647 w 29"/>
                <a:gd name="T1" fmla="*/ 0 h 11"/>
                <a:gd name="T2" fmla="*/ 2147483647 w 29"/>
                <a:gd name="T3" fmla="*/ 0 h 11"/>
                <a:gd name="T4" fmla="*/ 0 w 29"/>
                <a:gd name="T5" fmla="*/ 2147483647 h 11"/>
                <a:gd name="T6" fmla="*/ 0 w 29"/>
                <a:gd name="T7" fmla="*/ 2147483647 h 11"/>
                <a:gd name="T8" fmla="*/ 2147483647 w 29"/>
                <a:gd name="T9" fmla="*/ 2147483647 h 11"/>
                <a:gd name="T10" fmla="*/ 2147483647 w 29"/>
                <a:gd name="T11" fmla="*/ 2147483647 h 11"/>
                <a:gd name="T12" fmla="*/ 2147483647 w 29"/>
                <a:gd name="T13" fmla="*/ 2147483647 h 11"/>
                <a:gd name="T14" fmla="*/ 2147483647 w 29"/>
                <a:gd name="T15" fmla="*/ 2147483647 h 11"/>
                <a:gd name="T16" fmla="*/ 2147483647 w 29"/>
                <a:gd name="T17" fmla="*/ 2147483647 h 11"/>
                <a:gd name="T18" fmla="*/ 2147483647 w 29"/>
                <a:gd name="T19" fmla="*/ 2147483647 h 11"/>
                <a:gd name="T20" fmla="*/ 2147483647 w 29"/>
                <a:gd name="T21" fmla="*/ 2147483647 h 11"/>
                <a:gd name="T22" fmla="*/ 2147483647 w 29"/>
                <a:gd name="T23" fmla="*/ 0 h 11"/>
                <a:gd name="T24" fmla="*/ 2147483647 w 29"/>
                <a:gd name="T25" fmla="*/ 0 h 11"/>
                <a:gd name="T26" fmla="*/ 2147483647 w 29"/>
                <a:gd name="T27" fmla="*/ 0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11"/>
                <a:gd name="T44" fmla="*/ 29 w 29"/>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11">
                  <a:moveTo>
                    <a:pt x="6" y="0"/>
                  </a:moveTo>
                  <a:lnTo>
                    <a:pt x="4" y="0"/>
                  </a:lnTo>
                  <a:lnTo>
                    <a:pt x="0" y="4"/>
                  </a:lnTo>
                  <a:lnTo>
                    <a:pt x="0" y="9"/>
                  </a:lnTo>
                  <a:lnTo>
                    <a:pt x="2" y="9"/>
                  </a:lnTo>
                  <a:lnTo>
                    <a:pt x="4" y="11"/>
                  </a:lnTo>
                  <a:lnTo>
                    <a:pt x="27" y="11"/>
                  </a:lnTo>
                  <a:lnTo>
                    <a:pt x="27" y="9"/>
                  </a:lnTo>
                  <a:lnTo>
                    <a:pt x="29" y="9"/>
                  </a:lnTo>
                  <a:lnTo>
                    <a:pt x="29" y="4"/>
                  </a:lnTo>
                  <a:lnTo>
                    <a:pt x="27" y="2"/>
                  </a:lnTo>
                  <a:lnTo>
                    <a:pt x="27" y="0"/>
                  </a:lnTo>
                  <a:lnTo>
                    <a:pt x="23" y="0"/>
                  </a:lnTo>
                  <a:lnTo>
                    <a:pt x="6" y="0"/>
                  </a:lnTo>
                  <a:close/>
                </a:path>
              </a:pathLst>
            </a:custGeom>
            <a:solidFill>
              <a:srgbClr val="000000"/>
            </a:solidFill>
            <a:ln w="9525">
              <a:noFill/>
              <a:round/>
              <a:headEnd/>
              <a:tailEnd/>
            </a:ln>
          </p:spPr>
          <p:txBody>
            <a:bodyPr/>
            <a:lstStyle/>
            <a:p>
              <a:endParaRPr lang="zh-CN" altLang="en-US"/>
            </a:p>
          </p:txBody>
        </p:sp>
        <p:sp>
          <p:nvSpPr>
            <p:cNvPr id="129" name="Freeform 787"/>
            <p:cNvSpPr>
              <a:spLocks/>
            </p:cNvSpPr>
            <p:nvPr/>
          </p:nvSpPr>
          <p:spPr bwMode="auto">
            <a:xfrm>
              <a:off x="6983413" y="3201988"/>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30" name="Freeform 788"/>
            <p:cNvSpPr>
              <a:spLocks/>
            </p:cNvSpPr>
            <p:nvPr/>
          </p:nvSpPr>
          <p:spPr bwMode="auto">
            <a:xfrm>
              <a:off x="6983413" y="3244850"/>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31" name="Freeform 789"/>
            <p:cNvSpPr>
              <a:spLocks/>
            </p:cNvSpPr>
            <p:nvPr/>
          </p:nvSpPr>
          <p:spPr bwMode="auto">
            <a:xfrm>
              <a:off x="6983413" y="3268663"/>
              <a:ext cx="11112" cy="31750"/>
            </a:xfrm>
            <a:custGeom>
              <a:avLst/>
              <a:gdLst>
                <a:gd name="T0" fmla="*/ 2147483647 w 7"/>
                <a:gd name="T1" fmla="*/ 2147483647 h 20"/>
                <a:gd name="T2" fmla="*/ 2147483647 w 7"/>
                <a:gd name="T3" fmla="*/ 2147483647 h 20"/>
                <a:gd name="T4" fmla="*/ 2147483647 w 7"/>
                <a:gd name="T5" fmla="*/ 2147483647 h 20"/>
                <a:gd name="T6" fmla="*/ 2147483647 w 7"/>
                <a:gd name="T7" fmla="*/ 0 h 20"/>
                <a:gd name="T8" fmla="*/ 2147483647 w 7"/>
                <a:gd name="T9" fmla="*/ 0 h 20"/>
                <a:gd name="T10" fmla="*/ 2147483647 w 7"/>
                <a:gd name="T11" fmla="*/ 2147483647 h 20"/>
                <a:gd name="T12" fmla="*/ 0 w 7"/>
                <a:gd name="T13" fmla="*/ 2147483647 h 20"/>
                <a:gd name="T14" fmla="*/ 0 w 7"/>
                <a:gd name="T15" fmla="*/ 2147483647 h 20"/>
                <a:gd name="T16" fmla="*/ 2147483647 w 7"/>
                <a:gd name="T17" fmla="*/ 2147483647 h 20"/>
                <a:gd name="T18" fmla="*/ 2147483647 w 7"/>
                <a:gd name="T19" fmla="*/ 2147483647 h 20"/>
                <a:gd name="T20" fmla="*/ 2147483647 w 7"/>
                <a:gd name="T21" fmla="*/ 2147483647 h 20"/>
                <a:gd name="T22" fmla="*/ 2147483647 w 7"/>
                <a:gd name="T23" fmla="*/ 2147483647 h 20"/>
                <a:gd name="T24" fmla="*/ 2147483647 w 7"/>
                <a:gd name="T25" fmla="*/ 2147483647 h 20"/>
                <a:gd name="T26" fmla="*/ 2147483647 w 7"/>
                <a:gd name="T27" fmla="*/ 2147483647 h 20"/>
                <a:gd name="T28" fmla="*/ 2147483647 w 7"/>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20"/>
                <a:gd name="T47" fmla="*/ 7 w 7"/>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20">
                  <a:moveTo>
                    <a:pt x="7" y="4"/>
                  </a:moveTo>
                  <a:lnTo>
                    <a:pt x="7" y="2"/>
                  </a:lnTo>
                  <a:lnTo>
                    <a:pt x="5" y="2"/>
                  </a:lnTo>
                  <a:lnTo>
                    <a:pt x="5" y="0"/>
                  </a:lnTo>
                  <a:lnTo>
                    <a:pt x="2" y="0"/>
                  </a:lnTo>
                  <a:lnTo>
                    <a:pt x="2" y="2"/>
                  </a:lnTo>
                  <a:lnTo>
                    <a:pt x="0" y="2"/>
                  </a:lnTo>
                  <a:lnTo>
                    <a:pt x="0" y="18"/>
                  </a:lnTo>
                  <a:lnTo>
                    <a:pt x="2" y="18"/>
                  </a:lnTo>
                  <a:lnTo>
                    <a:pt x="2" y="20"/>
                  </a:lnTo>
                  <a:lnTo>
                    <a:pt x="5" y="20"/>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32" name="Freeform 790"/>
            <p:cNvSpPr>
              <a:spLocks/>
            </p:cNvSpPr>
            <p:nvPr/>
          </p:nvSpPr>
          <p:spPr bwMode="auto">
            <a:xfrm>
              <a:off x="6983413" y="3311525"/>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33" name="Freeform 791"/>
            <p:cNvSpPr>
              <a:spLocks/>
            </p:cNvSpPr>
            <p:nvPr/>
          </p:nvSpPr>
          <p:spPr bwMode="auto">
            <a:xfrm>
              <a:off x="6983413" y="3336925"/>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34" name="Freeform 792"/>
            <p:cNvSpPr>
              <a:spLocks/>
            </p:cNvSpPr>
            <p:nvPr/>
          </p:nvSpPr>
          <p:spPr bwMode="auto">
            <a:xfrm>
              <a:off x="6983413" y="3379788"/>
              <a:ext cx="11112" cy="11112"/>
            </a:xfrm>
            <a:custGeom>
              <a:avLst/>
              <a:gdLst>
                <a:gd name="T0" fmla="*/ 2147483647 w 7"/>
                <a:gd name="T1" fmla="*/ 0 h 7"/>
                <a:gd name="T2" fmla="*/ 2147483647 w 7"/>
                <a:gd name="T3" fmla="*/ 0 h 7"/>
                <a:gd name="T4" fmla="*/ 2147483647 w 7"/>
                <a:gd name="T5" fmla="*/ 2147483647 h 7"/>
                <a:gd name="T6" fmla="*/ 0 w 7"/>
                <a:gd name="T7" fmla="*/ 2147483647 h 7"/>
                <a:gd name="T8" fmla="*/ 0 w 7"/>
                <a:gd name="T9" fmla="*/ 2147483647 h 7"/>
                <a:gd name="T10" fmla="*/ 2147483647 w 7"/>
                <a:gd name="T11" fmla="*/ 2147483647 h 7"/>
                <a:gd name="T12" fmla="*/ 2147483647 w 7"/>
                <a:gd name="T13" fmla="*/ 2147483647 h 7"/>
                <a:gd name="T14" fmla="*/ 2147483647 w 7"/>
                <a:gd name="T15" fmla="*/ 2147483647 h 7"/>
                <a:gd name="T16" fmla="*/ 2147483647 w 7"/>
                <a:gd name="T17" fmla="*/ 2147483647 h 7"/>
                <a:gd name="T18" fmla="*/ 2147483647 w 7"/>
                <a:gd name="T19" fmla="*/ 2147483647 h 7"/>
                <a:gd name="T20" fmla="*/ 2147483647 w 7"/>
                <a:gd name="T21" fmla="*/ 2147483647 h 7"/>
                <a:gd name="T22" fmla="*/ 2147483647 w 7"/>
                <a:gd name="T23" fmla="*/ 2147483647 h 7"/>
                <a:gd name="T24" fmla="*/ 2147483647 w 7"/>
                <a:gd name="T25" fmla="*/ 0 h 7"/>
                <a:gd name="T26" fmla="*/ 2147483647 w 7"/>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7"/>
                <a:gd name="T44" fmla="*/ 7 w 7"/>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7">
                  <a:moveTo>
                    <a:pt x="4" y="0"/>
                  </a:moveTo>
                  <a:lnTo>
                    <a:pt x="2" y="0"/>
                  </a:lnTo>
                  <a:lnTo>
                    <a:pt x="2" y="2"/>
                  </a:lnTo>
                  <a:lnTo>
                    <a:pt x="0" y="2"/>
                  </a:lnTo>
                  <a:lnTo>
                    <a:pt x="0" y="5"/>
                  </a:lnTo>
                  <a:lnTo>
                    <a:pt x="2" y="5"/>
                  </a:lnTo>
                  <a:lnTo>
                    <a:pt x="2" y="7"/>
                  </a:lnTo>
                  <a:lnTo>
                    <a:pt x="5" y="7"/>
                  </a:lnTo>
                  <a:lnTo>
                    <a:pt x="5" y="5"/>
                  </a:lnTo>
                  <a:lnTo>
                    <a:pt x="7" y="5"/>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35" name="Freeform 793"/>
            <p:cNvSpPr>
              <a:spLocks/>
            </p:cNvSpPr>
            <p:nvPr/>
          </p:nvSpPr>
          <p:spPr bwMode="auto">
            <a:xfrm>
              <a:off x="6983413" y="3403600"/>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36" name="Freeform 794"/>
            <p:cNvSpPr>
              <a:spLocks/>
            </p:cNvSpPr>
            <p:nvPr/>
          </p:nvSpPr>
          <p:spPr bwMode="auto">
            <a:xfrm>
              <a:off x="6983413" y="3446463"/>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37" name="Freeform 795"/>
            <p:cNvSpPr>
              <a:spLocks/>
            </p:cNvSpPr>
            <p:nvPr/>
          </p:nvSpPr>
          <p:spPr bwMode="auto">
            <a:xfrm>
              <a:off x="6983413" y="3470275"/>
              <a:ext cx="11112" cy="31750"/>
            </a:xfrm>
            <a:custGeom>
              <a:avLst/>
              <a:gdLst>
                <a:gd name="T0" fmla="*/ 2147483647 w 7"/>
                <a:gd name="T1" fmla="*/ 2147483647 h 20"/>
                <a:gd name="T2" fmla="*/ 2147483647 w 7"/>
                <a:gd name="T3" fmla="*/ 2147483647 h 20"/>
                <a:gd name="T4" fmla="*/ 2147483647 w 7"/>
                <a:gd name="T5" fmla="*/ 2147483647 h 20"/>
                <a:gd name="T6" fmla="*/ 2147483647 w 7"/>
                <a:gd name="T7" fmla="*/ 0 h 20"/>
                <a:gd name="T8" fmla="*/ 2147483647 w 7"/>
                <a:gd name="T9" fmla="*/ 0 h 20"/>
                <a:gd name="T10" fmla="*/ 2147483647 w 7"/>
                <a:gd name="T11" fmla="*/ 2147483647 h 20"/>
                <a:gd name="T12" fmla="*/ 0 w 7"/>
                <a:gd name="T13" fmla="*/ 2147483647 h 20"/>
                <a:gd name="T14" fmla="*/ 0 w 7"/>
                <a:gd name="T15" fmla="*/ 2147483647 h 20"/>
                <a:gd name="T16" fmla="*/ 2147483647 w 7"/>
                <a:gd name="T17" fmla="*/ 2147483647 h 20"/>
                <a:gd name="T18" fmla="*/ 2147483647 w 7"/>
                <a:gd name="T19" fmla="*/ 2147483647 h 20"/>
                <a:gd name="T20" fmla="*/ 2147483647 w 7"/>
                <a:gd name="T21" fmla="*/ 2147483647 h 20"/>
                <a:gd name="T22" fmla="*/ 2147483647 w 7"/>
                <a:gd name="T23" fmla="*/ 2147483647 h 20"/>
                <a:gd name="T24" fmla="*/ 2147483647 w 7"/>
                <a:gd name="T25" fmla="*/ 2147483647 h 20"/>
                <a:gd name="T26" fmla="*/ 2147483647 w 7"/>
                <a:gd name="T27" fmla="*/ 2147483647 h 20"/>
                <a:gd name="T28" fmla="*/ 2147483647 w 7"/>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20"/>
                <a:gd name="T47" fmla="*/ 7 w 7"/>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20">
                  <a:moveTo>
                    <a:pt x="7" y="4"/>
                  </a:moveTo>
                  <a:lnTo>
                    <a:pt x="7" y="2"/>
                  </a:lnTo>
                  <a:lnTo>
                    <a:pt x="5" y="2"/>
                  </a:lnTo>
                  <a:lnTo>
                    <a:pt x="5" y="0"/>
                  </a:lnTo>
                  <a:lnTo>
                    <a:pt x="2" y="0"/>
                  </a:lnTo>
                  <a:lnTo>
                    <a:pt x="2" y="2"/>
                  </a:lnTo>
                  <a:lnTo>
                    <a:pt x="0" y="2"/>
                  </a:lnTo>
                  <a:lnTo>
                    <a:pt x="0" y="18"/>
                  </a:lnTo>
                  <a:lnTo>
                    <a:pt x="2" y="18"/>
                  </a:lnTo>
                  <a:lnTo>
                    <a:pt x="2" y="20"/>
                  </a:lnTo>
                  <a:lnTo>
                    <a:pt x="5" y="20"/>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38" name="Freeform 796"/>
            <p:cNvSpPr>
              <a:spLocks/>
            </p:cNvSpPr>
            <p:nvPr/>
          </p:nvSpPr>
          <p:spPr bwMode="auto">
            <a:xfrm>
              <a:off x="6983413" y="3513138"/>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39" name="Freeform 797"/>
            <p:cNvSpPr>
              <a:spLocks/>
            </p:cNvSpPr>
            <p:nvPr/>
          </p:nvSpPr>
          <p:spPr bwMode="auto">
            <a:xfrm>
              <a:off x="6983413" y="3538538"/>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40" name="Freeform 798"/>
            <p:cNvSpPr>
              <a:spLocks/>
            </p:cNvSpPr>
            <p:nvPr/>
          </p:nvSpPr>
          <p:spPr bwMode="auto">
            <a:xfrm>
              <a:off x="6983413" y="3581400"/>
              <a:ext cx="11112" cy="11113"/>
            </a:xfrm>
            <a:custGeom>
              <a:avLst/>
              <a:gdLst>
                <a:gd name="T0" fmla="*/ 2147483647 w 7"/>
                <a:gd name="T1" fmla="*/ 0 h 7"/>
                <a:gd name="T2" fmla="*/ 2147483647 w 7"/>
                <a:gd name="T3" fmla="*/ 0 h 7"/>
                <a:gd name="T4" fmla="*/ 2147483647 w 7"/>
                <a:gd name="T5" fmla="*/ 2147483647 h 7"/>
                <a:gd name="T6" fmla="*/ 0 w 7"/>
                <a:gd name="T7" fmla="*/ 2147483647 h 7"/>
                <a:gd name="T8" fmla="*/ 0 w 7"/>
                <a:gd name="T9" fmla="*/ 2147483647 h 7"/>
                <a:gd name="T10" fmla="*/ 2147483647 w 7"/>
                <a:gd name="T11" fmla="*/ 2147483647 h 7"/>
                <a:gd name="T12" fmla="*/ 2147483647 w 7"/>
                <a:gd name="T13" fmla="*/ 2147483647 h 7"/>
                <a:gd name="T14" fmla="*/ 2147483647 w 7"/>
                <a:gd name="T15" fmla="*/ 2147483647 h 7"/>
                <a:gd name="T16" fmla="*/ 2147483647 w 7"/>
                <a:gd name="T17" fmla="*/ 2147483647 h 7"/>
                <a:gd name="T18" fmla="*/ 2147483647 w 7"/>
                <a:gd name="T19" fmla="*/ 2147483647 h 7"/>
                <a:gd name="T20" fmla="*/ 2147483647 w 7"/>
                <a:gd name="T21" fmla="*/ 2147483647 h 7"/>
                <a:gd name="T22" fmla="*/ 2147483647 w 7"/>
                <a:gd name="T23" fmla="*/ 2147483647 h 7"/>
                <a:gd name="T24" fmla="*/ 2147483647 w 7"/>
                <a:gd name="T25" fmla="*/ 0 h 7"/>
                <a:gd name="T26" fmla="*/ 2147483647 w 7"/>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7"/>
                <a:gd name="T44" fmla="*/ 7 w 7"/>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7">
                  <a:moveTo>
                    <a:pt x="4" y="0"/>
                  </a:moveTo>
                  <a:lnTo>
                    <a:pt x="2" y="0"/>
                  </a:lnTo>
                  <a:lnTo>
                    <a:pt x="2" y="2"/>
                  </a:lnTo>
                  <a:lnTo>
                    <a:pt x="0" y="2"/>
                  </a:lnTo>
                  <a:lnTo>
                    <a:pt x="0" y="6"/>
                  </a:lnTo>
                  <a:lnTo>
                    <a:pt x="2" y="6"/>
                  </a:lnTo>
                  <a:lnTo>
                    <a:pt x="2" y="7"/>
                  </a:lnTo>
                  <a:lnTo>
                    <a:pt x="5" y="7"/>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41" name="Freeform 799"/>
            <p:cNvSpPr>
              <a:spLocks/>
            </p:cNvSpPr>
            <p:nvPr/>
          </p:nvSpPr>
          <p:spPr bwMode="auto">
            <a:xfrm>
              <a:off x="6983413" y="3605213"/>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8"/>
                  </a:lnTo>
                  <a:lnTo>
                    <a:pt x="2" y="18"/>
                  </a:lnTo>
                  <a:lnTo>
                    <a:pt x="2" y="19"/>
                  </a:lnTo>
                  <a:lnTo>
                    <a:pt x="5" y="19"/>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42" name="Freeform 800"/>
            <p:cNvSpPr>
              <a:spLocks/>
            </p:cNvSpPr>
            <p:nvPr/>
          </p:nvSpPr>
          <p:spPr bwMode="auto">
            <a:xfrm>
              <a:off x="6983413" y="3648075"/>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43" name="Freeform 801"/>
            <p:cNvSpPr>
              <a:spLocks/>
            </p:cNvSpPr>
            <p:nvPr/>
          </p:nvSpPr>
          <p:spPr bwMode="auto">
            <a:xfrm>
              <a:off x="6983413" y="3673475"/>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3"/>
                  </a:moveTo>
                  <a:lnTo>
                    <a:pt x="7" y="1"/>
                  </a:lnTo>
                  <a:lnTo>
                    <a:pt x="5" y="1"/>
                  </a:lnTo>
                  <a:lnTo>
                    <a:pt x="5" y="0"/>
                  </a:lnTo>
                  <a:lnTo>
                    <a:pt x="2" y="0"/>
                  </a:lnTo>
                  <a:lnTo>
                    <a:pt x="2" y="1"/>
                  </a:lnTo>
                  <a:lnTo>
                    <a:pt x="0" y="1"/>
                  </a:lnTo>
                  <a:lnTo>
                    <a:pt x="0" y="17"/>
                  </a:lnTo>
                  <a:lnTo>
                    <a:pt x="2" y="17"/>
                  </a:lnTo>
                  <a:lnTo>
                    <a:pt x="2" y="19"/>
                  </a:lnTo>
                  <a:lnTo>
                    <a:pt x="5" y="19"/>
                  </a:lnTo>
                  <a:lnTo>
                    <a:pt x="5" y="17"/>
                  </a:lnTo>
                  <a:lnTo>
                    <a:pt x="7" y="17"/>
                  </a:lnTo>
                  <a:lnTo>
                    <a:pt x="7" y="15"/>
                  </a:lnTo>
                  <a:lnTo>
                    <a:pt x="7" y="3"/>
                  </a:lnTo>
                  <a:close/>
                </a:path>
              </a:pathLst>
            </a:custGeom>
            <a:solidFill>
              <a:srgbClr val="000000"/>
            </a:solidFill>
            <a:ln w="9525">
              <a:noFill/>
              <a:round/>
              <a:headEnd/>
              <a:tailEnd/>
            </a:ln>
          </p:spPr>
          <p:txBody>
            <a:bodyPr/>
            <a:lstStyle/>
            <a:p>
              <a:endParaRPr lang="zh-CN" altLang="en-US"/>
            </a:p>
          </p:txBody>
        </p:sp>
        <p:sp>
          <p:nvSpPr>
            <p:cNvPr id="144" name="Freeform 802"/>
            <p:cNvSpPr>
              <a:spLocks/>
            </p:cNvSpPr>
            <p:nvPr/>
          </p:nvSpPr>
          <p:spPr bwMode="auto">
            <a:xfrm>
              <a:off x="6983413" y="3716338"/>
              <a:ext cx="11112" cy="11112"/>
            </a:xfrm>
            <a:custGeom>
              <a:avLst/>
              <a:gdLst>
                <a:gd name="T0" fmla="*/ 2147483647 w 7"/>
                <a:gd name="T1" fmla="*/ 0 h 7"/>
                <a:gd name="T2" fmla="*/ 2147483647 w 7"/>
                <a:gd name="T3" fmla="*/ 0 h 7"/>
                <a:gd name="T4" fmla="*/ 2147483647 w 7"/>
                <a:gd name="T5" fmla="*/ 2147483647 h 7"/>
                <a:gd name="T6" fmla="*/ 0 w 7"/>
                <a:gd name="T7" fmla="*/ 2147483647 h 7"/>
                <a:gd name="T8" fmla="*/ 0 w 7"/>
                <a:gd name="T9" fmla="*/ 2147483647 h 7"/>
                <a:gd name="T10" fmla="*/ 2147483647 w 7"/>
                <a:gd name="T11" fmla="*/ 2147483647 h 7"/>
                <a:gd name="T12" fmla="*/ 2147483647 w 7"/>
                <a:gd name="T13" fmla="*/ 2147483647 h 7"/>
                <a:gd name="T14" fmla="*/ 2147483647 w 7"/>
                <a:gd name="T15" fmla="*/ 2147483647 h 7"/>
                <a:gd name="T16" fmla="*/ 2147483647 w 7"/>
                <a:gd name="T17" fmla="*/ 2147483647 h 7"/>
                <a:gd name="T18" fmla="*/ 2147483647 w 7"/>
                <a:gd name="T19" fmla="*/ 2147483647 h 7"/>
                <a:gd name="T20" fmla="*/ 2147483647 w 7"/>
                <a:gd name="T21" fmla="*/ 2147483647 h 7"/>
                <a:gd name="T22" fmla="*/ 2147483647 w 7"/>
                <a:gd name="T23" fmla="*/ 2147483647 h 7"/>
                <a:gd name="T24" fmla="*/ 2147483647 w 7"/>
                <a:gd name="T25" fmla="*/ 0 h 7"/>
                <a:gd name="T26" fmla="*/ 2147483647 w 7"/>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7"/>
                <a:gd name="T44" fmla="*/ 7 w 7"/>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7">
                  <a:moveTo>
                    <a:pt x="4" y="0"/>
                  </a:moveTo>
                  <a:lnTo>
                    <a:pt x="2" y="0"/>
                  </a:lnTo>
                  <a:lnTo>
                    <a:pt x="2" y="1"/>
                  </a:lnTo>
                  <a:lnTo>
                    <a:pt x="0" y="1"/>
                  </a:lnTo>
                  <a:lnTo>
                    <a:pt x="0" y="5"/>
                  </a:lnTo>
                  <a:lnTo>
                    <a:pt x="2" y="5"/>
                  </a:lnTo>
                  <a:lnTo>
                    <a:pt x="2" y="7"/>
                  </a:lnTo>
                  <a:lnTo>
                    <a:pt x="5" y="7"/>
                  </a:lnTo>
                  <a:lnTo>
                    <a:pt x="5" y="5"/>
                  </a:lnTo>
                  <a:lnTo>
                    <a:pt x="7" y="5"/>
                  </a:lnTo>
                  <a:lnTo>
                    <a:pt x="7" y="1"/>
                  </a:lnTo>
                  <a:lnTo>
                    <a:pt x="5" y="1"/>
                  </a:lnTo>
                  <a:lnTo>
                    <a:pt x="5" y="0"/>
                  </a:lnTo>
                  <a:lnTo>
                    <a:pt x="4" y="0"/>
                  </a:lnTo>
                  <a:close/>
                </a:path>
              </a:pathLst>
            </a:custGeom>
            <a:solidFill>
              <a:srgbClr val="000000"/>
            </a:solidFill>
            <a:ln w="9525">
              <a:noFill/>
              <a:round/>
              <a:headEnd/>
              <a:tailEnd/>
            </a:ln>
          </p:spPr>
          <p:txBody>
            <a:bodyPr/>
            <a:lstStyle/>
            <a:p>
              <a:endParaRPr lang="zh-CN" altLang="en-US"/>
            </a:p>
          </p:txBody>
        </p:sp>
        <p:sp>
          <p:nvSpPr>
            <p:cNvPr id="145" name="Freeform 803"/>
            <p:cNvSpPr>
              <a:spLocks/>
            </p:cNvSpPr>
            <p:nvPr/>
          </p:nvSpPr>
          <p:spPr bwMode="auto">
            <a:xfrm>
              <a:off x="6983413" y="3740150"/>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46" name="Freeform 804"/>
            <p:cNvSpPr>
              <a:spLocks/>
            </p:cNvSpPr>
            <p:nvPr/>
          </p:nvSpPr>
          <p:spPr bwMode="auto">
            <a:xfrm>
              <a:off x="6983413" y="3783013"/>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47" name="Freeform 805"/>
            <p:cNvSpPr>
              <a:spLocks/>
            </p:cNvSpPr>
            <p:nvPr/>
          </p:nvSpPr>
          <p:spPr bwMode="auto">
            <a:xfrm>
              <a:off x="6983413" y="3806825"/>
              <a:ext cx="11112" cy="31750"/>
            </a:xfrm>
            <a:custGeom>
              <a:avLst/>
              <a:gdLst>
                <a:gd name="T0" fmla="*/ 2147483647 w 7"/>
                <a:gd name="T1" fmla="*/ 2147483647 h 20"/>
                <a:gd name="T2" fmla="*/ 2147483647 w 7"/>
                <a:gd name="T3" fmla="*/ 2147483647 h 20"/>
                <a:gd name="T4" fmla="*/ 2147483647 w 7"/>
                <a:gd name="T5" fmla="*/ 2147483647 h 20"/>
                <a:gd name="T6" fmla="*/ 2147483647 w 7"/>
                <a:gd name="T7" fmla="*/ 0 h 20"/>
                <a:gd name="T8" fmla="*/ 2147483647 w 7"/>
                <a:gd name="T9" fmla="*/ 0 h 20"/>
                <a:gd name="T10" fmla="*/ 2147483647 w 7"/>
                <a:gd name="T11" fmla="*/ 2147483647 h 20"/>
                <a:gd name="T12" fmla="*/ 0 w 7"/>
                <a:gd name="T13" fmla="*/ 2147483647 h 20"/>
                <a:gd name="T14" fmla="*/ 0 w 7"/>
                <a:gd name="T15" fmla="*/ 2147483647 h 20"/>
                <a:gd name="T16" fmla="*/ 2147483647 w 7"/>
                <a:gd name="T17" fmla="*/ 2147483647 h 20"/>
                <a:gd name="T18" fmla="*/ 2147483647 w 7"/>
                <a:gd name="T19" fmla="*/ 2147483647 h 20"/>
                <a:gd name="T20" fmla="*/ 2147483647 w 7"/>
                <a:gd name="T21" fmla="*/ 2147483647 h 20"/>
                <a:gd name="T22" fmla="*/ 2147483647 w 7"/>
                <a:gd name="T23" fmla="*/ 2147483647 h 20"/>
                <a:gd name="T24" fmla="*/ 2147483647 w 7"/>
                <a:gd name="T25" fmla="*/ 2147483647 h 20"/>
                <a:gd name="T26" fmla="*/ 2147483647 w 7"/>
                <a:gd name="T27" fmla="*/ 2147483647 h 20"/>
                <a:gd name="T28" fmla="*/ 2147483647 w 7"/>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20"/>
                <a:gd name="T47" fmla="*/ 7 w 7"/>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20">
                  <a:moveTo>
                    <a:pt x="7" y="4"/>
                  </a:moveTo>
                  <a:lnTo>
                    <a:pt x="7" y="2"/>
                  </a:lnTo>
                  <a:lnTo>
                    <a:pt x="5" y="2"/>
                  </a:lnTo>
                  <a:lnTo>
                    <a:pt x="5" y="0"/>
                  </a:lnTo>
                  <a:lnTo>
                    <a:pt x="2" y="0"/>
                  </a:lnTo>
                  <a:lnTo>
                    <a:pt x="2" y="2"/>
                  </a:lnTo>
                  <a:lnTo>
                    <a:pt x="0" y="2"/>
                  </a:lnTo>
                  <a:lnTo>
                    <a:pt x="0" y="18"/>
                  </a:lnTo>
                  <a:lnTo>
                    <a:pt x="2" y="18"/>
                  </a:lnTo>
                  <a:lnTo>
                    <a:pt x="2" y="20"/>
                  </a:lnTo>
                  <a:lnTo>
                    <a:pt x="5" y="20"/>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48" name="Freeform 806"/>
            <p:cNvSpPr>
              <a:spLocks/>
            </p:cNvSpPr>
            <p:nvPr/>
          </p:nvSpPr>
          <p:spPr bwMode="auto">
            <a:xfrm>
              <a:off x="6983413" y="3849688"/>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49" name="Freeform 807"/>
            <p:cNvSpPr>
              <a:spLocks/>
            </p:cNvSpPr>
            <p:nvPr/>
          </p:nvSpPr>
          <p:spPr bwMode="auto">
            <a:xfrm>
              <a:off x="6983413" y="3875088"/>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50" name="Freeform 808"/>
            <p:cNvSpPr>
              <a:spLocks/>
            </p:cNvSpPr>
            <p:nvPr/>
          </p:nvSpPr>
          <p:spPr bwMode="auto">
            <a:xfrm>
              <a:off x="6983413" y="3917950"/>
              <a:ext cx="11112" cy="11113"/>
            </a:xfrm>
            <a:custGeom>
              <a:avLst/>
              <a:gdLst>
                <a:gd name="T0" fmla="*/ 2147483647 w 7"/>
                <a:gd name="T1" fmla="*/ 0 h 7"/>
                <a:gd name="T2" fmla="*/ 2147483647 w 7"/>
                <a:gd name="T3" fmla="*/ 0 h 7"/>
                <a:gd name="T4" fmla="*/ 2147483647 w 7"/>
                <a:gd name="T5" fmla="*/ 2147483647 h 7"/>
                <a:gd name="T6" fmla="*/ 0 w 7"/>
                <a:gd name="T7" fmla="*/ 2147483647 h 7"/>
                <a:gd name="T8" fmla="*/ 0 w 7"/>
                <a:gd name="T9" fmla="*/ 2147483647 h 7"/>
                <a:gd name="T10" fmla="*/ 2147483647 w 7"/>
                <a:gd name="T11" fmla="*/ 2147483647 h 7"/>
                <a:gd name="T12" fmla="*/ 2147483647 w 7"/>
                <a:gd name="T13" fmla="*/ 2147483647 h 7"/>
                <a:gd name="T14" fmla="*/ 2147483647 w 7"/>
                <a:gd name="T15" fmla="*/ 2147483647 h 7"/>
                <a:gd name="T16" fmla="*/ 2147483647 w 7"/>
                <a:gd name="T17" fmla="*/ 2147483647 h 7"/>
                <a:gd name="T18" fmla="*/ 2147483647 w 7"/>
                <a:gd name="T19" fmla="*/ 2147483647 h 7"/>
                <a:gd name="T20" fmla="*/ 2147483647 w 7"/>
                <a:gd name="T21" fmla="*/ 2147483647 h 7"/>
                <a:gd name="T22" fmla="*/ 2147483647 w 7"/>
                <a:gd name="T23" fmla="*/ 2147483647 h 7"/>
                <a:gd name="T24" fmla="*/ 2147483647 w 7"/>
                <a:gd name="T25" fmla="*/ 0 h 7"/>
                <a:gd name="T26" fmla="*/ 2147483647 w 7"/>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7"/>
                <a:gd name="T44" fmla="*/ 7 w 7"/>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7">
                  <a:moveTo>
                    <a:pt x="4" y="0"/>
                  </a:moveTo>
                  <a:lnTo>
                    <a:pt x="2" y="0"/>
                  </a:lnTo>
                  <a:lnTo>
                    <a:pt x="2" y="2"/>
                  </a:lnTo>
                  <a:lnTo>
                    <a:pt x="0" y="2"/>
                  </a:lnTo>
                  <a:lnTo>
                    <a:pt x="0" y="5"/>
                  </a:lnTo>
                  <a:lnTo>
                    <a:pt x="2" y="5"/>
                  </a:lnTo>
                  <a:lnTo>
                    <a:pt x="2" y="7"/>
                  </a:lnTo>
                  <a:lnTo>
                    <a:pt x="5" y="7"/>
                  </a:lnTo>
                  <a:lnTo>
                    <a:pt x="5" y="5"/>
                  </a:lnTo>
                  <a:lnTo>
                    <a:pt x="7" y="5"/>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51" name="Freeform 809"/>
            <p:cNvSpPr>
              <a:spLocks/>
            </p:cNvSpPr>
            <p:nvPr/>
          </p:nvSpPr>
          <p:spPr bwMode="auto">
            <a:xfrm>
              <a:off x="6983413" y="3941763"/>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52" name="Freeform 810"/>
            <p:cNvSpPr>
              <a:spLocks/>
            </p:cNvSpPr>
            <p:nvPr/>
          </p:nvSpPr>
          <p:spPr bwMode="auto">
            <a:xfrm>
              <a:off x="6983413" y="3984625"/>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53" name="Freeform 811"/>
            <p:cNvSpPr>
              <a:spLocks/>
            </p:cNvSpPr>
            <p:nvPr/>
          </p:nvSpPr>
          <p:spPr bwMode="auto">
            <a:xfrm>
              <a:off x="6983413" y="4008438"/>
              <a:ext cx="11112" cy="31750"/>
            </a:xfrm>
            <a:custGeom>
              <a:avLst/>
              <a:gdLst>
                <a:gd name="T0" fmla="*/ 2147483647 w 7"/>
                <a:gd name="T1" fmla="*/ 2147483647 h 20"/>
                <a:gd name="T2" fmla="*/ 2147483647 w 7"/>
                <a:gd name="T3" fmla="*/ 2147483647 h 20"/>
                <a:gd name="T4" fmla="*/ 2147483647 w 7"/>
                <a:gd name="T5" fmla="*/ 2147483647 h 20"/>
                <a:gd name="T6" fmla="*/ 2147483647 w 7"/>
                <a:gd name="T7" fmla="*/ 0 h 20"/>
                <a:gd name="T8" fmla="*/ 2147483647 w 7"/>
                <a:gd name="T9" fmla="*/ 0 h 20"/>
                <a:gd name="T10" fmla="*/ 2147483647 w 7"/>
                <a:gd name="T11" fmla="*/ 2147483647 h 20"/>
                <a:gd name="T12" fmla="*/ 0 w 7"/>
                <a:gd name="T13" fmla="*/ 2147483647 h 20"/>
                <a:gd name="T14" fmla="*/ 0 w 7"/>
                <a:gd name="T15" fmla="*/ 2147483647 h 20"/>
                <a:gd name="T16" fmla="*/ 2147483647 w 7"/>
                <a:gd name="T17" fmla="*/ 2147483647 h 20"/>
                <a:gd name="T18" fmla="*/ 2147483647 w 7"/>
                <a:gd name="T19" fmla="*/ 2147483647 h 20"/>
                <a:gd name="T20" fmla="*/ 2147483647 w 7"/>
                <a:gd name="T21" fmla="*/ 2147483647 h 20"/>
                <a:gd name="T22" fmla="*/ 2147483647 w 7"/>
                <a:gd name="T23" fmla="*/ 2147483647 h 20"/>
                <a:gd name="T24" fmla="*/ 2147483647 w 7"/>
                <a:gd name="T25" fmla="*/ 2147483647 h 20"/>
                <a:gd name="T26" fmla="*/ 2147483647 w 7"/>
                <a:gd name="T27" fmla="*/ 2147483647 h 20"/>
                <a:gd name="T28" fmla="*/ 2147483647 w 7"/>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20"/>
                <a:gd name="T47" fmla="*/ 7 w 7"/>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20">
                  <a:moveTo>
                    <a:pt x="7" y="4"/>
                  </a:moveTo>
                  <a:lnTo>
                    <a:pt x="7" y="2"/>
                  </a:lnTo>
                  <a:lnTo>
                    <a:pt x="5" y="2"/>
                  </a:lnTo>
                  <a:lnTo>
                    <a:pt x="5" y="0"/>
                  </a:lnTo>
                  <a:lnTo>
                    <a:pt x="2" y="0"/>
                  </a:lnTo>
                  <a:lnTo>
                    <a:pt x="2" y="2"/>
                  </a:lnTo>
                  <a:lnTo>
                    <a:pt x="0" y="2"/>
                  </a:lnTo>
                  <a:lnTo>
                    <a:pt x="0" y="18"/>
                  </a:lnTo>
                  <a:lnTo>
                    <a:pt x="2" y="18"/>
                  </a:lnTo>
                  <a:lnTo>
                    <a:pt x="2" y="20"/>
                  </a:lnTo>
                  <a:lnTo>
                    <a:pt x="5" y="20"/>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54" name="Freeform 812"/>
            <p:cNvSpPr>
              <a:spLocks/>
            </p:cNvSpPr>
            <p:nvPr/>
          </p:nvSpPr>
          <p:spPr bwMode="auto">
            <a:xfrm>
              <a:off x="6983413" y="4051300"/>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55" name="Freeform 813"/>
            <p:cNvSpPr>
              <a:spLocks/>
            </p:cNvSpPr>
            <p:nvPr/>
          </p:nvSpPr>
          <p:spPr bwMode="auto">
            <a:xfrm>
              <a:off x="6983413" y="4076700"/>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56" name="Freeform 814"/>
            <p:cNvSpPr>
              <a:spLocks/>
            </p:cNvSpPr>
            <p:nvPr/>
          </p:nvSpPr>
          <p:spPr bwMode="auto">
            <a:xfrm>
              <a:off x="6983413" y="4119563"/>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57" name="Freeform 815"/>
            <p:cNvSpPr>
              <a:spLocks/>
            </p:cNvSpPr>
            <p:nvPr/>
          </p:nvSpPr>
          <p:spPr bwMode="auto">
            <a:xfrm>
              <a:off x="6983413" y="4143375"/>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8"/>
                  </a:lnTo>
                  <a:lnTo>
                    <a:pt x="2" y="18"/>
                  </a:lnTo>
                  <a:lnTo>
                    <a:pt x="2" y="19"/>
                  </a:lnTo>
                  <a:lnTo>
                    <a:pt x="5" y="19"/>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58" name="Freeform 816"/>
            <p:cNvSpPr>
              <a:spLocks/>
            </p:cNvSpPr>
            <p:nvPr/>
          </p:nvSpPr>
          <p:spPr bwMode="auto">
            <a:xfrm>
              <a:off x="6983413" y="4186238"/>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59" name="Freeform 817"/>
            <p:cNvSpPr>
              <a:spLocks/>
            </p:cNvSpPr>
            <p:nvPr/>
          </p:nvSpPr>
          <p:spPr bwMode="auto">
            <a:xfrm>
              <a:off x="6983413" y="4211638"/>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3"/>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3"/>
                  </a:lnTo>
                  <a:close/>
                </a:path>
              </a:pathLst>
            </a:custGeom>
            <a:solidFill>
              <a:srgbClr val="000000"/>
            </a:solidFill>
            <a:ln w="9525">
              <a:noFill/>
              <a:round/>
              <a:headEnd/>
              <a:tailEnd/>
            </a:ln>
          </p:spPr>
          <p:txBody>
            <a:bodyPr/>
            <a:lstStyle/>
            <a:p>
              <a:endParaRPr lang="zh-CN" altLang="en-US"/>
            </a:p>
          </p:txBody>
        </p:sp>
        <p:sp>
          <p:nvSpPr>
            <p:cNvPr id="160" name="Freeform 818"/>
            <p:cNvSpPr>
              <a:spLocks/>
            </p:cNvSpPr>
            <p:nvPr/>
          </p:nvSpPr>
          <p:spPr bwMode="auto">
            <a:xfrm>
              <a:off x="6983413" y="4254500"/>
              <a:ext cx="11112" cy="11113"/>
            </a:xfrm>
            <a:custGeom>
              <a:avLst/>
              <a:gdLst>
                <a:gd name="T0" fmla="*/ 2147483647 w 7"/>
                <a:gd name="T1" fmla="*/ 0 h 7"/>
                <a:gd name="T2" fmla="*/ 2147483647 w 7"/>
                <a:gd name="T3" fmla="*/ 0 h 7"/>
                <a:gd name="T4" fmla="*/ 2147483647 w 7"/>
                <a:gd name="T5" fmla="*/ 2147483647 h 7"/>
                <a:gd name="T6" fmla="*/ 0 w 7"/>
                <a:gd name="T7" fmla="*/ 2147483647 h 7"/>
                <a:gd name="T8" fmla="*/ 0 w 7"/>
                <a:gd name="T9" fmla="*/ 2147483647 h 7"/>
                <a:gd name="T10" fmla="*/ 2147483647 w 7"/>
                <a:gd name="T11" fmla="*/ 2147483647 h 7"/>
                <a:gd name="T12" fmla="*/ 2147483647 w 7"/>
                <a:gd name="T13" fmla="*/ 2147483647 h 7"/>
                <a:gd name="T14" fmla="*/ 2147483647 w 7"/>
                <a:gd name="T15" fmla="*/ 2147483647 h 7"/>
                <a:gd name="T16" fmla="*/ 2147483647 w 7"/>
                <a:gd name="T17" fmla="*/ 2147483647 h 7"/>
                <a:gd name="T18" fmla="*/ 2147483647 w 7"/>
                <a:gd name="T19" fmla="*/ 2147483647 h 7"/>
                <a:gd name="T20" fmla="*/ 2147483647 w 7"/>
                <a:gd name="T21" fmla="*/ 2147483647 h 7"/>
                <a:gd name="T22" fmla="*/ 2147483647 w 7"/>
                <a:gd name="T23" fmla="*/ 2147483647 h 7"/>
                <a:gd name="T24" fmla="*/ 2147483647 w 7"/>
                <a:gd name="T25" fmla="*/ 0 h 7"/>
                <a:gd name="T26" fmla="*/ 2147483647 w 7"/>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7"/>
                <a:gd name="T44" fmla="*/ 7 w 7"/>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7">
                  <a:moveTo>
                    <a:pt x="4" y="0"/>
                  </a:moveTo>
                  <a:lnTo>
                    <a:pt x="2" y="0"/>
                  </a:lnTo>
                  <a:lnTo>
                    <a:pt x="2" y="1"/>
                  </a:lnTo>
                  <a:lnTo>
                    <a:pt x="0" y="1"/>
                  </a:lnTo>
                  <a:lnTo>
                    <a:pt x="0" y="5"/>
                  </a:lnTo>
                  <a:lnTo>
                    <a:pt x="2" y="5"/>
                  </a:lnTo>
                  <a:lnTo>
                    <a:pt x="2" y="7"/>
                  </a:lnTo>
                  <a:lnTo>
                    <a:pt x="5" y="7"/>
                  </a:lnTo>
                  <a:lnTo>
                    <a:pt x="5" y="5"/>
                  </a:lnTo>
                  <a:lnTo>
                    <a:pt x="7" y="5"/>
                  </a:lnTo>
                  <a:lnTo>
                    <a:pt x="7" y="1"/>
                  </a:lnTo>
                  <a:lnTo>
                    <a:pt x="5" y="1"/>
                  </a:lnTo>
                  <a:lnTo>
                    <a:pt x="5" y="0"/>
                  </a:lnTo>
                  <a:lnTo>
                    <a:pt x="4" y="0"/>
                  </a:lnTo>
                  <a:close/>
                </a:path>
              </a:pathLst>
            </a:custGeom>
            <a:solidFill>
              <a:srgbClr val="000000"/>
            </a:solidFill>
            <a:ln w="9525">
              <a:noFill/>
              <a:round/>
              <a:headEnd/>
              <a:tailEnd/>
            </a:ln>
          </p:spPr>
          <p:txBody>
            <a:bodyPr/>
            <a:lstStyle/>
            <a:p>
              <a:endParaRPr lang="zh-CN" altLang="en-US"/>
            </a:p>
          </p:txBody>
        </p:sp>
        <p:sp>
          <p:nvSpPr>
            <p:cNvPr id="161" name="Freeform 819"/>
            <p:cNvSpPr>
              <a:spLocks/>
            </p:cNvSpPr>
            <p:nvPr/>
          </p:nvSpPr>
          <p:spPr bwMode="auto">
            <a:xfrm>
              <a:off x="6983413" y="4278313"/>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62" name="Freeform 820"/>
            <p:cNvSpPr>
              <a:spLocks/>
            </p:cNvSpPr>
            <p:nvPr/>
          </p:nvSpPr>
          <p:spPr bwMode="auto">
            <a:xfrm>
              <a:off x="6983413" y="4321175"/>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63" name="Freeform 821"/>
            <p:cNvSpPr>
              <a:spLocks/>
            </p:cNvSpPr>
            <p:nvPr/>
          </p:nvSpPr>
          <p:spPr bwMode="auto">
            <a:xfrm>
              <a:off x="6983413" y="4344988"/>
              <a:ext cx="11112" cy="31750"/>
            </a:xfrm>
            <a:custGeom>
              <a:avLst/>
              <a:gdLst>
                <a:gd name="T0" fmla="*/ 2147483647 w 7"/>
                <a:gd name="T1" fmla="*/ 2147483647 h 20"/>
                <a:gd name="T2" fmla="*/ 2147483647 w 7"/>
                <a:gd name="T3" fmla="*/ 2147483647 h 20"/>
                <a:gd name="T4" fmla="*/ 2147483647 w 7"/>
                <a:gd name="T5" fmla="*/ 2147483647 h 20"/>
                <a:gd name="T6" fmla="*/ 2147483647 w 7"/>
                <a:gd name="T7" fmla="*/ 0 h 20"/>
                <a:gd name="T8" fmla="*/ 2147483647 w 7"/>
                <a:gd name="T9" fmla="*/ 0 h 20"/>
                <a:gd name="T10" fmla="*/ 2147483647 w 7"/>
                <a:gd name="T11" fmla="*/ 2147483647 h 20"/>
                <a:gd name="T12" fmla="*/ 0 w 7"/>
                <a:gd name="T13" fmla="*/ 2147483647 h 20"/>
                <a:gd name="T14" fmla="*/ 0 w 7"/>
                <a:gd name="T15" fmla="*/ 2147483647 h 20"/>
                <a:gd name="T16" fmla="*/ 2147483647 w 7"/>
                <a:gd name="T17" fmla="*/ 2147483647 h 20"/>
                <a:gd name="T18" fmla="*/ 2147483647 w 7"/>
                <a:gd name="T19" fmla="*/ 2147483647 h 20"/>
                <a:gd name="T20" fmla="*/ 2147483647 w 7"/>
                <a:gd name="T21" fmla="*/ 2147483647 h 20"/>
                <a:gd name="T22" fmla="*/ 2147483647 w 7"/>
                <a:gd name="T23" fmla="*/ 2147483647 h 20"/>
                <a:gd name="T24" fmla="*/ 2147483647 w 7"/>
                <a:gd name="T25" fmla="*/ 2147483647 h 20"/>
                <a:gd name="T26" fmla="*/ 2147483647 w 7"/>
                <a:gd name="T27" fmla="*/ 2147483647 h 20"/>
                <a:gd name="T28" fmla="*/ 2147483647 w 7"/>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20"/>
                <a:gd name="T47" fmla="*/ 7 w 7"/>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20">
                  <a:moveTo>
                    <a:pt x="7" y="4"/>
                  </a:moveTo>
                  <a:lnTo>
                    <a:pt x="7" y="2"/>
                  </a:lnTo>
                  <a:lnTo>
                    <a:pt x="5" y="2"/>
                  </a:lnTo>
                  <a:lnTo>
                    <a:pt x="5" y="0"/>
                  </a:lnTo>
                  <a:lnTo>
                    <a:pt x="2" y="0"/>
                  </a:lnTo>
                  <a:lnTo>
                    <a:pt x="2" y="2"/>
                  </a:lnTo>
                  <a:lnTo>
                    <a:pt x="0" y="2"/>
                  </a:lnTo>
                  <a:lnTo>
                    <a:pt x="0" y="18"/>
                  </a:lnTo>
                  <a:lnTo>
                    <a:pt x="2" y="18"/>
                  </a:lnTo>
                  <a:lnTo>
                    <a:pt x="2" y="20"/>
                  </a:lnTo>
                  <a:lnTo>
                    <a:pt x="5" y="20"/>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64" name="Freeform 822"/>
            <p:cNvSpPr>
              <a:spLocks/>
            </p:cNvSpPr>
            <p:nvPr/>
          </p:nvSpPr>
          <p:spPr bwMode="auto">
            <a:xfrm>
              <a:off x="6983413" y="4387850"/>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65" name="Freeform 823"/>
            <p:cNvSpPr>
              <a:spLocks/>
            </p:cNvSpPr>
            <p:nvPr/>
          </p:nvSpPr>
          <p:spPr bwMode="auto">
            <a:xfrm>
              <a:off x="6983413" y="4413250"/>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66" name="Freeform 824"/>
            <p:cNvSpPr>
              <a:spLocks/>
            </p:cNvSpPr>
            <p:nvPr/>
          </p:nvSpPr>
          <p:spPr bwMode="auto">
            <a:xfrm>
              <a:off x="6983413" y="4456113"/>
              <a:ext cx="11112" cy="11112"/>
            </a:xfrm>
            <a:custGeom>
              <a:avLst/>
              <a:gdLst>
                <a:gd name="T0" fmla="*/ 2147483647 w 7"/>
                <a:gd name="T1" fmla="*/ 0 h 7"/>
                <a:gd name="T2" fmla="*/ 2147483647 w 7"/>
                <a:gd name="T3" fmla="*/ 0 h 7"/>
                <a:gd name="T4" fmla="*/ 2147483647 w 7"/>
                <a:gd name="T5" fmla="*/ 2147483647 h 7"/>
                <a:gd name="T6" fmla="*/ 0 w 7"/>
                <a:gd name="T7" fmla="*/ 2147483647 h 7"/>
                <a:gd name="T8" fmla="*/ 0 w 7"/>
                <a:gd name="T9" fmla="*/ 2147483647 h 7"/>
                <a:gd name="T10" fmla="*/ 2147483647 w 7"/>
                <a:gd name="T11" fmla="*/ 2147483647 h 7"/>
                <a:gd name="T12" fmla="*/ 2147483647 w 7"/>
                <a:gd name="T13" fmla="*/ 2147483647 h 7"/>
                <a:gd name="T14" fmla="*/ 2147483647 w 7"/>
                <a:gd name="T15" fmla="*/ 2147483647 h 7"/>
                <a:gd name="T16" fmla="*/ 2147483647 w 7"/>
                <a:gd name="T17" fmla="*/ 2147483647 h 7"/>
                <a:gd name="T18" fmla="*/ 2147483647 w 7"/>
                <a:gd name="T19" fmla="*/ 2147483647 h 7"/>
                <a:gd name="T20" fmla="*/ 2147483647 w 7"/>
                <a:gd name="T21" fmla="*/ 2147483647 h 7"/>
                <a:gd name="T22" fmla="*/ 2147483647 w 7"/>
                <a:gd name="T23" fmla="*/ 2147483647 h 7"/>
                <a:gd name="T24" fmla="*/ 2147483647 w 7"/>
                <a:gd name="T25" fmla="*/ 0 h 7"/>
                <a:gd name="T26" fmla="*/ 2147483647 w 7"/>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7"/>
                <a:gd name="T44" fmla="*/ 7 w 7"/>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7">
                  <a:moveTo>
                    <a:pt x="4" y="0"/>
                  </a:moveTo>
                  <a:lnTo>
                    <a:pt x="2" y="0"/>
                  </a:lnTo>
                  <a:lnTo>
                    <a:pt x="2" y="2"/>
                  </a:lnTo>
                  <a:lnTo>
                    <a:pt x="0" y="2"/>
                  </a:lnTo>
                  <a:lnTo>
                    <a:pt x="0" y="5"/>
                  </a:lnTo>
                  <a:lnTo>
                    <a:pt x="2" y="5"/>
                  </a:lnTo>
                  <a:lnTo>
                    <a:pt x="2" y="7"/>
                  </a:lnTo>
                  <a:lnTo>
                    <a:pt x="5" y="7"/>
                  </a:lnTo>
                  <a:lnTo>
                    <a:pt x="5" y="5"/>
                  </a:lnTo>
                  <a:lnTo>
                    <a:pt x="7" y="5"/>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67" name="Freeform 825"/>
            <p:cNvSpPr>
              <a:spLocks/>
            </p:cNvSpPr>
            <p:nvPr/>
          </p:nvSpPr>
          <p:spPr bwMode="auto">
            <a:xfrm>
              <a:off x="6983413" y="4479925"/>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6"/>
                  </a:lnTo>
                  <a:lnTo>
                    <a:pt x="7" y="4"/>
                  </a:lnTo>
                  <a:close/>
                </a:path>
              </a:pathLst>
            </a:custGeom>
            <a:solidFill>
              <a:srgbClr val="000000"/>
            </a:solidFill>
            <a:ln w="9525">
              <a:noFill/>
              <a:round/>
              <a:headEnd/>
              <a:tailEnd/>
            </a:ln>
          </p:spPr>
          <p:txBody>
            <a:bodyPr/>
            <a:lstStyle/>
            <a:p>
              <a:endParaRPr lang="zh-CN" altLang="en-US"/>
            </a:p>
          </p:txBody>
        </p:sp>
        <p:sp>
          <p:nvSpPr>
            <p:cNvPr id="168" name="Freeform 826"/>
            <p:cNvSpPr>
              <a:spLocks/>
            </p:cNvSpPr>
            <p:nvPr/>
          </p:nvSpPr>
          <p:spPr bwMode="auto">
            <a:xfrm>
              <a:off x="6983413" y="4522788"/>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69" name="Freeform 827"/>
            <p:cNvSpPr>
              <a:spLocks/>
            </p:cNvSpPr>
            <p:nvPr/>
          </p:nvSpPr>
          <p:spPr bwMode="auto">
            <a:xfrm>
              <a:off x="6983413" y="4546600"/>
              <a:ext cx="11112" cy="31750"/>
            </a:xfrm>
            <a:custGeom>
              <a:avLst/>
              <a:gdLst>
                <a:gd name="T0" fmla="*/ 2147483647 w 7"/>
                <a:gd name="T1" fmla="*/ 2147483647 h 20"/>
                <a:gd name="T2" fmla="*/ 2147483647 w 7"/>
                <a:gd name="T3" fmla="*/ 2147483647 h 20"/>
                <a:gd name="T4" fmla="*/ 2147483647 w 7"/>
                <a:gd name="T5" fmla="*/ 2147483647 h 20"/>
                <a:gd name="T6" fmla="*/ 2147483647 w 7"/>
                <a:gd name="T7" fmla="*/ 0 h 20"/>
                <a:gd name="T8" fmla="*/ 2147483647 w 7"/>
                <a:gd name="T9" fmla="*/ 0 h 20"/>
                <a:gd name="T10" fmla="*/ 2147483647 w 7"/>
                <a:gd name="T11" fmla="*/ 2147483647 h 20"/>
                <a:gd name="T12" fmla="*/ 0 w 7"/>
                <a:gd name="T13" fmla="*/ 2147483647 h 20"/>
                <a:gd name="T14" fmla="*/ 0 w 7"/>
                <a:gd name="T15" fmla="*/ 2147483647 h 20"/>
                <a:gd name="T16" fmla="*/ 2147483647 w 7"/>
                <a:gd name="T17" fmla="*/ 2147483647 h 20"/>
                <a:gd name="T18" fmla="*/ 2147483647 w 7"/>
                <a:gd name="T19" fmla="*/ 2147483647 h 20"/>
                <a:gd name="T20" fmla="*/ 2147483647 w 7"/>
                <a:gd name="T21" fmla="*/ 2147483647 h 20"/>
                <a:gd name="T22" fmla="*/ 2147483647 w 7"/>
                <a:gd name="T23" fmla="*/ 2147483647 h 20"/>
                <a:gd name="T24" fmla="*/ 2147483647 w 7"/>
                <a:gd name="T25" fmla="*/ 2147483647 h 20"/>
                <a:gd name="T26" fmla="*/ 2147483647 w 7"/>
                <a:gd name="T27" fmla="*/ 2147483647 h 20"/>
                <a:gd name="T28" fmla="*/ 2147483647 w 7"/>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20"/>
                <a:gd name="T47" fmla="*/ 7 w 7"/>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20">
                  <a:moveTo>
                    <a:pt x="7" y="4"/>
                  </a:moveTo>
                  <a:lnTo>
                    <a:pt x="7" y="2"/>
                  </a:lnTo>
                  <a:lnTo>
                    <a:pt x="5" y="2"/>
                  </a:lnTo>
                  <a:lnTo>
                    <a:pt x="5" y="0"/>
                  </a:lnTo>
                  <a:lnTo>
                    <a:pt x="2" y="0"/>
                  </a:lnTo>
                  <a:lnTo>
                    <a:pt x="2" y="2"/>
                  </a:lnTo>
                  <a:lnTo>
                    <a:pt x="0" y="2"/>
                  </a:lnTo>
                  <a:lnTo>
                    <a:pt x="0" y="18"/>
                  </a:lnTo>
                  <a:lnTo>
                    <a:pt x="2" y="18"/>
                  </a:lnTo>
                  <a:lnTo>
                    <a:pt x="2" y="20"/>
                  </a:lnTo>
                  <a:lnTo>
                    <a:pt x="5" y="20"/>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70" name="Freeform 828"/>
            <p:cNvSpPr>
              <a:spLocks/>
            </p:cNvSpPr>
            <p:nvPr/>
          </p:nvSpPr>
          <p:spPr bwMode="auto">
            <a:xfrm>
              <a:off x="6983413" y="4589463"/>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71" name="Freeform 829"/>
            <p:cNvSpPr>
              <a:spLocks/>
            </p:cNvSpPr>
            <p:nvPr/>
          </p:nvSpPr>
          <p:spPr bwMode="auto">
            <a:xfrm>
              <a:off x="6983413" y="4614863"/>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72" name="Freeform 830"/>
            <p:cNvSpPr>
              <a:spLocks/>
            </p:cNvSpPr>
            <p:nvPr/>
          </p:nvSpPr>
          <p:spPr bwMode="auto">
            <a:xfrm>
              <a:off x="6983413" y="4657725"/>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73" name="Freeform 831"/>
            <p:cNvSpPr>
              <a:spLocks/>
            </p:cNvSpPr>
            <p:nvPr/>
          </p:nvSpPr>
          <p:spPr bwMode="auto">
            <a:xfrm>
              <a:off x="6983413" y="4681538"/>
              <a:ext cx="11112" cy="31750"/>
            </a:xfrm>
            <a:custGeom>
              <a:avLst/>
              <a:gdLst>
                <a:gd name="T0" fmla="*/ 2147483647 w 7"/>
                <a:gd name="T1" fmla="*/ 2147483647 h 20"/>
                <a:gd name="T2" fmla="*/ 2147483647 w 7"/>
                <a:gd name="T3" fmla="*/ 2147483647 h 20"/>
                <a:gd name="T4" fmla="*/ 2147483647 w 7"/>
                <a:gd name="T5" fmla="*/ 2147483647 h 20"/>
                <a:gd name="T6" fmla="*/ 2147483647 w 7"/>
                <a:gd name="T7" fmla="*/ 0 h 20"/>
                <a:gd name="T8" fmla="*/ 2147483647 w 7"/>
                <a:gd name="T9" fmla="*/ 0 h 20"/>
                <a:gd name="T10" fmla="*/ 2147483647 w 7"/>
                <a:gd name="T11" fmla="*/ 2147483647 h 20"/>
                <a:gd name="T12" fmla="*/ 0 w 7"/>
                <a:gd name="T13" fmla="*/ 2147483647 h 20"/>
                <a:gd name="T14" fmla="*/ 0 w 7"/>
                <a:gd name="T15" fmla="*/ 2147483647 h 20"/>
                <a:gd name="T16" fmla="*/ 2147483647 w 7"/>
                <a:gd name="T17" fmla="*/ 2147483647 h 20"/>
                <a:gd name="T18" fmla="*/ 2147483647 w 7"/>
                <a:gd name="T19" fmla="*/ 2147483647 h 20"/>
                <a:gd name="T20" fmla="*/ 2147483647 w 7"/>
                <a:gd name="T21" fmla="*/ 2147483647 h 20"/>
                <a:gd name="T22" fmla="*/ 2147483647 w 7"/>
                <a:gd name="T23" fmla="*/ 2147483647 h 20"/>
                <a:gd name="T24" fmla="*/ 2147483647 w 7"/>
                <a:gd name="T25" fmla="*/ 2147483647 h 20"/>
                <a:gd name="T26" fmla="*/ 2147483647 w 7"/>
                <a:gd name="T27" fmla="*/ 2147483647 h 20"/>
                <a:gd name="T28" fmla="*/ 2147483647 w 7"/>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20"/>
                <a:gd name="T47" fmla="*/ 7 w 7"/>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20">
                  <a:moveTo>
                    <a:pt x="7" y="4"/>
                  </a:moveTo>
                  <a:lnTo>
                    <a:pt x="7" y="2"/>
                  </a:lnTo>
                  <a:lnTo>
                    <a:pt x="5" y="2"/>
                  </a:lnTo>
                  <a:lnTo>
                    <a:pt x="5" y="0"/>
                  </a:lnTo>
                  <a:lnTo>
                    <a:pt x="2" y="0"/>
                  </a:lnTo>
                  <a:lnTo>
                    <a:pt x="2" y="2"/>
                  </a:lnTo>
                  <a:lnTo>
                    <a:pt x="0" y="2"/>
                  </a:lnTo>
                  <a:lnTo>
                    <a:pt x="0" y="18"/>
                  </a:lnTo>
                  <a:lnTo>
                    <a:pt x="2" y="18"/>
                  </a:lnTo>
                  <a:lnTo>
                    <a:pt x="2" y="20"/>
                  </a:lnTo>
                  <a:lnTo>
                    <a:pt x="5" y="20"/>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74" name="Freeform 832"/>
            <p:cNvSpPr>
              <a:spLocks/>
            </p:cNvSpPr>
            <p:nvPr/>
          </p:nvSpPr>
          <p:spPr bwMode="auto">
            <a:xfrm>
              <a:off x="6983413" y="4724400"/>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75" name="Freeform 833"/>
            <p:cNvSpPr>
              <a:spLocks/>
            </p:cNvSpPr>
            <p:nvPr/>
          </p:nvSpPr>
          <p:spPr bwMode="auto">
            <a:xfrm>
              <a:off x="6983413" y="4749800"/>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3"/>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3"/>
                  </a:lnTo>
                  <a:close/>
                </a:path>
              </a:pathLst>
            </a:custGeom>
            <a:solidFill>
              <a:srgbClr val="000000"/>
            </a:solidFill>
            <a:ln w="9525">
              <a:noFill/>
              <a:round/>
              <a:headEnd/>
              <a:tailEnd/>
            </a:ln>
          </p:spPr>
          <p:txBody>
            <a:bodyPr/>
            <a:lstStyle/>
            <a:p>
              <a:endParaRPr lang="zh-CN" altLang="en-US"/>
            </a:p>
          </p:txBody>
        </p:sp>
        <p:sp>
          <p:nvSpPr>
            <p:cNvPr id="176" name="Freeform 834"/>
            <p:cNvSpPr>
              <a:spLocks/>
            </p:cNvSpPr>
            <p:nvPr/>
          </p:nvSpPr>
          <p:spPr bwMode="auto">
            <a:xfrm>
              <a:off x="6983413" y="4792663"/>
              <a:ext cx="11112" cy="11112"/>
            </a:xfrm>
            <a:custGeom>
              <a:avLst/>
              <a:gdLst>
                <a:gd name="T0" fmla="*/ 2147483647 w 7"/>
                <a:gd name="T1" fmla="*/ 0 h 7"/>
                <a:gd name="T2" fmla="*/ 2147483647 w 7"/>
                <a:gd name="T3" fmla="*/ 0 h 7"/>
                <a:gd name="T4" fmla="*/ 2147483647 w 7"/>
                <a:gd name="T5" fmla="*/ 2147483647 h 7"/>
                <a:gd name="T6" fmla="*/ 0 w 7"/>
                <a:gd name="T7" fmla="*/ 2147483647 h 7"/>
                <a:gd name="T8" fmla="*/ 0 w 7"/>
                <a:gd name="T9" fmla="*/ 2147483647 h 7"/>
                <a:gd name="T10" fmla="*/ 2147483647 w 7"/>
                <a:gd name="T11" fmla="*/ 2147483647 h 7"/>
                <a:gd name="T12" fmla="*/ 2147483647 w 7"/>
                <a:gd name="T13" fmla="*/ 2147483647 h 7"/>
                <a:gd name="T14" fmla="*/ 2147483647 w 7"/>
                <a:gd name="T15" fmla="*/ 2147483647 h 7"/>
                <a:gd name="T16" fmla="*/ 2147483647 w 7"/>
                <a:gd name="T17" fmla="*/ 2147483647 h 7"/>
                <a:gd name="T18" fmla="*/ 2147483647 w 7"/>
                <a:gd name="T19" fmla="*/ 2147483647 h 7"/>
                <a:gd name="T20" fmla="*/ 2147483647 w 7"/>
                <a:gd name="T21" fmla="*/ 2147483647 h 7"/>
                <a:gd name="T22" fmla="*/ 2147483647 w 7"/>
                <a:gd name="T23" fmla="*/ 2147483647 h 7"/>
                <a:gd name="T24" fmla="*/ 2147483647 w 7"/>
                <a:gd name="T25" fmla="*/ 0 h 7"/>
                <a:gd name="T26" fmla="*/ 2147483647 w 7"/>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7"/>
                <a:gd name="T44" fmla="*/ 7 w 7"/>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7">
                  <a:moveTo>
                    <a:pt x="4" y="0"/>
                  </a:moveTo>
                  <a:lnTo>
                    <a:pt x="2" y="0"/>
                  </a:lnTo>
                  <a:lnTo>
                    <a:pt x="2" y="2"/>
                  </a:lnTo>
                  <a:lnTo>
                    <a:pt x="0" y="2"/>
                  </a:lnTo>
                  <a:lnTo>
                    <a:pt x="0" y="5"/>
                  </a:lnTo>
                  <a:lnTo>
                    <a:pt x="2" y="5"/>
                  </a:lnTo>
                  <a:lnTo>
                    <a:pt x="2" y="7"/>
                  </a:lnTo>
                  <a:lnTo>
                    <a:pt x="5" y="7"/>
                  </a:lnTo>
                  <a:lnTo>
                    <a:pt x="5" y="5"/>
                  </a:lnTo>
                  <a:lnTo>
                    <a:pt x="7" y="5"/>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77" name="Freeform 835"/>
            <p:cNvSpPr>
              <a:spLocks/>
            </p:cNvSpPr>
            <p:nvPr/>
          </p:nvSpPr>
          <p:spPr bwMode="auto">
            <a:xfrm>
              <a:off x="6983413" y="4816475"/>
              <a:ext cx="11112" cy="30163"/>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78" name="Freeform 836"/>
            <p:cNvSpPr>
              <a:spLocks/>
            </p:cNvSpPr>
            <p:nvPr/>
          </p:nvSpPr>
          <p:spPr bwMode="auto">
            <a:xfrm>
              <a:off x="6983413" y="4859338"/>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79" name="Freeform 837"/>
            <p:cNvSpPr>
              <a:spLocks/>
            </p:cNvSpPr>
            <p:nvPr/>
          </p:nvSpPr>
          <p:spPr bwMode="auto">
            <a:xfrm>
              <a:off x="6983413" y="4883150"/>
              <a:ext cx="11112" cy="31750"/>
            </a:xfrm>
            <a:custGeom>
              <a:avLst/>
              <a:gdLst>
                <a:gd name="T0" fmla="*/ 2147483647 w 7"/>
                <a:gd name="T1" fmla="*/ 2147483647 h 20"/>
                <a:gd name="T2" fmla="*/ 2147483647 w 7"/>
                <a:gd name="T3" fmla="*/ 2147483647 h 20"/>
                <a:gd name="T4" fmla="*/ 2147483647 w 7"/>
                <a:gd name="T5" fmla="*/ 2147483647 h 20"/>
                <a:gd name="T6" fmla="*/ 2147483647 w 7"/>
                <a:gd name="T7" fmla="*/ 0 h 20"/>
                <a:gd name="T8" fmla="*/ 2147483647 w 7"/>
                <a:gd name="T9" fmla="*/ 0 h 20"/>
                <a:gd name="T10" fmla="*/ 2147483647 w 7"/>
                <a:gd name="T11" fmla="*/ 2147483647 h 20"/>
                <a:gd name="T12" fmla="*/ 0 w 7"/>
                <a:gd name="T13" fmla="*/ 2147483647 h 20"/>
                <a:gd name="T14" fmla="*/ 0 w 7"/>
                <a:gd name="T15" fmla="*/ 2147483647 h 20"/>
                <a:gd name="T16" fmla="*/ 2147483647 w 7"/>
                <a:gd name="T17" fmla="*/ 2147483647 h 20"/>
                <a:gd name="T18" fmla="*/ 2147483647 w 7"/>
                <a:gd name="T19" fmla="*/ 2147483647 h 20"/>
                <a:gd name="T20" fmla="*/ 2147483647 w 7"/>
                <a:gd name="T21" fmla="*/ 2147483647 h 20"/>
                <a:gd name="T22" fmla="*/ 2147483647 w 7"/>
                <a:gd name="T23" fmla="*/ 2147483647 h 20"/>
                <a:gd name="T24" fmla="*/ 2147483647 w 7"/>
                <a:gd name="T25" fmla="*/ 2147483647 h 20"/>
                <a:gd name="T26" fmla="*/ 2147483647 w 7"/>
                <a:gd name="T27" fmla="*/ 2147483647 h 20"/>
                <a:gd name="T28" fmla="*/ 2147483647 w 7"/>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20"/>
                <a:gd name="T47" fmla="*/ 7 w 7"/>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20">
                  <a:moveTo>
                    <a:pt x="7" y="4"/>
                  </a:moveTo>
                  <a:lnTo>
                    <a:pt x="7" y="2"/>
                  </a:lnTo>
                  <a:lnTo>
                    <a:pt x="5" y="2"/>
                  </a:lnTo>
                  <a:lnTo>
                    <a:pt x="5" y="0"/>
                  </a:lnTo>
                  <a:lnTo>
                    <a:pt x="2" y="0"/>
                  </a:lnTo>
                  <a:lnTo>
                    <a:pt x="2" y="2"/>
                  </a:lnTo>
                  <a:lnTo>
                    <a:pt x="0" y="2"/>
                  </a:lnTo>
                  <a:lnTo>
                    <a:pt x="0" y="18"/>
                  </a:lnTo>
                  <a:lnTo>
                    <a:pt x="2" y="18"/>
                  </a:lnTo>
                  <a:lnTo>
                    <a:pt x="2" y="20"/>
                  </a:lnTo>
                  <a:lnTo>
                    <a:pt x="5" y="20"/>
                  </a:lnTo>
                  <a:lnTo>
                    <a:pt x="5" y="18"/>
                  </a:lnTo>
                  <a:lnTo>
                    <a:pt x="7" y="18"/>
                  </a:lnTo>
                  <a:lnTo>
                    <a:pt x="7" y="16"/>
                  </a:lnTo>
                  <a:lnTo>
                    <a:pt x="7" y="4"/>
                  </a:lnTo>
                  <a:close/>
                </a:path>
              </a:pathLst>
            </a:custGeom>
            <a:solidFill>
              <a:srgbClr val="000000"/>
            </a:solidFill>
            <a:ln w="9525">
              <a:noFill/>
              <a:round/>
              <a:headEnd/>
              <a:tailEnd/>
            </a:ln>
          </p:spPr>
          <p:txBody>
            <a:bodyPr/>
            <a:lstStyle/>
            <a:p>
              <a:endParaRPr lang="zh-CN" altLang="en-US"/>
            </a:p>
          </p:txBody>
        </p:sp>
        <p:sp>
          <p:nvSpPr>
            <p:cNvPr id="180" name="Freeform 838"/>
            <p:cNvSpPr>
              <a:spLocks/>
            </p:cNvSpPr>
            <p:nvPr/>
          </p:nvSpPr>
          <p:spPr bwMode="auto">
            <a:xfrm>
              <a:off x="6983413" y="4926013"/>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81" name="Freeform 839"/>
            <p:cNvSpPr>
              <a:spLocks/>
            </p:cNvSpPr>
            <p:nvPr/>
          </p:nvSpPr>
          <p:spPr bwMode="auto">
            <a:xfrm>
              <a:off x="6983413" y="4951413"/>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5"/>
                  </a:lnTo>
                  <a:lnTo>
                    <a:pt x="7" y="4"/>
                  </a:lnTo>
                  <a:close/>
                </a:path>
              </a:pathLst>
            </a:custGeom>
            <a:solidFill>
              <a:srgbClr val="000000"/>
            </a:solidFill>
            <a:ln w="9525">
              <a:noFill/>
              <a:round/>
              <a:headEnd/>
              <a:tailEnd/>
            </a:ln>
          </p:spPr>
          <p:txBody>
            <a:bodyPr/>
            <a:lstStyle/>
            <a:p>
              <a:endParaRPr lang="zh-CN" altLang="en-US"/>
            </a:p>
          </p:txBody>
        </p:sp>
        <p:sp>
          <p:nvSpPr>
            <p:cNvPr id="182" name="Freeform 840"/>
            <p:cNvSpPr>
              <a:spLocks/>
            </p:cNvSpPr>
            <p:nvPr/>
          </p:nvSpPr>
          <p:spPr bwMode="auto">
            <a:xfrm>
              <a:off x="6983413" y="4994275"/>
              <a:ext cx="11112" cy="11113"/>
            </a:xfrm>
            <a:custGeom>
              <a:avLst/>
              <a:gdLst>
                <a:gd name="T0" fmla="*/ 2147483647 w 7"/>
                <a:gd name="T1" fmla="*/ 0 h 7"/>
                <a:gd name="T2" fmla="*/ 2147483647 w 7"/>
                <a:gd name="T3" fmla="*/ 0 h 7"/>
                <a:gd name="T4" fmla="*/ 2147483647 w 7"/>
                <a:gd name="T5" fmla="*/ 2147483647 h 7"/>
                <a:gd name="T6" fmla="*/ 0 w 7"/>
                <a:gd name="T7" fmla="*/ 2147483647 h 7"/>
                <a:gd name="T8" fmla="*/ 0 w 7"/>
                <a:gd name="T9" fmla="*/ 2147483647 h 7"/>
                <a:gd name="T10" fmla="*/ 2147483647 w 7"/>
                <a:gd name="T11" fmla="*/ 2147483647 h 7"/>
                <a:gd name="T12" fmla="*/ 2147483647 w 7"/>
                <a:gd name="T13" fmla="*/ 2147483647 h 7"/>
                <a:gd name="T14" fmla="*/ 2147483647 w 7"/>
                <a:gd name="T15" fmla="*/ 2147483647 h 7"/>
                <a:gd name="T16" fmla="*/ 2147483647 w 7"/>
                <a:gd name="T17" fmla="*/ 2147483647 h 7"/>
                <a:gd name="T18" fmla="*/ 2147483647 w 7"/>
                <a:gd name="T19" fmla="*/ 2147483647 h 7"/>
                <a:gd name="T20" fmla="*/ 2147483647 w 7"/>
                <a:gd name="T21" fmla="*/ 2147483647 h 7"/>
                <a:gd name="T22" fmla="*/ 2147483647 w 7"/>
                <a:gd name="T23" fmla="*/ 2147483647 h 7"/>
                <a:gd name="T24" fmla="*/ 2147483647 w 7"/>
                <a:gd name="T25" fmla="*/ 0 h 7"/>
                <a:gd name="T26" fmla="*/ 2147483647 w 7"/>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7"/>
                <a:gd name="T44" fmla="*/ 7 w 7"/>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7">
                  <a:moveTo>
                    <a:pt x="4" y="0"/>
                  </a:moveTo>
                  <a:lnTo>
                    <a:pt x="2" y="0"/>
                  </a:lnTo>
                  <a:lnTo>
                    <a:pt x="2" y="2"/>
                  </a:lnTo>
                  <a:lnTo>
                    <a:pt x="0" y="2"/>
                  </a:lnTo>
                  <a:lnTo>
                    <a:pt x="0" y="6"/>
                  </a:lnTo>
                  <a:lnTo>
                    <a:pt x="2" y="6"/>
                  </a:lnTo>
                  <a:lnTo>
                    <a:pt x="2" y="7"/>
                  </a:lnTo>
                  <a:lnTo>
                    <a:pt x="5" y="7"/>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83" name="Freeform 841"/>
            <p:cNvSpPr>
              <a:spLocks/>
            </p:cNvSpPr>
            <p:nvPr/>
          </p:nvSpPr>
          <p:spPr bwMode="auto">
            <a:xfrm>
              <a:off x="6983413" y="5018088"/>
              <a:ext cx="11112" cy="30162"/>
            </a:xfrm>
            <a:custGeom>
              <a:avLst/>
              <a:gdLst>
                <a:gd name="T0" fmla="*/ 2147483647 w 7"/>
                <a:gd name="T1" fmla="*/ 2147483647 h 19"/>
                <a:gd name="T2" fmla="*/ 2147483647 w 7"/>
                <a:gd name="T3" fmla="*/ 2147483647 h 19"/>
                <a:gd name="T4" fmla="*/ 2147483647 w 7"/>
                <a:gd name="T5" fmla="*/ 2147483647 h 19"/>
                <a:gd name="T6" fmla="*/ 2147483647 w 7"/>
                <a:gd name="T7" fmla="*/ 0 h 19"/>
                <a:gd name="T8" fmla="*/ 2147483647 w 7"/>
                <a:gd name="T9" fmla="*/ 0 h 19"/>
                <a:gd name="T10" fmla="*/ 2147483647 w 7"/>
                <a:gd name="T11" fmla="*/ 2147483647 h 19"/>
                <a:gd name="T12" fmla="*/ 0 w 7"/>
                <a:gd name="T13" fmla="*/ 2147483647 h 19"/>
                <a:gd name="T14" fmla="*/ 0 w 7"/>
                <a:gd name="T15" fmla="*/ 2147483647 h 19"/>
                <a:gd name="T16" fmla="*/ 2147483647 w 7"/>
                <a:gd name="T17" fmla="*/ 2147483647 h 19"/>
                <a:gd name="T18" fmla="*/ 2147483647 w 7"/>
                <a:gd name="T19" fmla="*/ 2147483647 h 19"/>
                <a:gd name="T20" fmla="*/ 2147483647 w 7"/>
                <a:gd name="T21" fmla="*/ 2147483647 h 19"/>
                <a:gd name="T22" fmla="*/ 2147483647 w 7"/>
                <a:gd name="T23" fmla="*/ 2147483647 h 19"/>
                <a:gd name="T24" fmla="*/ 2147483647 w 7"/>
                <a:gd name="T25" fmla="*/ 2147483647 h 19"/>
                <a:gd name="T26" fmla="*/ 2147483647 w 7"/>
                <a:gd name="T27" fmla="*/ 2147483647 h 19"/>
                <a:gd name="T28" fmla="*/ 2147483647 w 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9"/>
                <a:gd name="T47" fmla="*/ 7 w 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9">
                  <a:moveTo>
                    <a:pt x="7" y="4"/>
                  </a:moveTo>
                  <a:lnTo>
                    <a:pt x="7" y="2"/>
                  </a:lnTo>
                  <a:lnTo>
                    <a:pt x="5" y="2"/>
                  </a:lnTo>
                  <a:lnTo>
                    <a:pt x="5" y="0"/>
                  </a:lnTo>
                  <a:lnTo>
                    <a:pt x="2" y="0"/>
                  </a:lnTo>
                  <a:lnTo>
                    <a:pt x="2" y="2"/>
                  </a:lnTo>
                  <a:lnTo>
                    <a:pt x="0" y="2"/>
                  </a:lnTo>
                  <a:lnTo>
                    <a:pt x="0" y="17"/>
                  </a:lnTo>
                  <a:lnTo>
                    <a:pt x="2" y="17"/>
                  </a:lnTo>
                  <a:lnTo>
                    <a:pt x="2" y="19"/>
                  </a:lnTo>
                  <a:lnTo>
                    <a:pt x="5" y="19"/>
                  </a:lnTo>
                  <a:lnTo>
                    <a:pt x="5" y="17"/>
                  </a:lnTo>
                  <a:lnTo>
                    <a:pt x="7" y="17"/>
                  </a:lnTo>
                  <a:lnTo>
                    <a:pt x="7" y="16"/>
                  </a:lnTo>
                  <a:lnTo>
                    <a:pt x="7" y="4"/>
                  </a:lnTo>
                  <a:close/>
                </a:path>
              </a:pathLst>
            </a:custGeom>
            <a:solidFill>
              <a:srgbClr val="000000"/>
            </a:solidFill>
            <a:ln w="9525">
              <a:noFill/>
              <a:round/>
              <a:headEnd/>
              <a:tailEnd/>
            </a:ln>
          </p:spPr>
          <p:txBody>
            <a:bodyPr/>
            <a:lstStyle/>
            <a:p>
              <a:endParaRPr lang="zh-CN" altLang="en-US"/>
            </a:p>
          </p:txBody>
        </p:sp>
        <p:sp>
          <p:nvSpPr>
            <p:cNvPr id="184" name="Freeform 842"/>
            <p:cNvSpPr>
              <a:spLocks/>
            </p:cNvSpPr>
            <p:nvPr/>
          </p:nvSpPr>
          <p:spPr bwMode="auto">
            <a:xfrm>
              <a:off x="6983413" y="5060950"/>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85" name="Freeform 843"/>
            <p:cNvSpPr>
              <a:spLocks/>
            </p:cNvSpPr>
            <p:nvPr/>
          </p:nvSpPr>
          <p:spPr bwMode="auto">
            <a:xfrm>
              <a:off x="6983413" y="5086350"/>
              <a:ext cx="11112" cy="17463"/>
            </a:xfrm>
            <a:custGeom>
              <a:avLst/>
              <a:gdLst>
                <a:gd name="T0" fmla="*/ 2147483647 w 7"/>
                <a:gd name="T1" fmla="*/ 2147483647 h 11"/>
                <a:gd name="T2" fmla="*/ 2147483647 w 7"/>
                <a:gd name="T3" fmla="*/ 2147483647 h 11"/>
                <a:gd name="T4" fmla="*/ 2147483647 w 7"/>
                <a:gd name="T5" fmla="*/ 2147483647 h 11"/>
                <a:gd name="T6" fmla="*/ 2147483647 w 7"/>
                <a:gd name="T7" fmla="*/ 0 h 11"/>
                <a:gd name="T8" fmla="*/ 2147483647 w 7"/>
                <a:gd name="T9" fmla="*/ 0 h 11"/>
                <a:gd name="T10" fmla="*/ 2147483647 w 7"/>
                <a:gd name="T11" fmla="*/ 2147483647 h 11"/>
                <a:gd name="T12" fmla="*/ 0 w 7"/>
                <a:gd name="T13" fmla="*/ 2147483647 h 11"/>
                <a:gd name="T14" fmla="*/ 0 w 7"/>
                <a:gd name="T15" fmla="*/ 2147483647 h 11"/>
                <a:gd name="T16" fmla="*/ 2147483647 w 7"/>
                <a:gd name="T17" fmla="*/ 2147483647 h 11"/>
                <a:gd name="T18" fmla="*/ 2147483647 w 7"/>
                <a:gd name="T19" fmla="*/ 2147483647 h 11"/>
                <a:gd name="T20" fmla="*/ 2147483647 w 7"/>
                <a:gd name="T21" fmla="*/ 2147483647 h 11"/>
                <a:gd name="T22" fmla="*/ 2147483647 w 7"/>
                <a:gd name="T23" fmla="*/ 2147483647 h 11"/>
                <a:gd name="T24" fmla="*/ 2147483647 w 7"/>
                <a:gd name="T25" fmla="*/ 2147483647 h 11"/>
                <a:gd name="T26" fmla="*/ 2147483647 w 7"/>
                <a:gd name="T27" fmla="*/ 2147483647 h 11"/>
                <a:gd name="T28" fmla="*/ 2147483647 w 7"/>
                <a:gd name="T29" fmla="*/ 2147483647 h 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
                <a:gd name="T46" fmla="*/ 0 h 11"/>
                <a:gd name="T47" fmla="*/ 7 w 7"/>
                <a:gd name="T48" fmla="*/ 11 h 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 h="11">
                  <a:moveTo>
                    <a:pt x="7" y="3"/>
                  </a:moveTo>
                  <a:lnTo>
                    <a:pt x="7" y="1"/>
                  </a:lnTo>
                  <a:lnTo>
                    <a:pt x="5" y="1"/>
                  </a:lnTo>
                  <a:lnTo>
                    <a:pt x="5" y="0"/>
                  </a:lnTo>
                  <a:lnTo>
                    <a:pt x="2" y="0"/>
                  </a:lnTo>
                  <a:lnTo>
                    <a:pt x="2" y="1"/>
                  </a:lnTo>
                  <a:lnTo>
                    <a:pt x="0" y="1"/>
                  </a:lnTo>
                  <a:lnTo>
                    <a:pt x="0" y="9"/>
                  </a:lnTo>
                  <a:lnTo>
                    <a:pt x="2" y="9"/>
                  </a:lnTo>
                  <a:lnTo>
                    <a:pt x="2" y="11"/>
                  </a:lnTo>
                  <a:lnTo>
                    <a:pt x="5" y="11"/>
                  </a:lnTo>
                  <a:lnTo>
                    <a:pt x="5" y="9"/>
                  </a:lnTo>
                  <a:lnTo>
                    <a:pt x="7" y="9"/>
                  </a:lnTo>
                  <a:lnTo>
                    <a:pt x="7" y="7"/>
                  </a:lnTo>
                  <a:lnTo>
                    <a:pt x="7" y="3"/>
                  </a:lnTo>
                  <a:close/>
                </a:path>
              </a:pathLst>
            </a:custGeom>
            <a:solidFill>
              <a:srgbClr val="000000"/>
            </a:solidFill>
            <a:ln w="9525">
              <a:noFill/>
              <a:round/>
              <a:headEnd/>
              <a:tailEnd/>
            </a:ln>
          </p:spPr>
          <p:txBody>
            <a:bodyPr/>
            <a:lstStyle/>
            <a:p>
              <a:endParaRPr lang="zh-CN" altLang="en-US"/>
            </a:p>
          </p:txBody>
        </p:sp>
        <p:sp>
          <p:nvSpPr>
            <p:cNvPr id="186" name="Freeform 844"/>
            <p:cNvSpPr>
              <a:spLocks/>
            </p:cNvSpPr>
            <p:nvPr/>
          </p:nvSpPr>
          <p:spPr bwMode="auto">
            <a:xfrm>
              <a:off x="6029325" y="4238625"/>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187" name="Freeform 845"/>
            <p:cNvSpPr>
              <a:spLocks/>
            </p:cNvSpPr>
            <p:nvPr/>
          </p:nvSpPr>
          <p:spPr bwMode="auto">
            <a:xfrm>
              <a:off x="6072188" y="4238625"/>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188" name="Freeform 846"/>
            <p:cNvSpPr>
              <a:spLocks/>
            </p:cNvSpPr>
            <p:nvPr/>
          </p:nvSpPr>
          <p:spPr bwMode="auto">
            <a:xfrm>
              <a:off x="6096000" y="4238625"/>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8" y="8"/>
                  </a:lnTo>
                  <a:lnTo>
                    <a:pt x="18" y="6"/>
                  </a:lnTo>
                  <a:lnTo>
                    <a:pt x="19" y="6"/>
                  </a:lnTo>
                  <a:lnTo>
                    <a:pt x="19"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189" name="Freeform 847"/>
            <p:cNvSpPr>
              <a:spLocks/>
            </p:cNvSpPr>
            <p:nvPr/>
          </p:nvSpPr>
          <p:spPr bwMode="auto">
            <a:xfrm>
              <a:off x="6138863" y="4238625"/>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190" name="Freeform 848"/>
            <p:cNvSpPr>
              <a:spLocks/>
            </p:cNvSpPr>
            <p:nvPr/>
          </p:nvSpPr>
          <p:spPr bwMode="auto">
            <a:xfrm>
              <a:off x="6164263" y="4238625"/>
              <a:ext cx="30162"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3"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3" y="0"/>
                  </a:lnTo>
                  <a:close/>
                </a:path>
              </a:pathLst>
            </a:custGeom>
            <a:solidFill>
              <a:srgbClr val="000000"/>
            </a:solidFill>
            <a:ln w="9525">
              <a:noFill/>
              <a:round/>
              <a:headEnd/>
              <a:tailEnd/>
            </a:ln>
          </p:spPr>
          <p:txBody>
            <a:bodyPr/>
            <a:lstStyle/>
            <a:p>
              <a:endParaRPr lang="zh-CN" altLang="en-US"/>
            </a:p>
          </p:txBody>
        </p:sp>
        <p:sp>
          <p:nvSpPr>
            <p:cNvPr id="191" name="Freeform 849"/>
            <p:cNvSpPr>
              <a:spLocks/>
            </p:cNvSpPr>
            <p:nvPr/>
          </p:nvSpPr>
          <p:spPr bwMode="auto">
            <a:xfrm>
              <a:off x="6207125" y="4238625"/>
              <a:ext cx="11113"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3" y="0"/>
                  </a:moveTo>
                  <a:lnTo>
                    <a:pt x="1" y="0"/>
                  </a:lnTo>
                  <a:lnTo>
                    <a:pt x="1" y="2"/>
                  </a:lnTo>
                  <a:lnTo>
                    <a:pt x="0" y="2"/>
                  </a:lnTo>
                  <a:lnTo>
                    <a:pt x="0" y="6"/>
                  </a:lnTo>
                  <a:lnTo>
                    <a:pt x="1" y="6"/>
                  </a:lnTo>
                  <a:lnTo>
                    <a:pt x="1" y="8"/>
                  </a:lnTo>
                  <a:lnTo>
                    <a:pt x="5" y="8"/>
                  </a:lnTo>
                  <a:lnTo>
                    <a:pt x="5" y="6"/>
                  </a:lnTo>
                  <a:lnTo>
                    <a:pt x="7" y="6"/>
                  </a:lnTo>
                  <a:lnTo>
                    <a:pt x="7" y="2"/>
                  </a:lnTo>
                  <a:lnTo>
                    <a:pt x="5" y="2"/>
                  </a:lnTo>
                  <a:lnTo>
                    <a:pt x="5" y="0"/>
                  </a:lnTo>
                  <a:lnTo>
                    <a:pt x="3" y="0"/>
                  </a:lnTo>
                  <a:close/>
                </a:path>
              </a:pathLst>
            </a:custGeom>
            <a:solidFill>
              <a:srgbClr val="000000"/>
            </a:solidFill>
            <a:ln w="9525">
              <a:noFill/>
              <a:round/>
              <a:headEnd/>
              <a:tailEnd/>
            </a:ln>
          </p:spPr>
          <p:txBody>
            <a:bodyPr/>
            <a:lstStyle/>
            <a:p>
              <a:endParaRPr lang="zh-CN" altLang="en-US"/>
            </a:p>
          </p:txBody>
        </p:sp>
        <p:sp>
          <p:nvSpPr>
            <p:cNvPr id="192" name="Freeform 850"/>
            <p:cNvSpPr>
              <a:spLocks/>
            </p:cNvSpPr>
            <p:nvPr/>
          </p:nvSpPr>
          <p:spPr bwMode="auto">
            <a:xfrm>
              <a:off x="6230938" y="4238625"/>
              <a:ext cx="30162"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193" name="Freeform 851"/>
            <p:cNvSpPr>
              <a:spLocks/>
            </p:cNvSpPr>
            <p:nvPr/>
          </p:nvSpPr>
          <p:spPr bwMode="auto">
            <a:xfrm>
              <a:off x="6273800" y="4238625"/>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194" name="Freeform 852"/>
            <p:cNvSpPr>
              <a:spLocks/>
            </p:cNvSpPr>
            <p:nvPr/>
          </p:nvSpPr>
          <p:spPr bwMode="auto">
            <a:xfrm>
              <a:off x="6297613" y="4238625"/>
              <a:ext cx="31750" cy="12700"/>
            </a:xfrm>
            <a:custGeom>
              <a:avLst/>
              <a:gdLst>
                <a:gd name="T0" fmla="*/ 2147483647 w 20"/>
                <a:gd name="T1" fmla="*/ 0 h 8"/>
                <a:gd name="T2" fmla="*/ 2147483647 w 20"/>
                <a:gd name="T3" fmla="*/ 0 h 8"/>
                <a:gd name="T4" fmla="*/ 2147483647 w 20"/>
                <a:gd name="T5" fmla="*/ 2147483647 h 8"/>
                <a:gd name="T6" fmla="*/ 0 w 20"/>
                <a:gd name="T7" fmla="*/ 2147483647 h 8"/>
                <a:gd name="T8" fmla="*/ 0 w 20"/>
                <a:gd name="T9" fmla="*/ 2147483647 h 8"/>
                <a:gd name="T10" fmla="*/ 2147483647 w 20"/>
                <a:gd name="T11" fmla="*/ 2147483647 h 8"/>
                <a:gd name="T12" fmla="*/ 2147483647 w 20"/>
                <a:gd name="T13" fmla="*/ 2147483647 h 8"/>
                <a:gd name="T14" fmla="*/ 2147483647 w 20"/>
                <a:gd name="T15" fmla="*/ 2147483647 h 8"/>
                <a:gd name="T16" fmla="*/ 2147483647 w 20"/>
                <a:gd name="T17" fmla="*/ 2147483647 h 8"/>
                <a:gd name="T18" fmla="*/ 2147483647 w 20"/>
                <a:gd name="T19" fmla="*/ 2147483647 h 8"/>
                <a:gd name="T20" fmla="*/ 2147483647 w 20"/>
                <a:gd name="T21" fmla="*/ 2147483647 h 8"/>
                <a:gd name="T22" fmla="*/ 2147483647 w 20"/>
                <a:gd name="T23" fmla="*/ 2147483647 h 8"/>
                <a:gd name="T24" fmla="*/ 2147483647 w 20"/>
                <a:gd name="T25" fmla="*/ 0 h 8"/>
                <a:gd name="T26" fmla="*/ 2147483647 w 20"/>
                <a:gd name="T27" fmla="*/ 0 h 8"/>
                <a:gd name="T28" fmla="*/ 2147483647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195" name="Freeform 853"/>
            <p:cNvSpPr>
              <a:spLocks/>
            </p:cNvSpPr>
            <p:nvPr/>
          </p:nvSpPr>
          <p:spPr bwMode="auto">
            <a:xfrm>
              <a:off x="6340475" y="4238625"/>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196" name="Freeform 854"/>
            <p:cNvSpPr>
              <a:spLocks/>
            </p:cNvSpPr>
            <p:nvPr/>
          </p:nvSpPr>
          <p:spPr bwMode="auto">
            <a:xfrm>
              <a:off x="6365875" y="4238625"/>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197" name="Freeform 855"/>
            <p:cNvSpPr>
              <a:spLocks/>
            </p:cNvSpPr>
            <p:nvPr/>
          </p:nvSpPr>
          <p:spPr bwMode="auto">
            <a:xfrm>
              <a:off x="6408738" y="4238625"/>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198" name="Freeform 856"/>
            <p:cNvSpPr>
              <a:spLocks/>
            </p:cNvSpPr>
            <p:nvPr/>
          </p:nvSpPr>
          <p:spPr bwMode="auto">
            <a:xfrm>
              <a:off x="6432550" y="4238625"/>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199" name="Freeform 857"/>
            <p:cNvSpPr>
              <a:spLocks/>
            </p:cNvSpPr>
            <p:nvPr/>
          </p:nvSpPr>
          <p:spPr bwMode="auto">
            <a:xfrm>
              <a:off x="6475413" y="4238625"/>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00" name="Freeform 858"/>
            <p:cNvSpPr>
              <a:spLocks/>
            </p:cNvSpPr>
            <p:nvPr/>
          </p:nvSpPr>
          <p:spPr bwMode="auto">
            <a:xfrm>
              <a:off x="6499225" y="4238625"/>
              <a:ext cx="31750" cy="12700"/>
            </a:xfrm>
            <a:custGeom>
              <a:avLst/>
              <a:gdLst>
                <a:gd name="T0" fmla="*/ 2147483647 w 20"/>
                <a:gd name="T1" fmla="*/ 0 h 8"/>
                <a:gd name="T2" fmla="*/ 2147483647 w 20"/>
                <a:gd name="T3" fmla="*/ 0 h 8"/>
                <a:gd name="T4" fmla="*/ 2147483647 w 20"/>
                <a:gd name="T5" fmla="*/ 2147483647 h 8"/>
                <a:gd name="T6" fmla="*/ 0 w 20"/>
                <a:gd name="T7" fmla="*/ 2147483647 h 8"/>
                <a:gd name="T8" fmla="*/ 0 w 20"/>
                <a:gd name="T9" fmla="*/ 2147483647 h 8"/>
                <a:gd name="T10" fmla="*/ 2147483647 w 20"/>
                <a:gd name="T11" fmla="*/ 2147483647 h 8"/>
                <a:gd name="T12" fmla="*/ 2147483647 w 20"/>
                <a:gd name="T13" fmla="*/ 2147483647 h 8"/>
                <a:gd name="T14" fmla="*/ 2147483647 w 20"/>
                <a:gd name="T15" fmla="*/ 2147483647 h 8"/>
                <a:gd name="T16" fmla="*/ 2147483647 w 20"/>
                <a:gd name="T17" fmla="*/ 2147483647 h 8"/>
                <a:gd name="T18" fmla="*/ 2147483647 w 20"/>
                <a:gd name="T19" fmla="*/ 2147483647 h 8"/>
                <a:gd name="T20" fmla="*/ 2147483647 w 20"/>
                <a:gd name="T21" fmla="*/ 2147483647 h 8"/>
                <a:gd name="T22" fmla="*/ 2147483647 w 20"/>
                <a:gd name="T23" fmla="*/ 2147483647 h 8"/>
                <a:gd name="T24" fmla="*/ 2147483647 w 20"/>
                <a:gd name="T25" fmla="*/ 0 h 8"/>
                <a:gd name="T26" fmla="*/ 2147483647 w 20"/>
                <a:gd name="T27" fmla="*/ 0 h 8"/>
                <a:gd name="T28" fmla="*/ 2147483647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201" name="Freeform 859"/>
            <p:cNvSpPr>
              <a:spLocks/>
            </p:cNvSpPr>
            <p:nvPr/>
          </p:nvSpPr>
          <p:spPr bwMode="auto">
            <a:xfrm>
              <a:off x="6542088" y="4238625"/>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02" name="Freeform 860"/>
            <p:cNvSpPr>
              <a:spLocks/>
            </p:cNvSpPr>
            <p:nvPr/>
          </p:nvSpPr>
          <p:spPr bwMode="auto">
            <a:xfrm>
              <a:off x="6567488" y="4238625"/>
              <a:ext cx="30162"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203" name="Freeform 861"/>
            <p:cNvSpPr>
              <a:spLocks/>
            </p:cNvSpPr>
            <p:nvPr/>
          </p:nvSpPr>
          <p:spPr bwMode="auto">
            <a:xfrm>
              <a:off x="6610350" y="4238625"/>
              <a:ext cx="11113"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6" y="8"/>
                  </a:lnTo>
                  <a:lnTo>
                    <a:pt x="6" y="6"/>
                  </a:lnTo>
                  <a:lnTo>
                    <a:pt x="7" y="6"/>
                  </a:lnTo>
                  <a:lnTo>
                    <a:pt x="7"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04" name="Freeform 862"/>
            <p:cNvSpPr>
              <a:spLocks/>
            </p:cNvSpPr>
            <p:nvPr/>
          </p:nvSpPr>
          <p:spPr bwMode="auto">
            <a:xfrm>
              <a:off x="6634163" y="4238625"/>
              <a:ext cx="30162"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8" y="8"/>
                  </a:lnTo>
                  <a:lnTo>
                    <a:pt x="18" y="6"/>
                  </a:lnTo>
                  <a:lnTo>
                    <a:pt x="19" y="6"/>
                  </a:lnTo>
                  <a:lnTo>
                    <a:pt x="19"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205" name="Freeform 863"/>
            <p:cNvSpPr>
              <a:spLocks/>
            </p:cNvSpPr>
            <p:nvPr/>
          </p:nvSpPr>
          <p:spPr bwMode="auto">
            <a:xfrm>
              <a:off x="6677025" y="4238625"/>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06" name="Freeform 864"/>
            <p:cNvSpPr>
              <a:spLocks/>
            </p:cNvSpPr>
            <p:nvPr/>
          </p:nvSpPr>
          <p:spPr bwMode="auto">
            <a:xfrm>
              <a:off x="6702425" y="4238625"/>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3" y="0"/>
                  </a:moveTo>
                  <a:lnTo>
                    <a:pt x="1" y="0"/>
                  </a:lnTo>
                  <a:lnTo>
                    <a:pt x="1" y="2"/>
                  </a:lnTo>
                  <a:lnTo>
                    <a:pt x="0" y="2"/>
                  </a:lnTo>
                  <a:lnTo>
                    <a:pt x="0" y="6"/>
                  </a:lnTo>
                  <a:lnTo>
                    <a:pt x="1" y="6"/>
                  </a:lnTo>
                  <a:lnTo>
                    <a:pt x="1" y="8"/>
                  </a:lnTo>
                  <a:lnTo>
                    <a:pt x="17" y="8"/>
                  </a:lnTo>
                  <a:lnTo>
                    <a:pt x="17" y="6"/>
                  </a:lnTo>
                  <a:lnTo>
                    <a:pt x="19" y="6"/>
                  </a:lnTo>
                  <a:lnTo>
                    <a:pt x="19" y="2"/>
                  </a:lnTo>
                  <a:lnTo>
                    <a:pt x="17" y="2"/>
                  </a:lnTo>
                  <a:lnTo>
                    <a:pt x="17" y="0"/>
                  </a:lnTo>
                  <a:lnTo>
                    <a:pt x="15" y="0"/>
                  </a:lnTo>
                  <a:lnTo>
                    <a:pt x="3" y="0"/>
                  </a:lnTo>
                  <a:close/>
                </a:path>
              </a:pathLst>
            </a:custGeom>
            <a:solidFill>
              <a:srgbClr val="000000"/>
            </a:solidFill>
            <a:ln w="9525">
              <a:noFill/>
              <a:round/>
              <a:headEnd/>
              <a:tailEnd/>
            </a:ln>
          </p:spPr>
          <p:txBody>
            <a:bodyPr/>
            <a:lstStyle/>
            <a:p>
              <a:endParaRPr lang="zh-CN" altLang="en-US"/>
            </a:p>
          </p:txBody>
        </p:sp>
        <p:sp>
          <p:nvSpPr>
            <p:cNvPr id="207" name="Freeform 865"/>
            <p:cNvSpPr>
              <a:spLocks/>
            </p:cNvSpPr>
            <p:nvPr/>
          </p:nvSpPr>
          <p:spPr bwMode="auto">
            <a:xfrm>
              <a:off x="6745288" y="4238625"/>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3" y="0"/>
                  </a:moveTo>
                  <a:lnTo>
                    <a:pt x="1" y="0"/>
                  </a:lnTo>
                  <a:lnTo>
                    <a:pt x="1" y="2"/>
                  </a:lnTo>
                  <a:lnTo>
                    <a:pt x="0" y="2"/>
                  </a:lnTo>
                  <a:lnTo>
                    <a:pt x="0" y="6"/>
                  </a:lnTo>
                  <a:lnTo>
                    <a:pt x="1" y="6"/>
                  </a:lnTo>
                  <a:lnTo>
                    <a:pt x="1" y="8"/>
                  </a:lnTo>
                  <a:lnTo>
                    <a:pt x="5" y="8"/>
                  </a:lnTo>
                  <a:lnTo>
                    <a:pt x="5" y="6"/>
                  </a:lnTo>
                  <a:lnTo>
                    <a:pt x="7" y="6"/>
                  </a:lnTo>
                  <a:lnTo>
                    <a:pt x="7" y="2"/>
                  </a:lnTo>
                  <a:lnTo>
                    <a:pt x="5" y="2"/>
                  </a:lnTo>
                  <a:lnTo>
                    <a:pt x="5" y="0"/>
                  </a:lnTo>
                  <a:lnTo>
                    <a:pt x="3" y="0"/>
                  </a:lnTo>
                  <a:close/>
                </a:path>
              </a:pathLst>
            </a:custGeom>
            <a:solidFill>
              <a:srgbClr val="000000"/>
            </a:solidFill>
            <a:ln w="9525">
              <a:noFill/>
              <a:round/>
              <a:headEnd/>
              <a:tailEnd/>
            </a:ln>
          </p:spPr>
          <p:txBody>
            <a:bodyPr/>
            <a:lstStyle/>
            <a:p>
              <a:endParaRPr lang="zh-CN" altLang="en-US"/>
            </a:p>
          </p:txBody>
        </p:sp>
        <p:sp>
          <p:nvSpPr>
            <p:cNvPr id="208" name="Freeform 866"/>
            <p:cNvSpPr>
              <a:spLocks/>
            </p:cNvSpPr>
            <p:nvPr/>
          </p:nvSpPr>
          <p:spPr bwMode="auto">
            <a:xfrm>
              <a:off x="6769100" y="4238625"/>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209" name="Freeform 867"/>
            <p:cNvSpPr>
              <a:spLocks/>
            </p:cNvSpPr>
            <p:nvPr/>
          </p:nvSpPr>
          <p:spPr bwMode="auto">
            <a:xfrm>
              <a:off x="6811963" y="4238625"/>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10" name="Freeform 868"/>
            <p:cNvSpPr>
              <a:spLocks/>
            </p:cNvSpPr>
            <p:nvPr/>
          </p:nvSpPr>
          <p:spPr bwMode="auto">
            <a:xfrm>
              <a:off x="7212013" y="4394200"/>
              <a:ext cx="30162"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6" y="0"/>
                  </a:lnTo>
                  <a:lnTo>
                    <a:pt x="4" y="0"/>
                  </a:lnTo>
                  <a:close/>
                </a:path>
              </a:pathLst>
            </a:custGeom>
            <a:solidFill>
              <a:srgbClr val="000000"/>
            </a:solidFill>
            <a:ln w="9525">
              <a:noFill/>
              <a:round/>
              <a:headEnd/>
              <a:tailEnd/>
            </a:ln>
          </p:spPr>
          <p:txBody>
            <a:bodyPr/>
            <a:lstStyle/>
            <a:p>
              <a:endParaRPr lang="zh-CN" altLang="en-US"/>
            </a:p>
          </p:txBody>
        </p:sp>
        <p:sp>
          <p:nvSpPr>
            <p:cNvPr id="211" name="Freeform 869"/>
            <p:cNvSpPr>
              <a:spLocks/>
            </p:cNvSpPr>
            <p:nvPr/>
          </p:nvSpPr>
          <p:spPr bwMode="auto">
            <a:xfrm>
              <a:off x="7254875" y="439420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12" name="Freeform 870"/>
            <p:cNvSpPr>
              <a:spLocks/>
            </p:cNvSpPr>
            <p:nvPr/>
          </p:nvSpPr>
          <p:spPr bwMode="auto">
            <a:xfrm>
              <a:off x="7280275" y="4394200"/>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3" y="0"/>
                  </a:moveTo>
                  <a:lnTo>
                    <a:pt x="1" y="0"/>
                  </a:lnTo>
                  <a:lnTo>
                    <a:pt x="1" y="2"/>
                  </a:lnTo>
                  <a:lnTo>
                    <a:pt x="0" y="2"/>
                  </a:lnTo>
                  <a:lnTo>
                    <a:pt x="0" y="6"/>
                  </a:lnTo>
                  <a:lnTo>
                    <a:pt x="1" y="6"/>
                  </a:lnTo>
                  <a:lnTo>
                    <a:pt x="1" y="8"/>
                  </a:lnTo>
                  <a:lnTo>
                    <a:pt x="17" y="8"/>
                  </a:lnTo>
                  <a:lnTo>
                    <a:pt x="17" y="6"/>
                  </a:lnTo>
                  <a:lnTo>
                    <a:pt x="19" y="6"/>
                  </a:lnTo>
                  <a:lnTo>
                    <a:pt x="19" y="2"/>
                  </a:lnTo>
                  <a:lnTo>
                    <a:pt x="17" y="2"/>
                  </a:lnTo>
                  <a:lnTo>
                    <a:pt x="17" y="0"/>
                  </a:lnTo>
                  <a:lnTo>
                    <a:pt x="15" y="0"/>
                  </a:lnTo>
                  <a:lnTo>
                    <a:pt x="3" y="0"/>
                  </a:lnTo>
                  <a:close/>
                </a:path>
              </a:pathLst>
            </a:custGeom>
            <a:solidFill>
              <a:srgbClr val="000000"/>
            </a:solidFill>
            <a:ln w="9525">
              <a:noFill/>
              <a:round/>
              <a:headEnd/>
              <a:tailEnd/>
            </a:ln>
          </p:spPr>
          <p:txBody>
            <a:bodyPr/>
            <a:lstStyle/>
            <a:p>
              <a:endParaRPr lang="zh-CN" altLang="en-US"/>
            </a:p>
          </p:txBody>
        </p:sp>
        <p:sp>
          <p:nvSpPr>
            <p:cNvPr id="213" name="Freeform 871"/>
            <p:cNvSpPr>
              <a:spLocks/>
            </p:cNvSpPr>
            <p:nvPr/>
          </p:nvSpPr>
          <p:spPr bwMode="auto">
            <a:xfrm>
              <a:off x="7321550" y="439420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14" name="Freeform 872"/>
            <p:cNvSpPr>
              <a:spLocks/>
            </p:cNvSpPr>
            <p:nvPr/>
          </p:nvSpPr>
          <p:spPr bwMode="auto">
            <a:xfrm>
              <a:off x="7346950" y="4394200"/>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215" name="Freeform 873"/>
            <p:cNvSpPr>
              <a:spLocks/>
            </p:cNvSpPr>
            <p:nvPr/>
          </p:nvSpPr>
          <p:spPr bwMode="auto">
            <a:xfrm>
              <a:off x="7389813" y="439420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16" name="Freeform 874"/>
            <p:cNvSpPr>
              <a:spLocks/>
            </p:cNvSpPr>
            <p:nvPr/>
          </p:nvSpPr>
          <p:spPr bwMode="auto">
            <a:xfrm>
              <a:off x="7413625" y="4394200"/>
              <a:ext cx="31750" cy="12700"/>
            </a:xfrm>
            <a:custGeom>
              <a:avLst/>
              <a:gdLst>
                <a:gd name="T0" fmla="*/ 2147483647 w 20"/>
                <a:gd name="T1" fmla="*/ 0 h 8"/>
                <a:gd name="T2" fmla="*/ 2147483647 w 20"/>
                <a:gd name="T3" fmla="*/ 0 h 8"/>
                <a:gd name="T4" fmla="*/ 2147483647 w 20"/>
                <a:gd name="T5" fmla="*/ 2147483647 h 8"/>
                <a:gd name="T6" fmla="*/ 0 w 20"/>
                <a:gd name="T7" fmla="*/ 2147483647 h 8"/>
                <a:gd name="T8" fmla="*/ 0 w 20"/>
                <a:gd name="T9" fmla="*/ 2147483647 h 8"/>
                <a:gd name="T10" fmla="*/ 2147483647 w 20"/>
                <a:gd name="T11" fmla="*/ 2147483647 h 8"/>
                <a:gd name="T12" fmla="*/ 2147483647 w 20"/>
                <a:gd name="T13" fmla="*/ 2147483647 h 8"/>
                <a:gd name="T14" fmla="*/ 2147483647 w 20"/>
                <a:gd name="T15" fmla="*/ 2147483647 h 8"/>
                <a:gd name="T16" fmla="*/ 2147483647 w 20"/>
                <a:gd name="T17" fmla="*/ 2147483647 h 8"/>
                <a:gd name="T18" fmla="*/ 2147483647 w 20"/>
                <a:gd name="T19" fmla="*/ 2147483647 h 8"/>
                <a:gd name="T20" fmla="*/ 2147483647 w 20"/>
                <a:gd name="T21" fmla="*/ 2147483647 h 8"/>
                <a:gd name="T22" fmla="*/ 2147483647 w 20"/>
                <a:gd name="T23" fmla="*/ 2147483647 h 8"/>
                <a:gd name="T24" fmla="*/ 2147483647 w 20"/>
                <a:gd name="T25" fmla="*/ 0 h 8"/>
                <a:gd name="T26" fmla="*/ 2147483647 w 20"/>
                <a:gd name="T27" fmla="*/ 0 h 8"/>
                <a:gd name="T28" fmla="*/ 2147483647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217" name="Freeform 875"/>
            <p:cNvSpPr>
              <a:spLocks/>
            </p:cNvSpPr>
            <p:nvPr/>
          </p:nvSpPr>
          <p:spPr bwMode="auto">
            <a:xfrm>
              <a:off x="7456488" y="439420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18" name="Freeform 876"/>
            <p:cNvSpPr>
              <a:spLocks/>
            </p:cNvSpPr>
            <p:nvPr/>
          </p:nvSpPr>
          <p:spPr bwMode="auto">
            <a:xfrm>
              <a:off x="7481888" y="4394200"/>
              <a:ext cx="30162"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3"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3" y="0"/>
                  </a:lnTo>
                  <a:close/>
                </a:path>
              </a:pathLst>
            </a:custGeom>
            <a:solidFill>
              <a:srgbClr val="000000"/>
            </a:solidFill>
            <a:ln w="9525">
              <a:noFill/>
              <a:round/>
              <a:headEnd/>
              <a:tailEnd/>
            </a:ln>
          </p:spPr>
          <p:txBody>
            <a:bodyPr/>
            <a:lstStyle/>
            <a:p>
              <a:endParaRPr lang="zh-CN" altLang="en-US"/>
            </a:p>
          </p:txBody>
        </p:sp>
        <p:sp>
          <p:nvSpPr>
            <p:cNvPr id="219" name="Freeform 877"/>
            <p:cNvSpPr>
              <a:spLocks/>
            </p:cNvSpPr>
            <p:nvPr/>
          </p:nvSpPr>
          <p:spPr bwMode="auto">
            <a:xfrm>
              <a:off x="7524750" y="4394200"/>
              <a:ext cx="11113"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3"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3" y="0"/>
                  </a:lnTo>
                  <a:close/>
                </a:path>
              </a:pathLst>
            </a:custGeom>
            <a:solidFill>
              <a:srgbClr val="000000"/>
            </a:solidFill>
            <a:ln w="9525">
              <a:noFill/>
              <a:round/>
              <a:headEnd/>
              <a:tailEnd/>
            </a:ln>
          </p:spPr>
          <p:txBody>
            <a:bodyPr/>
            <a:lstStyle/>
            <a:p>
              <a:endParaRPr lang="zh-CN" altLang="en-US"/>
            </a:p>
          </p:txBody>
        </p:sp>
        <p:sp>
          <p:nvSpPr>
            <p:cNvPr id="220" name="Freeform 878"/>
            <p:cNvSpPr>
              <a:spLocks/>
            </p:cNvSpPr>
            <p:nvPr/>
          </p:nvSpPr>
          <p:spPr bwMode="auto">
            <a:xfrm>
              <a:off x="7548563" y="4394200"/>
              <a:ext cx="30162"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221" name="Freeform 879"/>
            <p:cNvSpPr>
              <a:spLocks/>
            </p:cNvSpPr>
            <p:nvPr/>
          </p:nvSpPr>
          <p:spPr bwMode="auto">
            <a:xfrm>
              <a:off x="7591425" y="439420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22" name="Freeform 880"/>
            <p:cNvSpPr>
              <a:spLocks/>
            </p:cNvSpPr>
            <p:nvPr/>
          </p:nvSpPr>
          <p:spPr bwMode="auto">
            <a:xfrm>
              <a:off x="7615238" y="4394200"/>
              <a:ext cx="31750" cy="12700"/>
            </a:xfrm>
            <a:custGeom>
              <a:avLst/>
              <a:gdLst>
                <a:gd name="T0" fmla="*/ 2147483647 w 20"/>
                <a:gd name="T1" fmla="*/ 0 h 8"/>
                <a:gd name="T2" fmla="*/ 2147483647 w 20"/>
                <a:gd name="T3" fmla="*/ 0 h 8"/>
                <a:gd name="T4" fmla="*/ 2147483647 w 20"/>
                <a:gd name="T5" fmla="*/ 2147483647 h 8"/>
                <a:gd name="T6" fmla="*/ 0 w 20"/>
                <a:gd name="T7" fmla="*/ 2147483647 h 8"/>
                <a:gd name="T8" fmla="*/ 0 w 20"/>
                <a:gd name="T9" fmla="*/ 2147483647 h 8"/>
                <a:gd name="T10" fmla="*/ 2147483647 w 20"/>
                <a:gd name="T11" fmla="*/ 2147483647 h 8"/>
                <a:gd name="T12" fmla="*/ 2147483647 w 20"/>
                <a:gd name="T13" fmla="*/ 2147483647 h 8"/>
                <a:gd name="T14" fmla="*/ 2147483647 w 20"/>
                <a:gd name="T15" fmla="*/ 2147483647 h 8"/>
                <a:gd name="T16" fmla="*/ 2147483647 w 20"/>
                <a:gd name="T17" fmla="*/ 2147483647 h 8"/>
                <a:gd name="T18" fmla="*/ 2147483647 w 20"/>
                <a:gd name="T19" fmla="*/ 2147483647 h 8"/>
                <a:gd name="T20" fmla="*/ 2147483647 w 20"/>
                <a:gd name="T21" fmla="*/ 2147483647 h 8"/>
                <a:gd name="T22" fmla="*/ 2147483647 w 20"/>
                <a:gd name="T23" fmla="*/ 2147483647 h 8"/>
                <a:gd name="T24" fmla="*/ 2147483647 w 20"/>
                <a:gd name="T25" fmla="*/ 0 h 8"/>
                <a:gd name="T26" fmla="*/ 2147483647 w 20"/>
                <a:gd name="T27" fmla="*/ 0 h 8"/>
                <a:gd name="T28" fmla="*/ 2147483647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223" name="Freeform 881"/>
            <p:cNvSpPr>
              <a:spLocks/>
            </p:cNvSpPr>
            <p:nvPr/>
          </p:nvSpPr>
          <p:spPr bwMode="auto">
            <a:xfrm>
              <a:off x="7658100" y="439420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24" name="Freeform 882"/>
            <p:cNvSpPr>
              <a:spLocks/>
            </p:cNvSpPr>
            <p:nvPr/>
          </p:nvSpPr>
          <p:spPr bwMode="auto">
            <a:xfrm>
              <a:off x="7683500" y="4394200"/>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225" name="Freeform 883"/>
            <p:cNvSpPr>
              <a:spLocks/>
            </p:cNvSpPr>
            <p:nvPr/>
          </p:nvSpPr>
          <p:spPr bwMode="auto">
            <a:xfrm>
              <a:off x="7726363" y="4394200"/>
              <a:ext cx="11112" cy="12700"/>
            </a:xfrm>
            <a:custGeom>
              <a:avLst/>
              <a:gdLst>
                <a:gd name="T0" fmla="*/ 2147483647 w 7"/>
                <a:gd name="T1" fmla="*/ 0 h 8"/>
                <a:gd name="T2" fmla="*/ 2147483647 w 7"/>
                <a:gd name="T3" fmla="*/ 0 h 8"/>
                <a:gd name="T4" fmla="*/ 2147483647 w 7"/>
                <a:gd name="T5" fmla="*/ 2147483647 h 8"/>
                <a:gd name="T6" fmla="*/ 0 w 7"/>
                <a:gd name="T7" fmla="*/ 2147483647 h 8"/>
                <a:gd name="T8" fmla="*/ 0 w 7"/>
                <a:gd name="T9" fmla="*/ 2147483647 h 8"/>
                <a:gd name="T10" fmla="*/ 2147483647 w 7"/>
                <a:gd name="T11" fmla="*/ 2147483647 h 8"/>
                <a:gd name="T12" fmla="*/ 2147483647 w 7"/>
                <a:gd name="T13" fmla="*/ 2147483647 h 8"/>
                <a:gd name="T14" fmla="*/ 2147483647 w 7"/>
                <a:gd name="T15" fmla="*/ 2147483647 h 8"/>
                <a:gd name="T16" fmla="*/ 2147483647 w 7"/>
                <a:gd name="T17" fmla="*/ 2147483647 h 8"/>
                <a:gd name="T18" fmla="*/ 2147483647 w 7"/>
                <a:gd name="T19" fmla="*/ 2147483647 h 8"/>
                <a:gd name="T20" fmla="*/ 2147483647 w 7"/>
                <a:gd name="T21" fmla="*/ 2147483647 h 8"/>
                <a:gd name="T22" fmla="*/ 2147483647 w 7"/>
                <a:gd name="T23" fmla="*/ 2147483647 h 8"/>
                <a:gd name="T24" fmla="*/ 2147483647 w 7"/>
                <a:gd name="T25" fmla="*/ 0 h 8"/>
                <a:gd name="T26" fmla="*/ 2147483647 w 7"/>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8"/>
                <a:gd name="T44" fmla="*/ 7 w 7"/>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8">
                  <a:moveTo>
                    <a:pt x="4" y="0"/>
                  </a:moveTo>
                  <a:lnTo>
                    <a:pt x="2" y="0"/>
                  </a:lnTo>
                  <a:lnTo>
                    <a:pt x="2" y="2"/>
                  </a:lnTo>
                  <a:lnTo>
                    <a:pt x="0" y="2"/>
                  </a:lnTo>
                  <a:lnTo>
                    <a:pt x="0" y="6"/>
                  </a:lnTo>
                  <a:lnTo>
                    <a:pt x="2" y="6"/>
                  </a:lnTo>
                  <a:lnTo>
                    <a:pt x="2" y="8"/>
                  </a:lnTo>
                  <a:lnTo>
                    <a:pt x="5" y="8"/>
                  </a:lnTo>
                  <a:lnTo>
                    <a:pt x="5" y="6"/>
                  </a:lnTo>
                  <a:lnTo>
                    <a:pt x="7" y="6"/>
                  </a:lnTo>
                  <a:lnTo>
                    <a:pt x="7" y="2"/>
                  </a:lnTo>
                  <a:lnTo>
                    <a:pt x="5" y="2"/>
                  </a:lnTo>
                  <a:lnTo>
                    <a:pt x="5" y="0"/>
                  </a:lnTo>
                  <a:lnTo>
                    <a:pt x="4" y="0"/>
                  </a:lnTo>
                  <a:close/>
                </a:path>
              </a:pathLst>
            </a:custGeom>
            <a:solidFill>
              <a:srgbClr val="000000"/>
            </a:solidFill>
            <a:ln w="9525">
              <a:noFill/>
              <a:round/>
              <a:headEnd/>
              <a:tailEnd/>
            </a:ln>
          </p:spPr>
          <p:txBody>
            <a:bodyPr/>
            <a:lstStyle/>
            <a:p>
              <a:endParaRPr lang="zh-CN" altLang="en-US"/>
            </a:p>
          </p:txBody>
        </p:sp>
        <p:sp>
          <p:nvSpPr>
            <p:cNvPr id="226" name="Freeform 884"/>
            <p:cNvSpPr>
              <a:spLocks/>
            </p:cNvSpPr>
            <p:nvPr/>
          </p:nvSpPr>
          <p:spPr bwMode="auto">
            <a:xfrm>
              <a:off x="7750175" y="4394200"/>
              <a:ext cx="30163"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6" y="0"/>
                  </a:lnTo>
                  <a:lnTo>
                    <a:pt x="4" y="0"/>
                  </a:lnTo>
                  <a:close/>
                </a:path>
              </a:pathLst>
            </a:custGeom>
            <a:solidFill>
              <a:srgbClr val="000000"/>
            </a:solidFill>
            <a:ln w="9525">
              <a:noFill/>
              <a:round/>
              <a:headEnd/>
              <a:tailEnd/>
            </a:ln>
          </p:spPr>
          <p:txBody>
            <a:bodyPr/>
            <a:lstStyle/>
            <a:p>
              <a:endParaRPr lang="zh-CN" altLang="en-US"/>
            </a:p>
          </p:txBody>
        </p:sp>
        <p:sp>
          <p:nvSpPr>
            <p:cNvPr id="227" name="Freeform 885"/>
            <p:cNvSpPr>
              <a:spLocks/>
            </p:cNvSpPr>
            <p:nvPr/>
          </p:nvSpPr>
          <p:spPr bwMode="auto">
            <a:xfrm>
              <a:off x="7793038" y="439420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28" name="Freeform 886"/>
            <p:cNvSpPr>
              <a:spLocks/>
            </p:cNvSpPr>
            <p:nvPr/>
          </p:nvSpPr>
          <p:spPr bwMode="auto">
            <a:xfrm>
              <a:off x="7816850" y="4394200"/>
              <a:ext cx="31750" cy="12700"/>
            </a:xfrm>
            <a:custGeom>
              <a:avLst/>
              <a:gdLst>
                <a:gd name="T0" fmla="*/ 2147483647 w 20"/>
                <a:gd name="T1" fmla="*/ 0 h 8"/>
                <a:gd name="T2" fmla="*/ 2147483647 w 20"/>
                <a:gd name="T3" fmla="*/ 0 h 8"/>
                <a:gd name="T4" fmla="*/ 2147483647 w 20"/>
                <a:gd name="T5" fmla="*/ 2147483647 h 8"/>
                <a:gd name="T6" fmla="*/ 0 w 20"/>
                <a:gd name="T7" fmla="*/ 2147483647 h 8"/>
                <a:gd name="T8" fmla="*/ 0 w 20"/>
                <a:gd name="T9" fmla="*/ 2147483647 h 8"/>
                <a:gd name="T10" fmla="*/ 2147483647 w 20"/>
                <a:gd name="T11" fmla="*/ 2147483647 h 8"/>
                <a:gd name="T12" fmla="*/ 2147483647 w 20"/>
                <a:gd name="T13" fmla="*/ 2147483647 h 8"/>
                <a:gd name="T14" fmla="*/ 2147483647 w 20"/>
                <a:gd name="T15" fmla="*/ 2147483647 h 8"/>
                <a:gd name="T16" fmla="*/ 2147483647 w 20"/>
                <a:gd name="T17" fmla="*/ 2147483647 h 8"/>
                <a:gd name="T18" fmla="*/ 2147483647 w 20"/>
                <a:gd name="T19" fmla="*/ 2147483647 h 8"/>
                <a:gd name="T20" fmla="*/ 2147483647 w 20"/>
                <a:gd name="T21" fmla="*/ 2147483647 h 8"/>
                <a:gd name="T22" fmla="*/ 2147483647 w 20"/>
                <a:gd name="T23" fmla="*/ 2147483647 h 8"/>
                <a:gd name="T24" fmla="*/ 2147483647 w 20"/>
                <a:gd name="T25" fmla="*/ 0 h 8"/>
                <a:gd name="T26" fmla="*/ 2147483647 w 20"/>
                <a:gd name="T27" fmla="*/ 0 h 8"/>
                <a:gd name="T28" fmla="*/ 2147483647 w 20"/>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8"/>
                <a:gd name="T47" fmla="*/ 20 w 20"/>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8">
                  <a:moveTo>
                    <a:pt x="4" y="0"/>
                  </a:moveTo>
                  <a:lnTo>
                    <a:pt x="2" y="0"/>
                  </a:lnTo>
                  <a:lnTo>
                    <a:pt x="2" y="2"/>
                  </a:lnTo>
                  <a:lnTo>
                    <a:pt x="0" y="2"/>
                  </a:lnTo>
                  <a:lnTo>
                    <a:pt x="0" y="6"/>
                  </a:lnTo>
                  <a:lnTo>
                    <a:pt x="2" y="6"/>
                  </a:lnTo>
                  <a:lnTo>
                    <a:pt x="2" y="8"/>
                  </a:lnTo>
                  <a:lnTo>
                    <a:pt x="18" y="8"/>
                  </a:lnTo>
                  <a:lnTo>
                    <a:pt x="18" y="6"/>
                  </a:lnTo>
                  <a:lnTo>
                    <a:pt x="20" y="6"/>
                  </a:lnTo>
                  <a:lnTo>
                    <a:pt x="20" y="2"/>
                  </a:lnTo>
                  <a:lnTo>
                    <a:pt x="18" y="2"/>
                  </a:lnTo>
                  <a:lnTo>
                    <a:pt x="18" y="0"/>
                  </a:lnTo>
                  <a:lnTo>
                    <a:pt x="16" y="0"/>
                  </a:lnTo>
                  <a:lnTo>
                    <a:pt x="4" y="0"/>
                  </a:lnTo>
                  <a:close/>
                </a:path>
              </a:pathLst>
            </a:custGeom>
            <a:solidFill>
              <a:srgbClr val="000000"/>
            </a:solidFill>
            <a:ln w="9525">
              <a:noFill/>
              <a:round/>
              <a:headEnd/>
              <a:tailEnd/>
            </a:ln>
          </p:spPr>
          <p:txBody>
            <a:bodyPr/>
            <a:lstStyle/>
            <a:p>
              <a:endParaRPr lang="zh-CN" altLang="en-US"/>
            </a:p>
          </p:txBody>
        </p:sp>
        <p:sp>
          <p:nvSpPr>
            <p:cNvPr id="229" name="Freeform 887"/>
            <p:cNvSpPr>
              <a:spLocks/>
            </p:cNvSpPr>
            <p:nvPr/>
          </p:nvSpPr>
          <p:spPr bwMode="auto">
            <a:xfrm>
              <a:off x="7859713" y="439420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30" name="Freeform 888"/>
            <p:cNvSpPr>
              <a:spLocks/>
            </p:cNvSpPr>
            <p:nvPr/>
          </p:nvSpPr>
          <p:spPr bwMode="auto">
            <a:xfrm>
              <a:off x="7885113" y="4394200"/>
              <a:ext cx="30162" cy="12700"/>
            </a:xfrm>
            <a:custGeom>
              <a:avLst/>
              <a:gdLst>
                <a:gd name="T0" fmla="*/ 2147483647 w 19"/>
                <a:gd name="T1" fmla="*/ 0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0 h 8"/>
                <a:gd name="T26" fmla="*/ 2147483647 w 19"/>
                <a:gd name="T27" fmla="*/ 0 h 8"/>
                <a:gd name="T28" fmla="*/ 2147483647 w 19"/>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8"/>
                <a:gd name="T47" fmla="*/ 19 w 19"/>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8">
                  <a:moveTo>
                    <a:pt x="4" y="0"/>
                  </a:moveTo>
                  <a:lnTo>
                    <a:pt x="2" y="0"/>
                  </a:lnTo>
                  <a:lnTo>
                    <a:pt x="2" y="2"/>
                  </a:lnTo>
                  <a:lnTo>
                    <a:pt x="0" y="2"/>
                  </a:lnTo>
                  <a:lnTo>
                    <a:pt x="0" y="6"/>
                  </a:lnTo>
                  <a:lnTo>
                    <a:pt x="2" y="6"/>
                  </a:lnTo>
                  <a:lnTo>
                    <a:pt x="2" y="8"/>
                  </a:lnTo>
                  <a:lnTo>
                    <a:pt x="17" y="8"/>
                  </a:lnTo>
                  <a:lnTo>
                    <a:pt x="17" y="6"/>
                  </a:lnTo>
                  <a:lnTo>
                    <a:pt x="19" y="6"/>
                  </a:lnTo>
                  <a:lnTo>
                    <a:pt x="19" y="2"/>
                  </a:lnTo>
                  <a:lnTo>
                    <a:pt x="17" y="2"/>
                  </a:lnTo>
                  <a:lnTo>
                    <a:pt x="17" y="0"/>
                  </a:lnTo>
                  <a:lnTo>
                    <a:pt x="15" y="0"/>
                  </a:lnTo>
                  <a:lnTo>
                    <a:pt x="4" y="0"/>
                  </a:lnTo>
                  <a:close/>
                </a:path>
              </a:pathLst>
            </a:custGeom>
            <a:solidFill>
              <a:srgbClr val="000000"/>
            </a:solidFill>
            <a:ln w="9525">
              <a:noFill/>
              <a:round/>
              <a:headEnd/>
              <a:tailEnd/>
            </a:ln>
          </p:spPr>
          <p:txBody>
            <a:bodyPr/>
            <a:lstStyle/>
            <a:p>
              <a:endParaRPr lang="zh-CN" altLang="en-US"/>
            </a:p>
          </p:txBody>
        </p:sp>
        <p:sp>
          <p:nvSpPr>
            <p:cNvPr id="231" name="Freeform 889"/>
            <p:cNvSpPr>
              <a:spLocks/>
            </p:cNvSpPr>
            <p:nvPr/>
          </p:nvSpPr>
          <p:spPr bwMode="auto">
            <a:xfrm>
              <a:off x="7927975" y="4394200"/>
              <a:ext cx="12700" cy="12700"/>
            </a:xfrm>
            <a:custGeom>
              <a:avLst/>
              <a:gdLst>
                <a:gd name="T0" fmla="*/ 2147483647 w 8"/>
                <a:gd name="T1" fmla="*/ 0 h 8"/>
                <a:gd name="T2" fmla="*/ 2147483647 w 8"/>
                <a:gd name="T3" fmla="*/ 0 h 8"/>
                <a:gd name="T4" fmla="*/ 2147483647 w 8"/>
                <a:gd name="T5" fmla="*/ 2147483647 h 8"/>
                <a:gd name="T6" fmla="*/ 0 w 8"/>
                <a:gd name="T7" fmla="*/ 2147483647 h 8"/>
                <a:gd name="T8" fmla="*/ 0 w 8"/>
                <a:gd name="T9" fmla="*/ 2147483647 h 8"/>
                <a:gd name="T10" fmla="*/ 2147483647 w 8"/>
                <a:gd name="T11" fmla="*/ 2147483647 h 8"/>
                <a:gd name="T12" fmla="*/ 2147483647 w 8"/>
                <a:gd name="T13" fmla="*/ 2147483647 h 8"/>
                <a:gd name="T14" fmla="*/ 2147483647 w 8"/>
                <a:gd name="T15" fmla="*/ 2147483647 h 8"/>
                <a:gd name="T16" fmla="*/ 2147483647 w 8"/>
                <a:gd name="T17" fmla="*/ 2147483647 h 8"/>
                <a:gd name="T18" fmla="*/ 2147483647 w 8"/>
                <a:gd name="T19" fmla="*/ 2147483647 h 8"/>
                <a:gd name="T20" fmla="*/ 2147483647 w 8"/>
                <a:gd name="T21" fmla="*/ 2147483647 h 8"/>
                <a:gd name="T22" fmla="*/ 2147483647 w 8"/>
                <a:gd name="T23" fmla="*/ 2147483647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2" y="2"/>
                  </a:lnTo>
                  <a:lnTo>
                    <a:pt x="0" y="2"/>
                  </a:lnTo>
                  <a:lnTo>
                    <a:pt x="0" y="6"/>
                  </a:lnTo>
                  <a:lnTo>
                    <a:pt x="2" y="6"/>
                  </a:lnTo>
                  <a:lnTo>
                    <a:pt x="2" y="8"/>
                  </a:lnTo>
                  <a:lnTo>
                    <a:pt x="6" y="8"/>
                  </a:lnTo>
                  <a:lnTo>
                    <a:pt x="6" y="6"/>
                  </a:lnTo>
                  <a:lnTo>
                    <a:pt x="8" y="6"/>
                  </a:lnTo>
                  <a:lnTo>
                    <a:pt x="8" y="2"/>
                  </a:lnTo>
                  <a:lnTo>
                    <a:pt x="6" y="2"/>
                  </a:lnTo>
                  <a:lnTo>
                    <a:pt x="6" y="0"/>
                  </a:lnTo>
                  <a:lnTo>
                    <a:pt x="4" y="0"/>
                  </a:lnTo>
                  <a:close/>
                </a:path>
              </a:pathLst>
            </a:custGeom>
            <a:solidFill>
              <a:srgbClr val="000000"/>
            </a:solidFill>
            <a:ln w="9525">
              <a:noFill/>
              <a:round/>
              <a:headEnd/>
              <a:tailEnd/>
            </a:ln>
          </p:spPr>
          <p:txBody>
            <a:bodyPr/>
            <a:lstStyle/>
            <a:p>
              <a:endParaRPr lang="zh-CN" altLang="en-US"/>
            </a:p>
          </p:txBody>
        </p:sp>
        <p:sp>
          <p:nvSpPr>
            <p:cNvPr id="232" name="Rectangle 890"/>
            <p:cNvSpPr>
              <a:spLocks noChangeArrowheads="1"/>
            </p:cNvSpPr>
            <p:nvPr/>
          </p:nvSpPr>
          <p:spPr bwMode="auto">
            <a:xfrm>
              <a:off x="5081588" y="4038600"/>
              <a:ext cx="666750" cy="200025"/>
            </a:xfrm>
            <a:prstGeom prst="rect">
              <a:avLst/>
            </a:prstGeom>
            <a:noFill/>
            <a:ln w="9525">
              <a:noFill/>
              <a:miter lim="800000"/>
              <a:headEnd/>
              <a:tailEnd/>
            </a:ln>
          </p:spPr>
          <p:txBody>
            <a:bodyPr wrap="none" lIns="0" tIns="0" rIns="0" bIns="0">
              <a:spAutoFit/>
            </a:bodyPr>
            <a:lstStyle/>
            <a:p>
              <a:r>
                <a:rPr lang="zh-CN" altLang="en-GB" sz="1300"/>
                <a:t>发射线圈</a:t>
              </a:r>
              <a:endParaRPr lang="en-GB" altLang="zh-CN" sz="1300"/>
            </a:p>
          </p:txBody>
        </p:sp>
        <p:sp>
          <p:nvSpPr>
            <p:cNvPr id="233" name="Rectangle 891"/>
            <p:cNvSpPr>
              <a:spLocks noChangeArrowheads="1"/>
            </p:cNvSpPr>
            <p:nvPr/>
          </p:nvSpPr>
          <p:spPr bwMode="auto">
            <a:xfrm>
              <a:off x="7824788" y="4038600"/>
              <a:ext cx="666750" cy="200025"/>
            </a:xfrm>
            <a:prstGeom prst="rect">
              <a:avLst/>
            </a:prstGeom>
            <a:noFill/>
            <a:ln w="9525">
              <a:noFill/>
              <a:miter lim="800000"/>
              <a:headEnd/>
              <a:tailEnd/>
            </a:ln>
          </p:spPr>
          <p:txBody>
            <a:bodyPr wrap="none" lIns="0" tIns="0" rIns="0" bIns="0">
              <a:spAutoFit/>
            </a:bodyPr>
            <a:lstStyle/>
            <a:p>
              <a:r>
                <a:rPr lang="zh-CN" altLang="en-GB" sz="1300" dirty="0"/>
                <a:t>接收线圈</a:t>
              </a:r>
              <a:endParaRPr lang="en-GB" altLang="zh-CN" sz="1600" dirty="0"/>
            </a:p>
          </p:txBody>
        </p:sp>
        <p:sp>
          <p:nvSpPr>
            <p:cNvPr id="234" name="Rectangle 892"/>
            <p:cNvSpPr>
              <a:spLocks noChangeArrowheads="1"/>
            </p:cNvSpPr>
            <p:nvPr/>
          </p:nvSpPr>
          <p:spPr bwMode="auto">
            <a:xfrm>
              <a:off x="8123238" y="4965700"/>
              <a:ext cx="279400" cy="304800"/>
            </a:xfrm>
            <a:prstGeom prst="rect">
              <a:avLst/>
            </a:prstGeom>
            <a:noFill/>
            <a:ln w="9525">
              <a:noFill/>
              <a:miter lim="800000"/>
              <a:headEnd/>
              <a:tailEnd/>
            </a:ln>
          </p:spPr>
          <p:txBody>
            <a:bodyPr wrap="none" lIns="0" tIns="0" rIns="0" bIns="0">
              <a:spAutoFit/>
            </a:bodyPr>
            <a:lstStyle/>
            <a:p>
              <a:r>
                <a:rPr lang="zh-CN" altLang="en-GB" sz="1600"/>
                <a:t>轨枕</a:t>
              </a:r>
            </a:p>
          </p:txBody>
        </p:sp>
        <p:sp>
          <p:nvSpPr>
            <p:cNvPr id="235" name="Rectangle 893"/>
            <p:cNvSpPr>
              <a:spLocks noChangeArrowheads="1"/>
            </p:cNvSpPr>
            <p:nvPr/>
          </p:nvSpPr>
          <p:spPr bwMode="auto">
            <a:xfrm>
              <a:off x="5116541" y="2627313"/>
              <a:ext cx="1143008" cy="369887"/>
            </a:xfrm>
            <a:prstGeom prst="rect">
              <a:avLst/>
            </a:prstGeom>
            <a:solidFill>
              <a:schemeClr val="accent4">
                <a:lumMod val="20000"/>
                <a:lumOff val="80000"/>
              </a:schemeClr>
            </a:solidFill>
            <a:ln w="9525">
              <a:noFill/>
              <a:miter lim="800000"/>
              <a:headEnd/>
              <a:tailEnd/>
            </a:ln>
          </p:spPr>
          <p:txBody>
            <a:bodyPr wrap="square" lIns="0" tIns="0" rIns="0" bIns="0">
              <a:spAutoFit/>
            </a:bodyPr>
            <a:lstStyle/>
            <a:p>
              <a:r>
                <a:rPr lang="zh-CN" altLang="en-GB" sz="2400" b="1" dirty="0">
                  <a:solidFill>
                    <a:srgbClr val="0303EB"/>
                  </a:solidFill>
                </a:rPr>
                <a:t>有轮轴</a:t>
              </a:r>
              <a:endParaRPr lang="de-DE" altLang="zh-CN" sz="2400" b="1" dirty="0">
                <a:solidFill>
                  <a:srgbClr val="0303EB"/>
                </a:solidFill>
              </a:endParaRPr>
            </a:p>
          </p:txBody>
        </p:sp>
        <p:sp>
          <p:nvSpPr>
            <p:cNvPr id="236" name="Freeform 894"/>
            <p:cNvSpPr>
              <a:spLocks/>
            </p:cNvSpPr>
            <p:nvPr/>
          </p:nvSpPr>
          <p:spPr bwMode="auto">
            <a:xfrm>
              <a:off x="5537200" y="3835400"/>
              <a:ext cx="1968500" cy="1717675"/>
            </a:xfrm>
            <a:custGeom>
              <a:avLst/>
              <a:gdLst>
                <a:gd name="T0" fmla="*/ 2147483647 w 1240"/>
                <a:gd name="T1" fmla="*/ 2147483647 h 1082"/>
                <a:gd name="T2" fmla="*/ 2147483647 w 1240"/>
                <a:gd name="T3" fmla="*/ 2147483647 h 1082"/>
                <a:gd name="T4" fmla="*/ 2147483647 w 1240"/>
                <a:gd name="T5" fmla="*/ 2147483647 h 1082"/>
                <a:gd name="T6" fmla="*/ 2147483647 w 1240"/>
                <a:gd name="T7" fmla="*/ 2147483647 h 1082"/>
                <a:gd name="T8" fmla="*/ 2147483647 w 1240"/>
                <a:gd name="T9" fmla="*/ 2147483647 h 1082"/>
                <a:gd name="T10" fmla="*/ 2147483647 w 1240"/>
                <a:gd name="T11" fmla="*/ 2147483647 h 1082"/>
                <a:gd name="T12" fmla="*/ 2147483647 w 1240"/>
                <a:gd name="T13" fmla="*/ 2147483647 h 1082"/>
                <a:gd name="T14" fmla="*/ 2147483647 w 1240"/>
                <a:gd name="T15" fmla="*/ 2147483647 h 1082"/>
                <a:gd name="T16" fmla="*/ 2147483647 w 1240"/>
                <a:gd name="T17" fmla="*/ 2147483647 h 1082"/>
                <a:gd name="T18" fmla="*/ 2147483647 w 1240"/>
                <a:gd name="T19" fmla="*/ 2147483647 h 1082"/>
                <a:gd name="T20" fmla="*/ 2147483647 w 1240"/>
                <a:gd name="T21" fmla="*/ 2147483647 h 1082"/>
                <a:gd name="T22" fmla="*/ 2147483647 w 1240"/>
                <a:gd name="T23" fmla="*/ 2147483647 h 1082"/>
                <a:gd name="T24" fmla="*/ 2147483647 w 1240"/>
                <a:gd name="T25" fmla="*/ 2147483647 h 1082"/>
                <a:gd name="T26" fmla="*/ 2147483647 w 1240"/>
                <a:gd name="T27" fmla="*/ 2147483647 h 1082"/>
                <a:gd name="T28" fmla="*/ 2147483647 w 1240"/>
                <a:gd name="T29" fmla="*/ 2147483647 h 1082"/>
                <a:gd name="T30" fmla="*/ 2147483647 w 1240"/>
                <a:gd name="T31" fmla="*/ 2147483647 h 1082"/>
                <a:gd name="T32" fmla="*/ 2147483647 w 1240"/>
                <a:gd name="T33" fmla="*/ 2147483647 h 1082"/>
                <a:gd name="T34" fmla="*/ 2147483647 w 1240"/>
                <a:gd name="T35" fmla="*/ 2147483647 h 1082"/>
                <a:gd name="T36" fmla="*/ 2147483647 w 1240"/>
                <a:gd name="T37" fmla="*/ 2147483647 h 1082"/>
                <a:gd name="T38" fmla="*/ 2147483647 w 1240"/>
                <a:gd name="T39" fmla="*/ 2147483647 h 1082"/>
                <a:gd name="T40" fmla="*/ 2147483647 w 1240"/>
                <a:gd name="T41" fmla="*/ 2147483647 h 1082"/>
                <a:gd name="T42" fmla="*/ 2147483647 w 1240"/>
                <a:gd name="T43" fmla="*/ 2147483647 h 1082"/>
                <a:gd name="T44" fmla="*/ 2147483647 w 1240"/>
                <a:gd name="T45" fmla="*/ 2147483647 h 1082"/>
                <a:gd name="T46" fmla="*/ 2147483647 w 1240"/>
                <a:gd name="T47" fmla="*/ 2147483647 h 1082"/>
                <a:gd name="T48" fmla="*/ 2147483647 w 1240"/>
                <a:gd name="T49" fmla="*/ 2147483647 h 1082"/>
                <a:gd name="T50" fmla="*/ 2147483647 w 1240"/>
                <a:gd name="T51" fmla="*/ 2147483647 h 1082"/>
                <a:gd name="T52" fmla="*/ 2147483647 w 1240"/>
                <a:gd name="T53" fmla="*/ 2147483647 h 1082"/>
                <a:gd name="T54" fmla="*/ 2147483647 w 1240"/>
                <a:gd name="T55" fmla="*/ 2147483647 h 1082"/>
                <a:gd name="T56" fmla="*/ 2147483647 w 1240"/>
                <a:gd name="T57" fmla="*/ 2147483647 h 1082"/>
                <a:gd name="T58" fmla="*/ 2147483647 w 1240"/>
                <a:gd name="T59" fmla="*/ 2147483647 h 1082"/>
                <a:gd name="T60" fmla="*/ 2147483647 w 1240"/>
                <a:gd name="T61" fmla="*/ 2147483647 h 1082"/>
                <a:gd name="T62" fmla="*/ 2147483647 w 1240"/>
                <a:gd name="T63" fmla="*/ 2147483647 h 1082"/>
                <a:gd name="T64" fmla="*/ 2147483647 w 1240"/>
                <a:gd name="T65" fmla="*/ 2147483647 h 1082"/>
                <a:gd name="T66" fmla="*/ 2147483647 w 1240"/>
                <a:gd name="T67" fmla="*/ 2147483647 h 1082"/>
                <a:gd name="T68" fmla="*/ 2147483647 w 1240"/>
                <a:gd name="T69" fmla="*/ 2147483647 h 1082"/>
                <a:gd name="T70" fmla="*/ 2147483647 w 1240"/>
                <a:gd name="T71" fmla="*/ 2147483647 h 1082"/>
                <a:gd name="T72" fmla="*/ 2147483647 w 1240"/>
                <a:gd name="T73" fmla="*/ 2147483647 h 1082"/>
                <a:gd name="T74" fmla="*/ 2147483647 w 1240"/>
                <a:gd name="T75" fmla="*/ 2147483647 h 1082"/>
                <a:gd name="T76" fmla="*/ 2147483647 w 1240"/>
                <a:gd name="T77" fmla="*/ 2147483647 h 1082"/>
                <a:gd name="T78" fmla="*/ 2147483647 w 1240"/>
                <a:gd name="T79" fmla="*/ 2147483647 h 1082"/>
                <a:gd name="T80" fmla="*/ 2147483647 w 1240"/>
                <a:gd name="T81" fmla="*/ 2147483647 h 1082"/>
                <a:gd name="T82" fmla="*/ 2147483647 w 1240"/>
                <a:gd name="T83" fmla="*/ 2147483647 h 1082"/>
                <a:gd name="T84" fmla="*/ 2147483647 w 1240"/>
                <a:gd name="T85" fmla="*/ 2147483647 h 1082"/>
                <a:gd name="T86" fmla="*/ 2147483647 w 1240"/>
                <a:gd name="T87" fmla="*/ 2147483647 h 1082"/>
                <a:gd name="T88" fmla="*/ 2147483647 w 1240"/>
                <a:gd name="T89" fmla="*/ 2147483647 h 1082"/>
                <a:gd name="T90" fmla="*/ 2147483647 w 1240"/>
                <a:gd name="T91" fmla="*/ 2147483647 h 1082"/>
                <a:gd name="T92" fmla="*/ 2147483647 w 1240"/>
                <a:gd name="T93" fmla="*/ 2147483647 h 1082"/>
                <a:gd name="T94" fmla="*/ 2147483647 w 1240"/>
                <a:gd name="T95" fmla="*/ 2147483647 h 1082"/>
                <a:gd name="T96" fmla="*/ 2147483647 w 1240"/>
                <a:gd name="T97" fmla="*/ 2147483647 h 1082"/>
                <a:gd name="T98" fmla="*/ 2147483647 w 1240"/>
                <a:gd name="T99" fmla="*/ 2147483647 h 1082"/>
                <a:gd name="T100" fmla="*/ 2147483647 w 1240"/>
                <a:gd name="T101" fmla="*/ 2147483647 h 1082"/>
                <a:gd name="T102" fmla="*/ 2147483647 w 1240"/>
                <a:gd name="T103" fmla="*/ 2147483647 h 1082"/>
                <a:gd name="T104" fmla="*/ 2147483647 w 1240"/>
                <a:gd name="T105" fmla="*/ 2147483647 h 1082"/>
                <a:gd name="T106" fmla="*/ 2147483647 w 1240"/>
                <a:gd name="T107" fmla="*/ 2147483647 h 1082"/>
                <a:gd name="T108" fmla="*/ 2147483647 w 1240"/>
                <a:gd name="T109" fmla="*/ 2147483647 h 1082"/>
                <a:gd name="T110" fmla="*/ 2147483647 w 1240"/>
                <a:gd name="T111" fmla="*/ 2147483647 h 1082"/>
                <a:gd name="T112" fmla="*/ 2147483647 w 1240"/>
                <a:gd name="T113" fmla="*/ 2147483647 h 1082"/>
                <a:gd name="T114" fmla="*/ 2147483647 w 1240"/>
                <a:gd name="T115" fmla="*/ 2147483647 h 1082"/>
                <a:gd name="T116" fmla="*/ 2147483647 w 1240"/>
                <a:gd name="T117" fmla="*/ 2147483647 h 1082"/>
                <a:gd name="T118" fmla="*/ 2147483647 w 1240"/>
                <a:gd name="T119" fmla="*/ 2147483647 h 10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40"/>
                <a:gd name="T181" fmla="*/ 0 h 1082"/>
                <a:gd name="T182" fmla="*/ 1240 w 1240"/>
                <a:gd name="T183" fmla="*/ 1082 h 10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40" h="1082">
                  <a:moveTo>
                    <a:pt x="165" y="385"/>
                  </a:moveTo>
                  <a:lnTo>
                    <a:pt x="183" y="371"/>
                  </a:lnTo>
                  <a:lnTo>
                    <a:pt x="200" y="362"/>
                  </a:lnTo>
                  <a:lnTo>
                    <a:pt x="219" y="350"/>
                  </a:lnTo>
                  <a:lnTo>
                    <a:pt x="239" y="341"/>
                  </a:lnTo>
                  <a:lnTo>
                    <a:pt x="262" y="331"/>
                  </a:lnTo>
                  <a:lnTo>
                    <a:pt x="283" y="323"/>
                  </a:lnTo>
                  <a:lnTo>
                    <a:pt x="306" y="316"/>
                  </a:lnTo>
                  <a:lnTo>
                    <a:pt x="352" y="304"/>
                  </a:lnTo>
                  <a:lnTo>
                    <a:pt x="375" y="300"/>
                  </a:lnTo>
                  <a:lnTo>
                    <a:pt x="398" y="294"/>
                  </a:lnTo>
                  <a:lnTo>
                    <a:pt x="422" y="292"/>
                  </a:lnTo>
                  <a:lnTo>
                    <a:pt x="445" y="289"/>
                  </a:lnTo>
                  <a:lnTo>
                    <a:pt x="470" y="287"/>
                  </a:lnTo>
                  <a:lnTo>
                    <a:pt x="516" y="283"/>
                  </a:lnTo>
                  <a:lnTo>
                    <a:pt x="537" y="281"/>
                  </a:lnTo>
                  <a:lnTo>
                    <a:pt x="560" y="281"/>
                  </a:lnTo>
                  <a:lnTo>
                    <a:pt x="581" y="279"/>
                  </a:lnTo>
                  <a:lnTo>
                    <a:pt x="724" y="279"/>
                  </a:lnTo>
                  <a:lnTo>
                    <a:pt x="732" y="277"/>
                  </a:lnTo>
                  <a:lnTo>
                    <a:pt x="741" y="277"/>
                  </a:lnTo>
                  <a:lnTo>
                    <a:pt x="745" y="275"/>
                  </a:lnTo>
                  <a:lnTo>
                    <a:pt x="747" y="275"/>
                  </a:lnTo>
                  <a:lnTo>
                    <a:pt x="751" y="273"/>
                  </a:lnTo>
                  <a:lnTo>
                    <a:pt x="753" y="269"/>
                  </a:lnTo>
                  <a:lnTo>
                    <a:pt x="755" y="267"/>
                  </a:lnTo>
                  <a:lnTo>
                    <a:pt x="755" y="264"/>
                  </a:lnTo>
                  <a:lnTo>
                    <a:pt x="757" y="262"/>
                  </a:lnTo>
                  <a:lnTo>
                    <a:pt x="757" y="258"/>
                  </a:lnTo>
                  <a:lnTo>
                    <a:pt x="759" y="254"/>
                  </a:lnTo>
                  <a:lnTo>
                    <a:pt x="759" y="248"/>
                  </a:lnTo>
                  <a:lnTo>
                    <a:pt x="761" y="242"/>
                  </a:lnTo>
                  <a:lnTo>
                    <a:pt x="761" y="239"/>
                  </a:lnTo>
                  <a:lnTo>
                    <a:pt x="762" y="233"/>
                  </a:lnTo>
                  <a:lnTo>
                    <a:pt x="762" y="227"/>
                  </a:lnTo>
                  <a:lnTo>
                    <a:pt x="764" y="221"/>
                  </a:lnTo>
                  <a:lnTo>
                    <a:pt x="764" y="210"/>
                  </a:lnTo>
                  <a:lnTo>
                    <a:pt x="766" y="202"/>
                  </a:lnTo>
                  <a:lnTo>
                    <a:pt x="766" y="196"/>
                  </a:lnTo>
                  <a:lnTo>
                    <a:pt x="768" y="188"/>
                  </a:lnTo>
                  <a:lnTo>
                    <a:pt x="768" y="175"/>
                  </a:lnTo>
                  <a:lnTo>
                    <a:pt x="770" y="167"/>
                  </a:lnTo>
                  <a:lnTo>
                    <a:pt x="770" y="160"/>
                  </a:lnTo>
                  <a:lnTo>
                    <a:pt x="772" y="152"/>
                  </a:lnTo>
                  <a:lnTo>
                    <a:pt x="772" y="144"/>
                  </a:lnTo>
                  <a:lnTo>
                    <a:pt x="774" y="136"/>
                  </a:lnTo>
                  <a:lnTo>
                    <a:pt x="774" y="129"/>
                  </a:lnTo>
                  <a:lnTo>
                    <a:pt x="776" y="121"/>
                  </a:lnTo>
                  <a:lnTo>
                    <a:pt x="776" y="113"/>
                  </a:lnTo>
                  <a:lnTo>
                    <a:pt x="778" y="106"/>
                  </a:lnTo>
                  <a:lnTo>
                    <a:pt x="778" y="98"/>
                  </a:lnTo>
                  <a:lnTo>
                    <a:pt x="782" y="82"/>
                  </a:lnTo>
                  <a:lnTo>
                    <a:pt x="784" y="77"/>
                  </a:lnTo>
                  <a:lnTo>
                    <a:pt x="784" y="65"/>
                  </a:lnTo>
                  <a:lnTo>
                    <a:pt x="786" y="61"/>
                  </a:lnTo>
                  <a:lnTo>
                    <a:pt x="786" y="56"/>
                  </a:lnTo>
                  <a:lnTo>
                    <a:pt x="787" y="52"/>
                  </a:lnTo>
                  <a:lnTo>
                    <a:pt x="787" y="46"/>
                  </a:lnTo>
                  <a:lnTo>
                    <a:pt x="791" y="38"/>
                  </a:lnTo>
                  <a:lnTo>
                    <a:pt x="791" y="34"/>
                  </a:lnTo>
                  <a:lnTo>
                    <a:pt x="793" y="32"/>
                  </a:lnTo>
                  <a:lnTo>
                    <a:pt x="795" y="29"/>
                  </a:lnTo>
                  <a:lnTo>
                    <a:pt x="799" y="27"/>
                  </a:lnTo>
                  <a:lnTo>
                    <a:pt x="801" y="25"/>
                  </a:lnTo>
                  <a:lnTo>
                    <a:pt x="809" y="21"/>
                  </a:lnTo>
                  <a:lnTo>
                    <a:pt x="816" y="17"/>
                  </a:lnTo>
                  <a:lnTo>
                    <a:pt x="820" y="17"/>
                  </a:lnTo>
                  <a:lnTo>
                    <a:pt x="832" y="13"/>
                  </a:lnTo>
                  <a:lnTo>
                    <a:pt x="839" y="13"/>
                  </a:lnTo>
                  <a:lnTo>
                    <a:pt x="847" y="11"/>
                  </a:lnTo>
                  <a:lnTo>
                    <a:pt x="897" y="11"/>
                  </a:lnTo>
                  <a:lnTo>
                    <a:pt x="911" y="13"/>
                  </a:lnTo>
                  <a:lnTo>
                    <a:pt x="961" y="13"/>
                  </a:lnTo>
                  <a:lnTo>
                    <a:pt x="965" y="11"/>
                  </a:lnTo>
                  <a:lnTo>
                    <a:pt x="978" y="11"/>
                  </a:lnTo>
                  <a:lnTo>
                    <a:pt x="982" y="13"/>
                  </a:lnTo>
                  <a:lnTo>
                    <a:pt x="994" y="13"/>
                  </a:lnTo>
                  <a:lnTo>
                    <a:pt x="999" y="15"/>
                  </a:lnTo>
                  <a:lnTo>
                    <a:pt x="1003" y="15"/>
                  </a:lnTo>
                  <a:lnTo>
                    <a:pt x="1005" y="17"/>
                  </a:lnTo>
                  <a:lnTo>
                    <a:pt x="1013" y="21"/>
                  </a:lnTo>
                  <a:lnTo>
                    <a:pt x="1019" y="23"/>
                  </a:lnTo>
                  <a:lnTo>
                    <a:pt x="1034" y="32"/>
                  </a:lnTo>
                  <a:lnTo>
                    <a:pt x="1051" y="50"/>
                  </a:lnTo>
                  <a:lnTo>
                    <a:pt x="1057" y="57"/>
                  </a:lnTo>
                  <a:lnTo>
                    <a:pt x="1065" y="67"/>
                  </a:lnTo>
                  <a:lnTo>
                    <a:pt x="1074" y="84"/>
                  </a:lnTo>
                  <a:lnTo>
                    <a:pt x="1080" y="96"/>
                  </a:lnTo>
                  <a:lnTo>
                    <a:pt x="1092" y="123"/>
                  </a:lnTo>
                  <a:lnTo>
                    <a:pt x="1098" y="138"/>
                  </a:lnTo>
                  <a:lnTo>
                    <a:pt x="1105" y="154"/>
                  </a:lnTo>
                  <a:lnTo>
                    <a:pt x="1111" y="171"/>
                  </a:lnTo>
                  <a:lnTo>
                    <a:pt x="1123" y="210"/>
                  </a:lnTo>
                  <a:lnTo>
                    <a:pt x="1128" y="233"/>
                  </a:lnTo>
                  <a:lnTo>
                    <a:pt x="1136" y="267"/>
                  </a:lnTo>
                  <a:lnTo>
                    <a:pt x="1142" y="283"/>
                  </a:lnTo>
                  <a:lnTo>
                    <a:pt x="1146" y="300"/>
                  </a:lnTo>
                  <a:lnTo>
                    <a:pt x="1151" y="316"/>
                  </a:lnTo>
                  <a:lnTo>
                    <a:pt x="1155" y="331"/>
                  </a:lnTo>
                  <a:lnTo>
                    <a:pt x="1161" y="348"/>
                  </a:lnTo>
                  <a:lnTo>
                    <a:pt x="1167" y="362"/>
                  </a:lnTo>
                  <a:lnTo>
                    <a:pt x="1171" y="377"/>
                  </a:lnTo>
                  <a:lnTo>
                    <a:pt x="1182" y="408"/>
                  </a:lnTo>
                  <a:lnTo>
                    <a:pt x="1186" y="422"/>
                  </a:lnTo>
                  <a:lnTo>
                    <a:pt x="1192" y="437"/>
                  </a:lnTo>
                  <a:lnTo>
                    <a:pt x="1196" y="452"/>
                  </a:lnTo>
                  <a:lnTo>
                    <a:pt x="1200" y="466"/>
                  </a:lnTo>
                  <a:lnTo>
                    <a:pt x="1205" y="481"/>
                  </a:lnTo>
                  <a:lnTo>
                    <a:pt x="1209" y="495"/>
                  </a:lnTo>
                  <a:lnTo>
                    <a:pt x="1213" y="510"/>
                  </a:lnTo>
                  <a:lnTo>
                    <a:pt x="1215" y="526"/>
                  </a:lnTo>
                  <a:lnTo>
                    <a:pt x="1219" y="539"/>
                  </a:lnTo>
                  <a:lnTo>
                    <a:pt x="1221" y="554"/>
                  </a:lnTo>
                  <a:lnTo>
                    <a:pt x="1225" y="570"/>
                  </a:lnTo>
                  <a:lnTo>
                    <a:pt x="1227" y="583"/>
                  </a:lnTo>
                  <a:lnTo>
                    <a:pt x="1227" y="599"/>
                  </a:lnTo>
                  <a:lnTo>
                    <a:pt x="1228" y="616"/>
                  </a:lnTo>
                  <a:lnTo>
                    <a:pt x="1228" y="666"/>
                  </a:lnTo>
                  <a:lnTo>
                    <a:pt x="1227" y="683"/>
                  </a:lnTo>
                  <a:lnTo>
                    <a:pt x="1221" y="741"/>
                  </a:lnTo>
                  <a:lnTo>
                    <a:pt x="1221" y="739"/>
                  </a:lnTo>
                  <a:lnTo>
                    <a:pt x="1217" y="757"/>
                  </a:lnTo>
                  <a:lnTo>
                    <a:pt x="1211" y="774"/>
                  </a:lnTo>
                  <a:lnTo>
                    <a:pt x="1207" y="791"/>
                  </a:lnTo>
                  <a:lnTo>
                    <a:pt x="1203" y="807"/>
                  </a:lnTo>
                  <a:lnTo>
                    <a:pt x="1198" y="822"/>
                  </a:lnTo>
                  <a:lnTo>
                    <a:pt x="1192" y="836"/>
                  </a:lnTo>
                  <a:lnTo>
                    <a:pt x="1188" y="849"/>
                  </a:lnTo>
                  <a:lnTo>
                    <a:pt x="1182" y="863"/>
                  </a:lnTo>
                  <a:lnTo>
                    <a:pt x="1175" y="872"/>
                  </a:lnTo>
                  <a:lnTo>
                    <a:pt x="1169" y="884"/>
                  </a:lnTo>
                  <a:lnTo>
                    <a:pt x="1157" y="903"/>
                  </a:lnTo>
                  <a:lnTo>
                    <a:pt x="1151" y="911"/>
                  </a:lnTo>
                  <a:lnTo>
                    <a:pt x="1144" y="920"/>
                  </a:lnTo>
                  <a:lnTo>
                    <a:pt x="1121" y="944"/>
                  </a:lnTo>
                  <a:lnTo>
                    <a:pt x="1113" y="949"/>
                  </a:lnTo>
                  <a:lnTo>
                    <a:pt x="1103" y="955"/>
                  </a:lnTo>
                  <a:lnTo>
                    <a:pt x="1096" y="963"/>
                  </a:lnTo>
                  <a:lnTo>
                    <a:pt x="1088" y="969"/>
                  </a:lnTo>
                  <a:lnTo>
                    <a:pt x="1071" y="978"/>
                  </a:lnTo>
                  <a:lnTo>
                    <a:pt x="1063" y="982"/>
                  </a:lnTo>
                  <a:lnTo>
                    <a:pt x="1024" y="1005"/>
                  </a:lnTo>
                  <a:lnTo>
                    <a:pt x="1015" y="1009"/>
                  </a:lnTo>
                  <a:lnTo>
                    <a:pt x="994" y="1023"/>
                  </a:lnTo>
                  <a:lnTo>
                    <a:pt x="984" y="1030"/>
                  </a:lnTo>
                  <a:lnTo>
                    <a:pt x="984" y="1028"/>
                  </a:lnTo>
                  <a:lnTo>
                    <a:pt x="988" y="1028"/>
                  </a:lnTo>
                  <a:lnTo>
                    <a:pt x="982" y="1028"/>
                  </a:lnTo>
                  <a:lnTo>
                    <a:pt x="978" y="1030"/>
                  </a:lnTo>
                  <a:lnTo>
                    <a:pt x="961" y="1036"/>
                  </a:lnTo>
                  <a:lnTo>
                    <a:pt x="930" y="1044"/>
                  </a:lnTo>
                  <a:lnTo>
                    <a:pt x="911" y="1048"/>
                  </a:lnTo>
                  <a:lnTo>
                    <a:pt x="899" y="1050"/>
                  </a:lnTo>
                  <a:lnTo>
                    <a:pt x="880" y="1053"/>
                  </a:lnTo>
                  <a:lnTo>
                    <a:pt x="868" y="1053"/>
                  </a:lnTo>
                  <a:lnTo>
                    <a:pt x="845" y="1057"/>
                  </a:lnTo>
                  <a:lnTo>
                    <a:pt x="834" y="1059"/>
                  </a:lnTo>
                  <a:lnTo>
                    <a:pt x="822" y="1059"/>
                  </a:lnTo>
                  <a:lnTo>
                    <a:pt x="809" y="1061"/>
                  </a:lnTo>
                  <a:lnTo>
                    <a:pt x="797" y="1063"/>
                  </a:lnTo>
                  <a:lnTo>
                    <a:pt x="786" y="1063"/>
                  </a:lnTo>
                  <a:lnTo>
                    <a:pt x="772" y="1065"/>
                  </a:lnTo>
                  <a:lnTo>
                    <a:pt x="761" y="1065"/>
                  </a:lnTo>
                  <a:lnTo>
                    <a:pt x="747" y="1067"/>
                  </a:lnTo>
                  <a:lnTo>
                    <a:pt x="735" y="1067"/>
                  </a:lnTo>
                  <a:lnTo>
                    <a:pt x="722" y="1069"/>
                  </a:lnTo>
                  <a:lnTo>
                    <a:pt x="676" y="1069"/>
                  </a:lnTo>
                  <a:lnTo>
                    <a:pt x="664" y="1071"/>
                  </a:lnTo>
                  <a:lnTo>
                    <a:pt x="666" y="1071"/>
                  </a:lnTo>
                  <a:lnTo>
                    <a:pt x="649" y="1069"/>
                  </a:lnTo>
                  <a:lnTo>
                    <a:pt x="578" y="1069"/>
                  </a:lnTo>
                  <a:lnTo>
                    <a:pt x="560" y="1067"/>
                  </a:lnTo>
                  <a:lnTo>
                    <a:pt x="543" y="1067"/>
                  </a:lnTo>
                  <a:lnTo>
                    <a:pt x="508" y="1063"/>
                  </a:lnTo>
                  <a:lnTo>
                    <a:pt x="489" y="1061"/>
                  </a:lnTo>
                  <a:lnTo>
                    <a:pt x="437" y="1055"/>
                  </a:lnTo>
                  <a:lnTo>
                    <a:pt x="422" y="1051"/>
                  </a:lnTo>
                  <a:lnTo>
                    <a:pt x="402" y="1048"/>
                  </a:lnTo>
                  <a:lnTo>
                    <a:pt x="368" y="1040"/>
                  </a:lnTo>
                  <a:lnTo>
                    <a:pt x="333" y="1028"/>
                  </a:lnTo>
                  <a:lnTo>
                    <a:pt x="318" y="1023"/>
                  </a:lnTo>
                  <a:lnTo>
                    <a:pt x="283" y="1011"/>
                  </a:lnTo>
                  <a:lnTo>
                    <a:pt x="266" y="1003"/>
                  </a:lnTo>
                  <a:lnTo>
                    <a:pt x="250" y="996"/>
                  </a:lnTo>
                  <a:lnTo>
                    <a:pt x="235" y="986"/>
                  </a:lnTo>
                  <a:lnTo>
                    <a:pt x="189" y="959"/>
                  </a:lnTo>
                  <a:lnTo>
                    <a:pt x="158" y="936"/>
                  </a:lnTo>
                  <a:lnTo>
                    <a:pt x="142" y="922"/>
                  </a:lnTo>
                  <a:lnTo>
                    <a:pt x="129" y="911"/>
                  </a:lnTo>
                  <a:lnTo>
                    <a:pt x="113" y="895"/>
                  </a:lnTo>
                  <a:lnTo>
                    <a:pt x="102" y="882"/>
                  </a:lnTo>
                  <a:lnTo>
                    <a:pt x="88" y="868"/>
                  </a:lnTo>
                  <a:lnTo>
                    <a:pt x="61" y="828"/>
                  </a:lnTo>
                  <a:lnTo>
                    <a:pt x="54" y="814"/>
                  </a:lnTo>
                  <a:lnTo>
                    <a:pt x="38" y="791"/>
                  </a:lnTo>
                  <a:lnTo>
                    <a:pt x="33" y="778"/>
                  </a:lnTo>
                  <a:lnTo>
                    <a:pt x="29" y="766"/>
                  </a:lnTo>
                  <a:lnTo>
                    <a:pt x="21" y="739"/>
                  </a:lnTo>
                  <a:lnTo>
                    <a:pt x="17" y="728"/>
                  </a:lnTo>
                  <a:lnTo>
                    <a:pt x="13" y="705"/>
                  </a:lnTo>
                  <a:lnTo>
                    <a:pt x="13" y="691"/>
                  </a:lnTo>
                  <a:lnTo>
                    <a:pt x="11" y="680"/>
                  </a:lnTo>
                  <a:lnTo>
                    <a:pt x="11" y="668"/>
                  </a:lnTo>
                  <a:lnTo>
                    <a:pt x="13" y="655"/>
                  </a:lnTo>
                  <a:lnTo>
                    <a:pt x="13" y="643"/>
                  </a:lnTo>
                  <a:lnTo>
                    <a:pt x="15" y="631"/>
                  </a:lnTo>
                  <a:lnTo>
                    <a:pt x="17" y="618"/>
                  </a:lnTo>
                  <a:lnTo>
                    <a:pt x="21" y="597"/>
                  </a:lnTo>
                  <a:lnTo>
                    <a:pt x="25" y="585"/>
                  </a:lnTo>
                  <a:lnTo>
                    <a:pt x="27" y="572"/>
                  </a:lnTo>
                  <a:lnTo>
                    <a:pt x="34" y="549"/>
                  </a:lnTo>
                  <a:lnTo>
                    <a:pt x="36" y="537"/>
                  </a:lnTo>
                  <a:lnTo>
                    <a:pt x="40" y="526"/>
                  </a:lnTo>
                  <a:lnTo>
                    <a:pt x="46" y="514"/>
                  </a:lnTo>
                  <a:lnTo>
                    <a:pt x="46" y="508"/>
                  </a:lnTo>
                  <a:lnTo>
                    <a:pt x="50" y="504"/>
                  </a:lnTo>
                  <a:lnTo>
                    <a:pt x="54" y="493"/>
                  </a:lnTo>
                  <a:lnTo>
                    <a:pt x="54" y="491"/>
                  </a:lnTo>
                  <a:lnTo>
                    <a:pt x="59" y="487"/>
                  </a:lnTo>
                  <a:lnTo>
                    <a:pt x="61" y="479"/>
                  </a:lnTo>
                  <a:lnTo>
                    <a:pt x="61" y="477"/>
                  </a:lnTo>
                  <a:lnTo>
                    <a:pt x="69" y="470"/>
                  </a:lnTo>
                  <a:lnTo>
                    <a:pt x="73" y="466"/>
                  </a:lnTo>
                  <a:lnTo>
                    <a:pt x="75" y="460"/>
                  </a:lnTo>
                  <a:lnTo>
                    <a:pt x="106" y="429"/>
                  </a:lnTo>
                  <a:lnTo>
                    <a:pt x="111" y="425"/>
                  </a:lnTo>
                  <a:lnTo>
                    <a:pt x="119" y="418"/>
                  </a:lnTo>
                  <a:lnTo>
                    <a:pt x="125" y="416"/>
                  </a:lnTo>
                  <a:lnTo>
                    <a:pt x="129" y="414"/>
                  </a:lnTo>
                  <a:lnTo>
                    <a:pt x="135" y="408"/>
                  </a:lnTo>
                  <a:lnTo>
                    <a:pt x="138" y="404"/>
                  </a:lnTo>
                  <a:lnTo>
                    <a:pt x="144" y="400"/>
                  </a:lnTo>
                  <a:lnTo>
                    <a:pt x="148" y="396"/>
                  </a:lnTo>
                  <a:lnTo>
                    <a:pt x="165" y="385"/>
                  </a:lnTo>
                  <a:lnTo>
                    <a:pt x="158" y="377"/>
                  </a:lnTo>
                  <a:lnTo>
                    <a:pt x="140" y="389"/>
                  </a:lnTo>
                  <a:lnTo>
                    <a:pt x="137" y="393"/>
                  </a:lnTo>
                  <a:lnTo>
                    <a:pt x="131" y="396"/>
                  </a:lnTo>
                  <a:lnTo>
                    <a:pt x="127" y="400"/>
                  </a:lnTo>
                  <a:lnTo>
                    <a:pt x="121" y="402"/>
                  </a:lnTo>
                  <a:lnTo>
                    <a:pt x="117" y="404"/>
                  </a:lnTo>
                  <a:lnTo>
                    <a:pt x="111" y="410"/>
                  </a:lnTo>
                  <a:lnTo>
                    <a:pt x="104" y="418"/>
                  </a:lnTo>
                  <a:lnTo>
                    <a:pt x="98" y="422"/>
                  </a:lnTo>
                  <a:lnTo>
                    <a:pt x="67" y="452"/>
                  </a:lnTo>
                  <a:lnTo>
                    <a:pt x="61" y="458"/>
                  </a:lnTo>
                  <a:lnTo>
                    <a:pt x="61" y="462"/>
                  </a:lnTo>
                  <a:lnTo>
                    <a:pt x="54" y="470"/>
                  </a:lnTo>
                  <a:lnTo>
                    <a:pt x="50" y="475"/>
                  </a:lnTo>
                  <a:lnTo>
                    <a:pt x="48" y="479"/>
                  </a:lnTo>
                  <a:lnTo>
                    <a:pt x="46" y="483"/>
                  </a:lnTo>
                  <a:lnTo>
                    <a:pt x="42" y="489"/>
                  </a:lnTo>
                  <a:lnTo>
                    <a:pt x="40" y="495"/>
                  </a:lnTo>
                  <a:lnTo>
                    <a:pt x="38" y="497"/>
                  </a:lnTo>
                  <a:lnTo>
                    <a:pt x="34" y="504"/>
                  </a:lnTo>
                  <a:lnTo>
                    <a:pt x="34" y="512"/>
                  </a:lnTo>
                  <a:lnTo>
                    <a:pt x="34" y="510"/>
                  </a:lnTo>
                  <a:lnTo>
                    <a:pt x="29" y="522"/>
                  </a:lnTo>
                  <a:lnTo>
                    <a:pt x="25" y="533"/>
                  </a:lnTo>
                  <a:lnTo>
                    <a:pt x="23" y="545"/>
                  </a:lnTo>
                  <a:lnTo>
                    <a:pt x="15" y="568"/>
                  </a:lnTo>
                  <a:lnTo>
                    <a:pt x="13" y="581"/>
                  </a:lnTo>
                  <a:lnTo>
                    <a:pt x="9" y="593"/>
                  </a:lnTo>
                  <a:lnTo>
                    <a:pt x="6" y="618"/>
                  </a:lnTo>
                  <a:lnTo>
                    <a:pt x="4" y="631"/>
                  </a:lnTo>
                  <a:lnTo>
                    <a:pt x="2" y="643"/>
                  </a:lnTo>
                  <a:lnTo>
                    <a:pt x="2" y="655"/>
                  </a:lnTo>
                  <a:lnTo>
                    <a:pt x="0" y="668"/>
                  </a:lnTo>
                  <a:lnTo>
                    <a:pt x="0" y="680"/>
                  </a:lnTo>
                  <a:lnTo>
                    <a:pt x="2" y="691"/>
                  </a:lnTo>
                  <a:lnTo>
                    <a:pt x="2" y="705"/>
                  </a:lnTo>
                  <a:lnTo>
                    <a:pt x="4" y="716"/>
                  </a:lnTo>
                  <a:lnTo>
                    <a:pt x="6" y="732"/>
                  </a:lnTo>
                  <a:lnTo>
                    <a:pt x="9" y="743"/>
                  </a:lnTo>
                  <a:lnTo>
                    <a:pt x="17" y="770"/>
                  </a:lnTo>
                  <a:lnTo>
                    <a:pt x="21" y="782"/>
                  </a:lnTo>
                  <a:lnTo>
                    <a:pt x="27" y="795"/>
                  </a:lnTo>
                  <a:lnTo>
                    <a:pt x="34" y="811"/>
                  </a:lnTo>
                  <a:lnTo>
                    <a:pt x="42" y="822"/>
                  </a:lnTo>
                  <a:lnTo>
                    <a:pt x="50" y="836"/>
                  </a:lnTo>
                  <a:lnTo>
                    <a:pt x="81" y="876"/>
                  </a:lnTo>
                  <a:lnTo>
                    <a:pt x="94" y="890"/>
                  </a:lnTo>
                  <a:lnTo>
                    <a:pt x="106" y="903"/>
                  </a:lnTo>
                  <a:lnTo>
                    <a:pt x="121" y="919"/>
                  </a:lnTo>
                  <a:lnTo>
                    <a:pt x="135" y="930"/>
                  </a:lnTo>
                  <a:lnTo>
                    <a:pt x="150" y="944"/>
                  </a:lnTo>
                  <a:lnTo>
                    <a:pt x="181" y="967"/>
                  </a:lnTo>
                  <a:lnTo>
                    <a:pt x="227" y="997"/>
                  </a:lnTo>
                  <a:lnTo>
                    <a:pt x="246" y="1007"/>
                  </a:lnTo>
                  <a:lnTo>
                    <a:pt x="262" y="1015"/>
                  </a:lnTo>
                  <a:lnTo>
                    <a:pt x="279" y="1023"/>
                  </a:lnTo>
                  <a:lnTo>
                    <a:pt x="314" y="1034"/>
                  </a:lnTo>
                  <a:lnTo>
                    <a:pt x="329" y="1040"/>
                  </a:lnTo>
                  <a:lnTo>
                    <a:pt x="364" y="1051"/>
                  </a:lnTo>
                  <a:lnTo>
                    <a:pt x="398" y="1059"/>
                  </a:lnTo>
                  <a:lnTo>
                    <a:pt x="418" y="1063"/>
                  </a:lnTo>
                  <a:lnTo>
                    <a:pt x="437" y="1067"/>
                  </a:lnTo>
                  <a:lnTo>
                    <a:pt x="489" y="1073"/>
                  </a:lnTo>
                  <a:lnTo>
                    <a:pt x="508" y="1075"/>
                  </a:lnTo>
                  <a:lnTo>
                    <a:pt x="543" y="1078"/>
                  </a:lnTo>
                  <a:lnTo>
                    <a:pt x="560" y="1078"/>
                  </a:lnTo>
                  <a:lnTo>
                    <a:pt x="578" y="1080"/>
                  </a:lnTo>
                  <a:lnTo>
                    <a:pt x="649" y="1080"/>
                  </a:lnTo>
                  <a:lnTo>
                    <a:pt x="666" y="1082"/>
                  </a:lnTo>
                  <a:lnTo>
                    <a:pt x="668" y="1082"/>
                  </a:lnTo>
                  <a:lnTo>
                    <a:pt x="676" y="1080"/>
                  </a:lnTo>
                  <a:lnTo>
                    <a:pt x="722" y="1080"/>
                  </a:lnTo>
                  <a:lnTo>
                    <a:pt x="735" y="1078"/>
                  </a:lnTo>
                  <a:lnTo>
                    <a:pt x="747" y="1078"/>
                  </a:lnTo>
                  <a:lnTo>
                    <a:pt x="761" y="1076"/>
                  </a:lnTo>
                  <a:lnTo>
                    <a:pt x="772" y="1076"/>
                  </a:lnTo>
                  <a:lnTo>
                    <a:pt x="786" y="1075"/>
                  </a:lnTo>
                  <a:lnTo>
                    <a:pt x="797" y="1075"/>
                  </a:lnTo>
                  <a:lnTo>
                    <a:pt x="809" y="1073"/>
                  </a:lnTo>
                  <a:lnTo>
                    <a:pt x="822" y="1071"/>
                  </a:lnTo>
                  <a:lnTo>
                    <a:pt x="834" y="1071"/>
                  </a:lnTo>
                  <a:lnTo>
                    <a:pt x="845" y="1069"/>
                  </a:lnTo>
                  <a:lnTo>
                    <a:pt x="861" y="1067"/>
                  </a:lnTo>
                  <a:lnTo>
                    <a:pt x="868" y="1065"/>
                  </a:lnTo>
                  <a:lnTo>
                    <a:pt x="880" y="1065"/>
                  </a:lnTo>
                  <a:lnTo>
                    <a:pt x="893" y="1063"/>
                  </a:lnTo>
                  <a:lnTo>
                    <a:pt x="903" y="1061"/>
                  </a:lnTo>
                  <a:lnTo>
                    <a:pt x="915" y="1059"/>
                  </a:lnTo>
                  <a:lnTo>
                    <a:pt x="934" y="1055"/>
                  </a:lnTo>
                  <a:lnTo>
                    <a:pt x="965" y="1048"/>
                  </a:lnTo>
                  <a:lnTo>
                    <a:pt x="982" y="1042"/>
                  </a:lnTo>
                  <a:lnTo>
                    <a:pt x="986" y="1040"/>
                  </a:lnTo>
                  <a:lnTo>
                    <a:pt x="988" y="1040"/>
                  </a:lnTo>
                  <a:lnTo>
                    <a:pt x="992" y="1040"/>
                  </a:lnTo>
                  <a:lnTo>
                    <a:pt x="992" y="1038"/>
                  </a:lnTo>
                  <a:lnTo>
                    <a:pt x="1001" y="1030"/>
                  </a:lnTo>
                  <a:lnTo>
                    <a:pt x="1019" y="1021"/>
                  </a:lnTo>
                  <a:lnTo>
                    <a:pt x="1028" y="1017"/>
                  </a:lnTo>
                  <a:lnTo>
                    <a:pt x="1067" y="994"/>
                  </a:lnTo>
                  <a:lnTo>
                    <a:pt x="1074" y="990"/>
                  </a:lnTo>
                  <a:lnTo>
                    <a:pt x="1096" y="976"/>
                  </a:lnTo>
                  <a:lnTo>
                    <a:pt x="1103" y="971"/>
                  </a:lnTo>
                  <a:lnTo>
                    <a:pt x="1111" y="963"/>
                  </a:lnTo>
                  <a:lnTo>
                    <a:pt x="1121" y="957"/>
                  </a:lnTo>
                  <a:lnTo>
                    <a:pt x="1128" y="951"/>
                  </a:lnTo>
                  <a:lnTo>
                    <a:pt x="1151" y="928"/>
                  </a:lnTo>
                  <a:lnTo>
                    <a:pt x="1159" y="919"/>
                  </a:lnTo>
                  <a:lnTo>
                    <a:pt x="1165" y="911"/>
                  </a:lnTo>
                  <a:lnTo>
                    <a:pt x="1175" y="901"/>
                  </a:lnTo>
                  <a:lnTo>
                    <a:pt x="1180" y="888"/>
                  </a:lnTo>
                  <a:lnTo>
                    <a:pt x="1186" y="880"/>
                  </a:lnTo>
                  <a:lnTo>
                    <a:pt x="1194" y="867"/>
                  </a:lnTo>
                  <a:lnTo>
                    <a:pt x="1200" y="853"/>
                  </a:lnTo>
                  <a:lnTo>
                    <a:pt x="1203" y="840"/>
                  </a:lnTo>
                  <a:lnTo>
                    <a:pt x="1209" y="826"/>
                  </a:lnTo>
                  <a:lnTo>
                    <a:pt x="1215" y="811"/>
                  </a:lnTo>
                  <a:lnTo>
                    <a:pt x="1219" y="795"/>
                  </a:lnTo>
                  <a:lnTo>
                    <a:pt x="1223" y="778"/>
                  </a:lnTo>
                  <a:lnTo>
                    <a:pt x="1228" y="761"/>
                  </a:lnTo>
                  <a:lnTo>
                    <a:pt x="1232" y="743"/>
                  </a:lnTo>
                  <a:lnTo>
                    <a:pt x="1232" y="741"/>
                  </a:lnTo>
                  <a:lnTo>
                    <a:pt x="1238" y="683"/>
                  </a:lnTo>
                  <a:lnTo>
                    <a:pt x="1240" y="666"/>
                  </a:lnTo>
                  <a:lnTo>
                    <a:pt x="1240" y="616"/>
                  </a:lnTo>
                  <a:lnTo>
                    <a:pt x="1238" y="599"/>
                  </a:lnTo>
                  <a:lnTo>
                    <a:pt x="1238" y="583"/>
                  </a:lnTo>
                  <a:lnTo>
                    <a:pt x="1236" y="566"/>
                  </a:lnTo>
                  <a:lnTo>
                    <a:pt x="1232" y="551"/>
                  </a:lnTo>
                  <a:lnTo>
                    <a:pt x="1230" y="535"/>
                  </a:lnTo>
                  <a:lnTo>
                    <a:pt x="1227" y="522"/>
                  </a:lnTo>
                  <a:lnTo>
                    <a:pt x="1225" y="506"/>
                  </a:lnTo>
                  <a:lnTo>
                    <a:pt x="1221" y="491"/>
                  </a:lnTo>
                  <a:lnTo>
                    <a:pt x="1217" y="477"/>
                  </a:lnTo>
                  <a:lnTo>
                    <a:pt x="1211" y="462"/>
                  </a:lnTo>
                  <a:lnTo>
                    <a:pt x="1207" y="448"/>
                  </a:lnTo>
                  <a:lnTo>
                    <a:pt x="1203" y="433"/>
                  </a:lnTo>
                  <a:lnTo>
                    <a:pt x="1198" y="418"/>
                  </a:lnTo>
                  <a:lnTo>
                    <a:pt x="1194" y="404"/>
                  </a:lnTo>
                  <a:lnTo>
                    <a:pt x="1182" y="373"/>
                  </a:lnTo>
                  <a:lnTo>
                    <a:pt x="1178" y="358"/>
                  </a:lnTo>
                  <a:lnTo>
                    <a:pt x="1173" y="344"/>
                  </a:lnTo>
                  <a:lnTo>
                    <a:pt x="1167" y="327"/>
                  </a:lnTo>
                  <a:lnTo>
                    <a:pt x="1163" y="312"/>
                  </a:lnTo>
                  <a:lnTo>
                    <a:pt x="1157" y="296"/>
                  </a:lnTo>
                  <a:lnTo>
                    <a:pt x="1153" y="279"/>
                  </a:lnTo>
                  <a:lnTo>
                    <a:pt x="1148" y="264"/>
                  </a:lnTo>
                  <a:lnTo>
                    <a:pt x="1140" y="229"/>
                  </a:lnTo>
                  <a:lnTo>
                    <a:pt x="1134" y="206"/>
                  </a:lnTo>
                  <a:lnTo>
                    <a:pt x="1123" y="167"/>
                  </a:lnTo>
                  <a:lnTo>
                    <a:pt x="1117" y="150"/>
                  </a:lnTo>
                  <a:lnTo>
                    <a:pt x="1109" y="134"/>
                  </a:lnTo>
                  <a:lnTo>
                    <a:pt x="1103" y="119"/>
                  </a:lnTo>
                  <a:lnTo>
                    <a:pt x="1092" y="92"/>
                  </a:lnTo>
                  <a:lnTo>
                    <a:pt x="1086" y="81"/>
                  </a:lnTo>
                  <a:lnTo>
                    <a:pt x="1072" y="59"/>
                  </a:lnTo>
                  <a:lnTo>
                    <a:pt x="1065" y="50"/>
                  </a:lnTo>
                  <a:lnTo>
                    <a:pt x="1059" y="42"/>
                  </a:lnTo>
                  <a:lnTo>
                    <a:pt x="1042" y="25"/>
                  </a:lnTo>
                  <a:lnTo>
                    <a:pt x="1022" y="11"/>
                  </a:lnTo>
                  <a:lnTo>
                    <a:pt x="1017" y="9"/>
                  </a:lnTo>
                  <a:lnTo>
                    <a:pt x="1013" y="5"/>
                  </a:lnTo>
                  <a:lnTo>
                    <a:pt x="1007" y="4"/>
                  </a:lnTo>
                  <a:lnTo>
                    <a:pt x="999" y="4"/>
                  </a:lnTo>
                  <a:lnTo>
                    <a:pt x="994" y="2"/>
                  </a:lnTo>
                  <a:lnTo>
                    <a:pt x="986" y="2"/>
                  </a:lnTo>
                  <a:lnTo>
                    <a:pt x="982" y="0"/>
                  </a:lnTo>
                  <a:lnTo>
                    <a:pt x="961" y="0"/>
                  </a:lnTo>
                  <a:lnTo>
                    <a:pt x="957" y="4"/>
                  </a:lnTo>
                  <a:lnTo>
                    <a:pt x="961" y="2"/>
                  </a:lnTo>
                  <a:lnTo>
                    <a:pt x="911" y="2"/>
                  </a:lnTo>
                  <a:lnTo>
                    <a:pt x="897" y="0"/>
                  </a:lnTo>
                  <a:lnTo>
                    <a:pt x="847" y="0"/>
                  </a:lnTo>
                  <a:lnTo>
                    <a:pt x="839" y="2"/>
                  </a:lnTo>
                  <a:lnTo>
                    <a:pt x="832" y="2"/>
                  </a:lnTo>
                  <a:lnTo>
                    <a:pt x="820" y="5"/>
                  </a:lnTo>
                  <a:lnTo>
                    <a:pt x="813" y="5"/>
                  </a:lnTo>
                  <a:lnTo>
                    <a:pt x="809" y="7"/>
                  </a:lnTo>
                  <a:lnTo>
                    <a:pt x="801" y="9"/>
                  </a:lnTo>
                  <a:lnTo>
                    <a:pt x="797" y="15"/>
                  </a:lnTo>
                  <a:lnTo>
                    <a:pt x="793" y="17"/>
                  </a:lnTo>
                  <a:lnTo>
                    <a:pt x="791" y="19"/>
                  </a:lnTo>
                  <a:lnTo>
                    <a:pt x="787" y="21"/>
                  </a:lnTo>
                  <a:lnTo>
                    <a:pt x="786" y="25"/>
                  </a:lnTo>
                  <a:lnTo>
                    <a:pt x="784" y="27"/>
                  </a:lnTo>
                  <a:lnTo>
                    <a:pt x="780" y="32"/>
                  </a:lnTo>
                  <a:lnTo>
                    <a:pt x="780" y="34"/>
                  </a:lnTo>
                  <a:lnTo>
                    <a:pt x="776" y="42"/>
                  </a:lnTo>
                  <a:lnTo>
                    <a:pt x="776" y="48"/>
                  </a:lnTo>
                  <a:lnTo>
                    <a:pt x="774" y="52"/>
                  </a:lnTo>
                  <a:lnTo>
                    <a:pt x="774" y="57"/>
                  </a:lnTo>
                  <a:lnTo>
                    <a:pt x="772" y="61"/>
                  </a:lnTo>
                  <a:lnTo>
                    <a:pt x="772" y="75"/>
                  </a:lnTo>
                  <a:lnTo>
                    <a:pt x="772" y="73"/>
                  </a:lnTo>
                  <a:lnTo>
                    <a:pt x="770" y="79"/>
                  </a:lnTo>
                  <a:lnTo>
                    <a:pt x="768" y="86"/>
                  </a:lnTo>
                  <a:lnTo>
                    <a:pt x="766" y="98"/>
                  </a:lnTo>
                  <a:lnTo>
                    <a:pt x="766" y="106"/>
                  </a:lnTo>
                  <a:lnTo>
                    <a:pt x="764" y="113"/>
                  </a:lnTo>
                  <a:lnTo>
                    <a:pt x="764" y="121"/>
                  </a:lnTo>
                  <a:lnTo>
                    <a:pt x="762" y="129"/>
                  </a:lnTo>
                  <a:lnTo>
                    <a:pt x="762" y="136"/>
                  </a:lnTo>
                  <a:lnTo>
                    <a:pt x="761" y="144"/>
                  </a:lnTo>
                  <a:lnTo>
                    <a:pt x="761" y="152"/>
                  </a:lnTo>
                  <a:lnTo>
                    <a:pt x="759" y="160"/>
                  </a:lnTo>
                  <a:lnTo>
                    <a:pt x="759" y="167"/>
                  </a:lnTo>
                  <a:lnTo>
                    <a:pt x="757" y="175"/>
                  </a:lnTo>
                  <a:lnTo>
                    <a:pt x="757" y="188"/>
                  </a:lnTo>
                  <a:lnTo>
                    <a:pt x="755" y="196"/>
                  </a:lnTo>
                  <a:lnTo>
                    <a:pt x="755" y="202"/>
                  </a:lnTo>
                  <a:lnTo>
                    <a:pt x="753" y="210"/>
                  </a:lnTo>
                  <a:lnTo>
                    <a:pt x="753" y="221"/>
                  </a:lnTo>
                  <a:lnTo>
                    <a:pt x="751" y="227"/>
                  </a:lnTo>
                  <a:lnTo>
                    <a:pt x="751" y="233"/>
                  </a:lnTo>
                  <a:lnTo>
                    <a:pt x="749" y="239"/>
                  </a:lnTo>
                  <a:lnTo>
                    <a:pt x="749" y="242"/>
                  </a:lnTo>
                  <a:lnTo>
                    <a:pt x="747" y="248"/>
                  </a:lnTo>
                  <a:lnTo>
                    <a:pt x="747" y="250"/>
                  </a:lnTo>
                  <a:lnTo>
                    <a:pt x="745" y="254"/>
                  </a:lnTo>
                  <a:lnTo>
                    <a:pt x="745" y="258"/>
                  </a:lnTo>
                  <a:lnTo>
                    <a:pt x="743" y="260"/>
                  </a:lnTo>
                  <a:lnTo>
                    <a:pt x="743" y="264"/>
                  </a:lnTo>
                  <a:lnTo>
                    <a:pt x="741" y="265"/>
                  </a:lnTo>
                  <a:lnTo>
                    <a:pt x="741" y="269"/>
                  </a:lnTo>
                  <a:lnTo>
                    <a:pt x="743" y="265"/>
                  </a:lnTo>
                  <a:lnTo>
                    <a:pt x="747" y="264"/>
                  </a:lnTo>
                  <a:lnTo>
                    <a:pt x="741" y="264"/>
                  </a:lnTo>
                  <a:lnTo>
                    <a:pt x="737" y="265"/>
                  </a:lnTo>
                  <a:lnTo>
                    <a:pt x="732" y="265"/>
                  </a:lnTo>
                  <a:lnTo>
                    <a:pt x="724" y="267"/>
                  </a:lnTo>
                  <a:lnTo>
                    <a:pt x="581" y="267"/>
                  </a:lnTo>
                  <a:lnTo>
                    <a:pt x="560" y="269"/>
                  </a:lnTo>
                  <a:lnTo>
                    <a:pt x="537" y="269"/>
                  </a:lnTo>
                  <a:lnTo>
                    <a:pt x="516" y="271"/>
                  </a:lnTo>
                  <a:lnTo>
                    <a:pt x="470" y="275"/>
                  </a:lnTo>
                  <a:lnTo>
                    <a:pt x="445" y="277"/>
                  </a:lnTo>
                  <a:lnTo>
                    <a:pt x="422" y="281"/>
                  </a:lnTo>
                  <a:lnTo>
                    <a:pt x="398" y="283"/>
                  </a:lnTo>
                  <a:lnTo>
                    <a:pt x="371" y="289"/>
                  </a:lnTo>
                  <a:lnTo>
                    <a:pt x="348" y="292"/>
                  </a:lnTo>
                  <a:lnTo>
                    <a:pt x="302" y="304"/>
                  </a:lnTo>
                  <a:lnTo>
                    <a:pt x="279" y="312"/>
                  </a:lnTo>
                  <a:lnTo>
                    <a:pt x="258" y="319"/>
                  </a:lnTo>
                  <a:lnTo>
                    <a:pt x="235" y="329"/>
                  </a:lnTo>
                  <a:lnTo>
                    <a:pt x="215" y="339"/>
                  </a:lnTo>
                  <a:lnTo>
                    <a:pt x="192" y="350"/>
                  </a:lnTo>
                  <a:lnTo>
                    <a:pt x="175" y="364"/>
                  </a:lnTo>
                  <a:lnTo>
                    <a:pt x="158" y="377"/>
                  </a:lnTo>
                  <a:lnTo>
                    <a:pt x="165" y="385"/>
                  </a:lnTo>
                  <a:close/>
                </a:path>
              </a:pathLst>
            </a:custGeom>
            <a:solidFill>
              <a:srgbClr val="00C9FF"/>
            </a:solidFill>
            <a:ln w="9525">
              <a:noFill/>
              <a:round/>
              <a:headEnd/>
              <a:tailEnd/>
            </a:ln>
          </p:spPr>
          <p:txBody>
            <a:bodyPr/>
            <a:lstStyle/>
            <a:p>
              <a:endParaRPr lang="zh-CN" altLang="en-US"/>
            </a:p>
          </p:txBody>
        </p:sp>
        <p:sp>
          <p:nvSpPr>
            <p:cNvPr id="237" name="Freeform 895"/>
            <p:cNvSpPr>
              <a:spLocks/>
            </p:cNvSpPr>
            <p:nvPr/>
          </p:nvSpPr>
          <p:spPr bwMode="auto">
            <a:xfrm>
              <a:off x="5197475" y="3675063"/>
              <a:ext cx="2898775" cy="966787"/>
            </a:xfrm>
            <a:custGeom>
              <a:avLst/>
              <a:gdLst>
                <a:gd name="T0" fmla="*/ 0 w 1826"/>
                <a:gd name="T1" fmla="*/ 2147483647 h 609"/>
                <a:gd name="T2" fmla="*/ 2147483647 w 1826"/>
                <a:gd name="T3" fmla="*/ 2147483647 h 609"/>
                <a:gd name="T4" fmla="*/ 2147483647 w 1826"/>
                <a:gd name="T5" fmla="*/ 2147483647 h 609"/>
                <a:gd name="T6" fmla="*/ 2147483647 w 1826"/>
                <a:gd name="T7" fmla="*/ 2147483647 h 609"/>
                <a:gd name="T8" fmla="*/ 2147483647 w 1826"/>
                <a:gd name="T9" fmla="*/ 2147483647 h 609"/>
                <a:gd name="T10" fmla="*/ 2147483647 w 1826"/>
                <a:gd name="T11" fmla="*/ 2147483647 h 609"/>
                <a:gd name="T12" fmla="*/ 2147483647 w 1826"/>
                <a:gd name="T13" fmla="*/ 2147483647 h 609"/>
                <a:gd name="T14" fmla="*/ 2147483647 w 1826"/>
                <a:gd name="T15" fmla="*/ 2147483647 h 609"/>
                <a:gd name="T16" fmla="*/ 2147483647 w 1826"/>
                <a:gd name="T17" fmla="*/ 2147483647 h 609"/>
                <a:gd name="T18" fmla="*/ 2147483647 w 1826"/>
                <a:gd name="T19" fmla="*/ 2147483647 h 609"/>
                <a:gd name="T20" fmla="*/ 2147483647 w 1826"/>
                <a:gd name="T21" fmla="*/ 2147483647 h 609"/>
                <a:gd name="T22" fmla="*/ 2147483647 w 1826"/>
                <a:gd name="T23" fmla="*/ 2147483647 h 609"/>
                <a:gd name="T24" fmla="*/ 2147483647 w 1826"/>
                <a:gd name="T25" fmla="*/ 2147483647 h 609"/>
                <a:gd name="T26" fmla="*/ 2147483647 w 1826"/>
                <a:gd name="T27" fmla="*/ 2147483647 h 609"/>
                <a:gd name="T28" fmla="*/ 2147483647 w 1826"/>
                <a:gd name="T29" fmla="*/ 2147483647 h 609"/>
                <a:gd name="T30" fmla="*/ 2147483647 w 1826"/>
                <a:gd name="T31" fmla="*/ 2147483647 h 609"/>
                <a:gd name="T32" fmla="*/ 2147483647 w 1826"/>
                <a:gd name="T33" fmla="*/ 2147483647 h 609"/>
                <a:gd name="T34" fmla="*/ 2147483647 w 1826"/>
                <a:gd name="T35" fmla="*/ 2147483647 h 609"/>
                <a:gd name="T36" fmla="*/ 2147483647 w 1826"/>
                <a:gd name="T37" fmla="*/ 2147483647 h 609"/>
                <a:gd name="T38" fmla="*/ 2147483647 w 1826"/>
                <a:gd name="T39" fmla="*/ 2147483647 h 609"/>
                <a:gd name="T40" fmla="*/ 2147483647 w 1826"/>
                <a:gd name="T41" fmla="*/ 2147483647 h 609"/>
                <a:gd name="T42" fmla="*/ 2147483647 w 1826"/>
                <a:gd name="T43" fmla="*/ 2147483647 h 609"/>
                <a:gd name="T44" fmla="*/ 2147483647 w 1826"/>
                <a:gd name="T45" fmla="*/ 2147483647 h 609"/>
                <a:gd name="T46" fmla="*/ 2147483647 w 1826"/>
                <a:gd name="T47" fmla="*/ 2147483647 h 609"/>
                <a:gd name="T48" fmla="*/ 2147483647 w 1826"/>
                <a:gd name="T49" fmla="*/ 2147483647 h 609"/>
                <a:gd name="T50" fmla="*/ 2147483647 w 1826"/>
                <a:gd name="T51" fmla="*/ 2147483647 h 609"/>
                <a:gd name="T52" fmla="*/ 2147483647 w 1826"/>
                <a:gd name="T53" fmla="*/ 2147483647 h 609"/>
                <a:gd name="T54" fmla="*/ 2147483647 w 1826"/>
                <a:gd name="T55" fmla="*/ 2147483647 h 609"/>
                <a:gd name="T56" fmla="*/ 2147483647 w 1826"/>
                <a:gd name="T57" fmla="*/ 2147483647 h 609"/>
                <a:gd name="T58" fmla="*/ 2147483647 w 1826"/>
                <a:gd name="T59" fmla="*/ 2147483647 h 609"/>
                <a:gd name="T60" fmla="*/ 2147483647 w 1826"/>
                <a:gd name="T61" fmla="*/ 2147483647 h 609"/>
                <a:gd name="T62" fmla="*/ 2147483647 w 1826"/>
                <a:gd name="T63" fmla="*/ 2147483647 h 609"/>
                <a:gd name="T64" fmla="*/ 2147483647 w 1826"/>
                <a:gd name="T65" fmla="*/ 2147483647 h 609"/>
                <a:gd name="T66" fmla="*/ 2147483647 w 1826"/>
                <a:gd name="T67" fmla="*/ 2147483647 h 609"/>
                <a:gd name="T68" fmla="*/ 2147483647 w 1826"/>
                <a:gd name="T69" fmla="*/ 2147483647 h 609"/>
                <a:gd name="T70" fmla="*/ 2147483647 w 1826"/>
                <a:gd name="T71" fmla="*/ 2147483647 h 609"/>
                <a:gd name="T72" fmla="*/ 2147483647 w 1826"/>
                <a:gd name="T73" fmla="*/ 2147483647 h 609"/>
                <a:gd name="T74" fmla="*/ 2147483647 w 1826"/>
                <a:gd name="T75" fmla="*/ 2147483647 h 609"/>
                <a:gd name="T76" fmla="*/ 2147483647 w 1826"/>
                <a:gd name="T77" fmla="*/ 2147483647 h 609"/>
                <a:gd name="T78" fmla="*/ 2147483647 w 1826"/>
                <a:gd name="T79" fmla="*/ 2147483647 h 609"/>
                <a:gd name="T80" fmla="*/ 2147483647 w 1826"/>
                <a:gd name="T81" fmla="*/ 2147483647 h 609"/>
                <a:gd name="T82" fmla="*/ 2147483647 w 1826"/>
                <a:gd name="T83" fmla="*/ 2147483647 h 609"/>
                <a:gd name="T84" fmla="*/ 2147483647 w 1826"/>
                <a:gd name="T85" fmla="*/ 2147483647 h 609"/>
                <a:gd name="T86" fmla="*/ 2147483647 w 1826"/>
                <a:gd name="T87" fmla="*/ 2147483647 h 609"/>
                <a:gd name="T88" fmla="*/ 2147483647 w 1826"/>
                <a:gd name="T89" fmla="*/ 2147483647 h 609"/>
                <a:gd name="T90" fmla="*/ 2147483647 w 1826"/>
                <a:gd name="T91" fmla="*/ 2147483647 h 609"/>
                <a:gd name="T92" fmla="*/ 2147483647 w 1826"/>
                <a:gd name="T93" fmla="*/ 2147483647 h 609"/>
                <a:gd name="T94" fmla="*/ 2147483647 w 1826"/>
                <a:gd name="T95" fmla="*/ 2147483647 h 609"/>
                <a:gd name="T96" fmla="*/ 2147483647 w 1826"/>
                <a:gd name="T97" fmla="*/ 2147483647 h 609"/>
                <a:gd name="T98" fmla="*/ 2147483647 w 1826"/>
                <a:gd name="T99" fmla="*/ 2147483647 h 609"/>
                <a:gd name="T100" fmla="*/ 2147483647 w 1826"/>
                <a:gd name="T101" fmla="*/ 2147483647 h 609"/>
                <a:gd name="T102" fmla="*/ 2147483647 w 1826"/>
                <a:gd name="T103" fmla="*/ 2147483647 h 609"/>
                <a:gd name="T104" fmla="*/ 2147483647 w 1826"/>
                <a:gd name="T105" fmla="*/ 2147483647 h 609"/>
                <a:gd name="T106" fmla="*/ 2147483647 w 1826"/>
                <a:gd name="T107" fmla="*/ 2147483647 h 609"/>
                <a:gd name="T108" fmla="*/ 2147483647 w 1826"/>
                <a:gd name="T109" fmla="*/ 2147483647 h 609"/>
                <a:gd name="T110" fmla="*/ 2147483647 w 1826"/>
                <a:gd name="T111" fmla="*/ 2147483647 h 609"/>
                <a:gd name="T112" fmla="*/ 2147483647 w 1826"/>
                <a:gd name="T113" fmla="*/ 2147483647 h 609"/>
                <a:gd name="T114" fmla="*/ 2147483647 w 1826"/>
                <a:gd name="T115" fmla="*/ 2147483647 h 609"/>
                <a:gd name="T116" fmla="*/ 2147483647 w 1826"/>
                <a:gd name="T117" fmla="*/ 2147483647 h 60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826"/>
                <a:gd name="T178" fmla="*/ 0 h 609"/>
                <a:gd name="T179" fmla="*/ 1826 w 1826"/>
                <a:gd name="T180" fmla="*/ 609 h 60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826" h="609">
                  <a:moveTo>
                    <a:pt x="10" y="2"/>
                  </a:moveTo>
                  <a:lnTo>
                    <a:pt x="8" y="0"/>
                  </a:lnTo>
                  <a:lnTo>
                    <a:pt x="4" y="0"/>
                  </a:lnTo>
                  <a:lnTo>
                    <a:pt x="0" y="4"/>
                  </a:lnTo>
                  <a:lnTo>
                    <a:pt x="0" y="8"/>
                  </a:lnTo>
                  <a:lnTo>
                    <a:pt x="4" y="12"/>
                  </a:lnTo>
                  <a:lnTo>
                    <a:pt x="15" y="18"/>
                  </a:lnTo>
                  <a:lnTo>
                    <a:pt x="27" y="27"/>
                  </a:lnTo>
                  <a:lnTo>
                    <a:pt x="50" y="45"/>
                  </a:lnTo>
                  <a:lnTo>
                    <a:pt x="60" y="49"/>
                  </a:lnTo>
                  <a:lnTo>
                    <a:pt x="67" y="54"/>
                  </a:lnTo>
                  <a:lnTo>
                    <a:pt x="77" y="60"/>
                  </a:lnTo>
                  <a:lnTo>
                    <a:pt x="85" y="66"/>
                  </a:lnTo>
                  <a:lnTo>
                    <a:pt x="91" y="72"/>
                  </a:lnTo>
                  <a:lnTo>
                    <a:pt x="98" y="76"/>
                  </a:lnTo>
                  <a:lnTo>
                    <a:pt x="112" y="83"/>
                  </a:lnTo>
                  <a:lnTo>
                    <a:pt x="117" y="85"/>
                  </a:lnTo>
                  <a:lnTo>
                    <a:pt x="129" y="93"/>
                  </a:lnTo>
                  <a:lnTo>
                    <a:pt x="135" y="95"/>
                  </a:lnTo>
                  <a:lnTo>
                    <a:pt x="139" y="99"/>
                  </a:lnTo>
                  <a:lnTo>
                    <a:pt x="148" y="103"/>
                  </a:lnTo>
                  <a:lnTo>
                    <a:pt x="154" y="105"/>
                  </a:lnTo>
                  <a:lnTo>
                    <a:pt x="169" y="112"/>
                  </a:lnTo>
                  <a:lnTo>
                    <a:pt x="179" y="118"/>
                  </a:lnTo>
                  <a:lnTo>
                    <a:pt x="189" y="122"/>
                  </a:lnTo>
                  <a:lnTo>
                    <a:pt x="200" y="128"/>
                  </a:lnTo>
                  <a:lnTo>
                    <a:pt x="212" y="131"/>
                  </a:lnTo>
                  <a:lnTo>
                    <a:pt x="225" y="139"/>
                  </a:lnTo>
                  <a:lnTo>
                    <a:pt x="241" y="145"/>
                  </a:lnTo>
                  <a:lnTo>
                    <a:pt x="256" y="153"/>
                  </a:lnTo>
                  <a:lnTo>
                    <a:pt x="273" y="160"/>
                  </a:lnTo>
                  <a:lnTo>
                    <a:pt x="291" y="170"/>
                  </a:lnTo>
                  <a:lnTo>
                    <a:pt x="312" y="180"/>
                  </a:lnTo>
                  <a:lnTo>
                    <a:pt x="335" y="191"/>
                  </a:lnTo>
                  <a:lnTo>
                    <a:pt x="356" y="201"/>
                  </a:lnTo>
                  <a:lnTo>
                    <a:pt x="379" y="212"/>
                  </a:lnTo>
                  <a:lnTo>
                    <a:pt x="401" y="222"/>
                  </a:lnTo>
                  <a:lnTo>
                    <a:pt x="420" y="232"/>
                  </a:lnTo>
                  <a:lnTo>
                    <a:pt x="441" y="241"/>
                  </a:lnTo>
                  <a:lnTo>
                    <a:pt x="460" y="249"/>
                  </a:lnTo>
                  <a:lnTo>
                    <a:pt x="480" y="259"/>
                  </a:lnTo>
                  <a:lnTo>
                    <a:pt x="514" y="274"/>
                  </a:lnTo>
                  <a:lnTo>
                    <a:pt x="549" y="286"/>
                  </a:lnTo>
                  <a:lnTo>
                    <a:pt x="566" y="293"/>
                  </a:lnTo>
                  <a:lnTo>
                    <a:pt x="582" y="299"/>
                  </a:lnTo>
                  <a:lnTo>
                    <a:pt x="597" y="303"/>
                  </a:lnTo>
                  <a:lnTo>
                    <a:pt x="612" y="309"/>
                  </a:lnTo>
                  <a:lnTo>
                    <a:pt x="659" y="320"/>
                  </a:lnTo>
                  <a:lnTo>
                    <a:pt x="672" y="324"/>
                  </a:lnTo>
                  <a:lnTo>
                    <a:pt x="688" y="328"/>
                  </a:lnTo>
                  <a:lnTo>
                    <a:pt x="703" y="330"/>
                  </a:lnTo>
                  <a:lnTo>
                    <a:pt x="716" y="332"/>
                  </a:lnTo>
                  <a:lnTo>
                    <a:pt x="732" y="336"/>
                  </a:lnTo>
                  <a:lnTo>
                    <a:pt x="747" y="336"/>
                  </a:lnTo>
                  <a:lnTo>
                    <a:pt x="761" y="338"/>
                  </a:lnTo>
                  <a:lnTo>
                    <a:pt x="776" y="340"/>
                  </a:lnTo>
                  <a:lnTo>
                    <a:pt x="792" y="340"/>
                  </a:lnTo>
                  <a:lnTo>
                    <a:pt x="805" y="341"/>
                  </a:lnTo>
                  <a:lnTo>
                    <a:pt x="869" y="341"/>
                  </a:lnTo>
                  <a:lnTo>
                    <a:pt x="897" y="338"/>
                  </a:lnTo>
                  <a:lnTo>
                    <a:pt x="909" y="334"/>
                  </a:lnTo>
                  <a:lnTo>
                    <a:pt x="921" y="326"/>
                  </a:lnTo>
                  <a:lnTo>
                    <a:pt x="936" y="314"/>
                  </a:lnTo>
                  <a:lnTo>
                    <a:pt x="949" y="297"/>
                  </a:lnTo>
                  <a:lnTo>
                    <a:pt x="961" y="268"/>
                  </a:lnTo>
                  <a:lnTo>
                    <a:pt x="963" y="259"/>
                  </a:lnTo>
                  <a:lnTo>
                    <a:pt x="967" y="235"/>
                  </a:lnTo>
                  <a:lnTo>
                    <a:pt x="967" y="224"/>
                  </a:lnTo>
                  <a:lnTo>
                    <a:pt x="969" y="212"/>
                  </a:lnTo>
                  <a:lnTo>
                    <a:pt x="969" y="201"/>
                  </a:lnTo>
                  <a:lnTo>
                    <a:pt x="971" y="193"/>
                  </a:lnTo>
                  <a:lnTo>
                    <a:pt x="973" y="180"/>
                  </a:lnTo>
                  <a:lnTo>
                    <a:pt x="973" y="168"/>
                  </a:lnTo>
                  <a:lnTo>
                    <a:pt x="975" y="160"/>
                  </a:lnTo>
                  <a:lnTo>
                    <a:pt x="978" y="151"/>
                  </a:lnTo>
                  <a:lnTo>
                    <a:pt x="980" y="141"/>
                  </a:lnTo>
                  <a:lnTo>
                    <a:pt x="988" y="126"/>
                  </a:lnTo>
                  <a:lnTo>
                    <a:pt x="992" y="120"/>
                  </a:lnTo>
                  <a:lnTo>
                    <a:pt x="998" y="112"/>
                  </a:lnTo>
                  <a:lnTo>
                    <a:pt x="1003" y="108"/>
                  </a:lnTo>
                  <a:lnTo>
                    <a:pt x="1023" y="101"/>
                  </a:lnTo>
                  <a:lnTo>
                    <a:pt x="1032" y="99"/>
                  </a:lnTo>
                  <a:lnTo>
                    <a:pt x="1048" y="99"/>
                  </a:lnTo>
                  <a:lnTo>
                    <a:pt x="1055" y="97"/>
                  </a:lnTo>
                  <a:lnTo>
                    <a:pt x="1086" y="97"/>
                  </a:lnTo>
                  <a:lnTo>
                    <a:pt x="1096" y="95"/>
                  </a:lnTo>
                  <a:lnTo>
                    <a:pt x="1182" y="95"/>
                  </a:lnTo>
                  <a:lnTo>
                    <a:pt x="1200" y="99"/>
                  </a:lnTo>
                  <a:lnTo>
                    <a:pt x="1215" y="103"/>
                  </a:lnTo>
                  <a:lnTo>
                    <a:pt x="1225" y="105"/>
                  </a:lnTo>
                  <a:lnTo>
                    <a:pt x="1233" y="106"/>
                  </a:lnTo>
                  <a:lnTo>
                    <a:pt x="1246" y="114"/>
                  </a:lnTo>
                  <a:lnTo>
                    <a:pt x="1252" y="116"/>
                  </a:lnTo>
                  <a:lnTo>
                    <a:pt x="1260" y="124"/>
                  </a:lnTo>
                  <a:lnTo>
                    <a:pt x="1267" y="126"/>
                  </a:lnTo>
                  <a:lnTo>
                    <a:pt x="1273" y="131"/>
                  </a:lnTo>
                  <a:lnTo>
                    <a:pt x="1279" y="139"/>
                  </a:lnTo>
                  <a:lnTo>
                    <a:pt x="1285" y="145"/>
                  </a:lnTo>
                  <a:lnTo>
                    <a:pt x="1290" y="153"/>
                  </a:lnTo>
                  <a:lnTo>
                    <a:pt x="1296" y="162"/>
                  </a:lnTo>
                  <a:lnTo>
                    <a:pt x="1300" y="170"/>
                  </a:lnTo>
                  <a:lnTo>
                    <a:pt x="1306" y="180"/>
                  </a:lnTo>
                  <a:lnTo>
                    <a:pt x="1306" y="178"/>
                  </a:lnTo>
                  <a:lnTo>
                    <a:pt x="1306" y="182"/>
                  </a:lnTo>
                  <a:lnTo>
                    <a:pt x="1312" y="191"/>
                  </a:lnTo>
                  <a:lnTo>
                    <a:pt x="1315" y="195"/>
                  </a:lnTo>
                  <a:lnTo>
                    <a:pt x="1321" y="207"/>
                  </a:lnTo>
                  <a:lnTo>
                    <a:pt x="1325" y="214"/>
                  </a:lnTo>
                  <a:lnTo>
                    <a:pt x="1331" y="220"/>
                  </a:lnTo>
                  <a:lnTo>
                    <a:pt x="1335" y="228"/>
                  </a:lnTo>
                  <a:lnTo>
                    <a:pt x="1338" y="234"/>
                  </a:lnTo>
                  <a:lnTo>
                    <a:pt x="1346" y="245"/>
                  </a:lnTo>
                  <a:lnTo>
                    <a:pt x="1352" y="253"/>
                  </a:lnTo>
                  <a:lnTo>
                    <a:pt x="1360" y="262"/>
                  </a:lnTo>
                  <a:lnTo>
                    <a:pt x="1365" y="272"/>
                  </a:lnTo>
                  <a:lnTo>
                    <a:pt x="1371" y="280"/>
                  </a:lnTo>
                  <a:lnTo>
                    <a:pt x="1387" y="299"/>
                  </a:lnTo>
                  <a:lnTo>
                    <a:pt x="1390" y="309"/>
                  </a:lnTo>
                  <a:lnTo>
                    <a:pt x="1400" y="320"/>
                  </a:lnTo>
                  <a:lnTo>
                    <a:pt x="1431" y="359"/>
                  </a:lnTo>
                  <a:lnTo>
                    <a:pt x="1437" y="368"/>
                  </a:lnTo>
                  <a:lnTo>
                    <a:pt x="1444" y="376"/>
                  </a:lnTo>
                  <a:lnTo>
                    <a:pt x="1460" y="395"/>
                  </a:lnTo>
                  <a:lnTo>
                    <a:pt x="1475" y="411"/>
                  </a:lnTo>
                  <a:lnTo>
                    <a:pt x="1481" y="418"/>
                  </a:lnTo>
                  <a:lnTo>
                    <a:pt x="1496" y="434"/>
                  </a:lnTo>
                  <a:lnTo>
                    <a:pt x="1502" y="438"/>
                  </a:lnTo>
                  <a:lnTo>
                    <a:pt x="1514" y="449"/>
                  </a:lnTo>
                  <a:lnTo>
                    <a:pt x="1529" y="461"/>
                  </a:lnTo>
                  <a:lnTo>
                    <a:pt x="1537" y="469"/>
                  </a:lnTo>
                  <a:lnTo>
                    <a:pt x="1556" y="480"/>
                  </a:lnTo>
                  <a:lnTo>
                    <a:pt x="1564" y="486"/>
                  </a:lnTo>
                  <a:lnTo>
                    <a:pt x="1573" y="494"/>
                  </a:lnTo>
                  <a:lnTo>
                    <a:pt x="1585" y="501"/>
                  </a:lnTo>
                  <a:lnTo>
                    <a:pt x="1597" y="507"/>
                  </a:lnTo>
                  <a:lnTo>
                    <a:pt x="1604" y="511"/>
                  </a:lnTo>
                  <a:lnTo>
                    <a:pt x="1614" y="521"/>
                  </a:lnTo>
                  <a:lnTo>
                    <a:pt x="1650" y="538"/>
                  </a:lnTo>
                  <a:lnTo>
                    <a:pt x="1660" y="544"/>
                  </a:lnTo>
                  <a:lnTo>
                    <a:pt x="1718" y="573"/>
                  </a:lnTo>
                  <a:lnTo>
                    <a:pt x="1729" y="576"/>
                  </a:lnTo>
                  <a:lnTo>
                    <a:pt x="1741" y="582"/>
                  </a:lnTo>
                  <a:lnTo>
                    <a:pt x="1764" y="590"/>
                  </a:lnTo>
                  <a:lnTo>
                    <a:pt x="1774" y="596"/>
                  </a:lnTo>
                  <a:lnTo>
                    <a:pt x="1785" y="600"/>
                  </a:lnTo>
                  <a:lnTo>
                    <a:pt x="1797" y="601"/>
                  </a:lnTo>
                  <a:lnTo>
                    <a:pt x="1806" y="605"/>
                  </a:lnTo>
                  <a:lnTo>
                    <a:pt x="1818" y="609"/>
                  </a:lnTo>
                  <a:lnTo>
                    <a:pt x="1824" y="609"/>
                  </a:lnTo>
                  <a:lnTo>
                    <a:pt x="1824" y="607"/>
                  </a:lnTo>
                  <a:lnTo>
                    <a:pt x="1826" y="605"/>
                  </a:lnTo>
                  <a:lnTo>
                    <a:pt x="1826" y="600"/>
                  </a:lnTo>
                  <a:lnTo>
                    <a:pt x="1824" y="600"/>
                  </a:lnTo>
                  <a:lnTo>
                    <a:pt x="1822" y="598"/>
                  </a:lnTo>
                  <a:lnTo>
                    <a:pt x="1810" y="594"/>
                  </a:lnTo>
                  <a:lnTo>
                    <a:pt x="1801" y="590"/>
                  </a:lnTo>
                  <a:lnTo>
                    <a:pt x="1789" y="588"/>
                  </a:lnTo>
                  <a:lnTo>
                    <a:pt x="1778" y="584"/>
                  </a:lnTo>
                  <a:lnTo>
                    <a:pt x="1768" y="578"/>
                  </a:lnTo>
                  <a:lnTo>
                    <a:pt x="1745" y="571"/>
                  </a:lnTo>
                  <a:lnTo>
                    <a:pt x="1733" y="565"/>
                  </a:lnTo>
                  <a:lnTo>
                    <a:pt x="1722" y="561"/>
                  </a:lnTo>
                  <a:lnTo>
                    <a:pt x="1664" y="532"/>
                  </a:lnTo>
                  <a:lnTo>
                    <a:pt x="1654" y="526"/>
                  </a:lnTo>
                  <a:lnTo>
                    <a:pt x="1622" y="509"/>
                  </a:lnTo>
                  <a:lnTo>
                    <a:pt x="1612" y="503"/>
                  </a:lnTo>
                  <a:lnTo>
                    <a:pt x="1600" y="496"/>
                  </a:lnTo>
                  <a:lnTo>
                    <a:pt x="1589" y="490"/>
                  </a:lnTo>
                  <a:lnTo>
                    <a:pt x="1581" y="486"/>
                  </a:lnTo>
                  <a:lnTo>
                    <a:pt x="1572" y="478"/>
                  </a:lnTo>
                  <a:lnTo>
                    <a:pt x="1564" y="472"/>
                  </a:lnTo>
                  <a:lnTo>
                    <a:pt x="1545" y="461"/>
                  </a:lnTo>
                  <a:lnTo>
                    <a:pt x="1537" y="453"/>
                  </a:lnTo>
                  <a:lnTo>
                    <a:pt x="1521" y="442"/>
                  </a:lnTo>
                  <a:lnTo>
                    <a:pt x="1510" y="430"/>
                  </a:lnTo>
                  <a:lnTo>
                    <a:pt x="1504" y="426"/>
                  </a:lnTo>
                  <a:lnTo>
                    <a:pt x="1489" y="411"/>
                  </a:lnTo>
                  <a:lnTo>
                    <a:pt x="1483" y="403"/>
                  </a:lnTo>
                  <a:lnTo>
                    <a:pt x="1468" y="388"/>
                  </a:lnTo>
                  <a:lnTo>
                    <a:pt x="1452" y="368"/>
                  </a:lnTo>
                  <a:lnTo>
                    <a:pt x="1444" y="361"/>
                  </a:lnTo>
                  <a:lnTo>
                    <a:pt x="1439" y="351"/>
                  </a:lnTo>
                  <a:lnTo>
                    <a:pt x="1408" y="313"/>
                  </a:lnTo>
                  <a:lnTo>
                    <a:pt x="1402" y="301"/>
                  </a:lnTo>
                  <a:lnTo>
                    <a:pt x="1394" y="291"/>
                  </a:lnTo>
                  <a:lnTo>
                    <a:pt x="1379" y="272"/>
                  </a:lnTo>
                  <a:lnTo>
                    <a:pt x="1373" y="264"/>
                  </a:lnTo>
                  <a:lnTo>
                    <a:pt x="1367" y="255"/>
                  </a:lnTo>
                  <a:lnTo>
                    <a:pt x="1360" y="245"/>
                  </a:lnTo>
                  <a:lnTo>
                    <a:pt x="1354" y="237"/>
                  </a:lnTo>
                  <a:lnTo>
                    <a:pt x="1350" y="230"/>
                  </a:lnTo>
                  <a:lnTo>
                    <a:pt x="1346" y="220"/>
                  </a:lnTo>
                  <a:lnTo>
                    <a:pt x="1338" y="212"/>
                  </a:lnTo>
                  <a:lnTo>
                    <a:pt x="1337" y="207"/>
                  </a:lnTo>
                  <a:lnTo>
                    <a:pt x="1333" y="199"/>
                  </a:lnTo>
                  <a:lnTo>
                    <a:pt x="1323" y="187"/>
                  </a:lnTo>
                  <a:lnTo>
                    <a:pt x="1319" y="183"/>
                  </a:lnTo>
                  <a:lnTo>
                    <a:pt x="1317" y="178"/>
                  </a:lnTo>
                  <a:lnTo>
                    <a:pt x="1317" y="176"/>
                  </a:lnTo>
                  <a:lnTo>
                    <a:pt x="1312" y="162"/>
                  </a:lnTo>
                  <a:lnTo>
                    <a:pt x="1304" y="155"/>
                  </a:lnTo>
                  <a:lnTo>
                    <a:pt x="1298" y="145"/>
                  </a:lnTo>
                  <a:lnTo>
                    <a:pt x="1292" y="137"/>
                  </a:lnTo>
                  <a:lnTo>
                    <a:pt x="1286" y="131"/>
                  </a:lnTo>
                  <a:lnTo>
                    <a:pt x="1281" y="124"/>
                  </a:lnTo>
                  <a:lnTo>
                    <a:pt x="1275" y="118"/>
                  </a:lnTo>
                  <a:lnTo>
                    <a:pt x="1267" y="112"/>
                  </a:lnTo>
                  <a:lnTo>
                    <a:pt x="1260" y="108"/>
                  </a:lnTo>
                  <a:lnTo>
                    <a:pt x="1254" y="103"/>
                  </a:lnTo>
                  <a:lnTo>
                    <a:pt x="1236" y="95"/>
                  </a:lnTo>
                  <a:lnTo>
                    <a:pt x="1229" y="93"/>
                  </a:lnTo>
                  <a:lnTo>
                    <a:pt x="1219" y="91"/>
                  </a:lnTo>
                  <a:lnTo>
                    <a:pt x="1204" y="87"/>
                  </a:lnTo>
                  <a:lnTo>
                    <a:pt x="1182" y="83"/>
                  </a:lnTo>
                  <a:lnTo>
                    <a:pt x="1096" y="83"/>
                  </a:lnTo>
                  <a:lnTo>
                    <a:pt x="1086" y="85"/>
                  </a:lnTo>
                  <a:lnTo>
                    <a:pt x="1055" y="85"/>
                  </a:lnTo>
                  <a:lnTo>
                    <a:pt x="1044" y="87"/>
                  </a:lnTo>
                  <a:lnTo>
                    <a:pt x="1046" y="87"/>
                  </a:lnTo>
                  <a:lnTo>
                    <a:pt x="1032" y="87"/>
                  </a:lnTo>
                  <a:lnTo>
                    <a:pt x="1019" y="89"/>
                  </a:lnTo>
                  <a:lnTo>
                    <a:pt x="1000" y="97"/>
                  </a:lnTo>
                  <a:lnTo>
                    <a:pt x="990" y="105"/>
                  </a:lnTo>
                  <a:lnTo>
                    <a:pt x="984" y="112"/>
                  </a:lnTo>
                  <a:lnTo>
                    <a:pt x="976" y="118"/>
                  </a:lnTo>
                  <a:lnTo>
                    <a:pt x="973" y="130"/>
                  </a:lnTo>
                  <a:lnTo>
                    <a:pt x="969" y="137"/>
                  </a:lnTo>
                  <a:lnTo>
                    <a:pt x="967" y="147"/>
                  </a:lnTo>
                  <a:lnTo>
                    <a:pt x="963" y="157"/>
                  </a:lnTo>
                  <a:lnTo>
                    <a:pt x="961" y="168"/>
                  </a:lnTo>
                  <a:lnTo>
                    <a:pt x="961" y="180"/>
                  </a:lnTo>
                  <a:lnTo>
                    <a:pt x="959" y="189"/>
                  </a:lnTo>
                  <a:lnTo>
                    <a:pt x="957" y="201"/>
                  </a:lnTo>
                  <a:lnTo>
                    <a:pt x="957" y="212"/>
                  </a:lnTo>
                  <a:lnTo>
                    <a:pt x="955" y="224"/>
                  </a:lnTo>
                  <a:lnTo>
                    <a:pt x="955" y="235"/>
                  </a:lnTo>
                  <a:lnTo>
                    <a:pt x="953" y="243"/>
                  </a:lnTo>
                  <a:lnTo>
                    <a:pt x="951" y="255"/>
                  </a:lnTo>
                  <a:lnTo>
                    <a:pt x="949" y="264"/>
                  </a:lnTo>
                  <a:lnTo>
                    <a:pt x="938" y="293"/>
                  </a:lnTo>
                  <a:lnTo>
                    <a:pt x="928" y="307"/>
                  </a:lnTo>
                  <a:lnTo>
                    <a:pt x="913" y="318"/>
                  </a:lnTo>
                  <a:lnTo>
                    <a:pt x="905" y="322"/>
                  </a:lnTo>
                  <a:lnTo>
                    <a:pt x="894" y="326"/>
                  </a:lnTo>
                  <a:lnTo>
                    <a:pt x="869" y="330"/>
                  </a:lnTo>
                  <a:lnTo>
                    <a:pt x="805" y="330"/>
                  </a:lnTo>
                  <a:lnTo>
                    <a:pt x="792" y="328"/>
                  </a:lnTo>
                  <a:lnTo>
                    <a:pt x="776" y="328"/>
                  </a:lnTo>
                  <a:lnTo>
                    <a:pt x="761" y="326"/>
                  </a:lnTo>
                  <a:lnTo>
                    <a:pt x="747" y="324"/>
                  </a:lnTo>
                  <a:lnTo>
                    <a:pt x="732" y="324"/>
                  </a:lnTo>
                  <a:lnTo>
                    <a:pt x="720" y="320"/>
                  </a:lnTo>
                  <a:lnTo>
                    <a:pt x="703" y="318"/>
                  </a:lnTo>
                  <a:lnTo>
                    <a:pt x="691" y="316"/>
                  </a:lnTo>
                  <a:lnTo>
                    <a:pt x="676" y="313"/>
                  </a:lnTo>
                  <a:lnTo>
                    <a:pt x="663" y="309"/>
                  </a:lnTo>
                  <a:lnTo>
                    <a:pt x="616" y="297"/>
                  </a:lnTo>
                  <a:lnTo>
                    <a:pt x="601" y="291"/>
                  </a:lnTo>
                  <a:lnTo>
                    <a:pt x="585" y="288"/>
                  </a:lnTo>
                  <a:lnTo>
                    <a:pt x="570" y="282"/>
                  </a:lnTo>
                  <a:lnTo>
                    <a:pt x="553" y="274"/>
                  </a:lnTo>
                  <a:lnTo>
                    <a:pt x="518" y="262"/>
                  </a:lnTo>
                  <a:lnTo>
                    <a:pt x="483" y="247"/>
                  </a:lnTo>
                  <a:lnTo>
                    <a:pt x="464" y="237"/>
                  </a:lnTo>
                  <a:lnTo>
                    <a:pt x="445" y="230"/>
                  </a:lnTo>
                  <a:lnTo>
                    <a:pt x="424" y="220"/>
                  </a:lnTo>
                  <a:lnTo>
                    <a:pt x="404" y="210"/>
                  </a:lnTo>
                  <a:lnTo>
                    <a:pt x="383" y="201"/>
                  </a:lnTo>
                  <a:lnTo>
                    <a:pt x="360" y="189"/>
                  </a:lnTo>
                  <a:lnTo>
                    <a:pt x="339" y="180"/>
                  </a:lnTo>
                  <a:lnTo>
                    <a:pt x="316" y="168"/>
                  </a:lnTo>
                  <a:lnTo>
                    <a:pt x="295" y="158"/>
                  </a:lnTo>
                  <a:lnTo>
                    <a:pt x="277" y="149"/>
                  </a:lnTo>
                  <a:lnTo>
                    <a:pt x="260" y="141"/>
                  </a:lnTo>
                  <a:lnTo>
                    <a:pt x="245" y="133"/>
                  </a:lnTo>
                  <a:lnTo>
                    <a:pt x="229" y="128"/>
                  </a:lnTo>
                  <a:lnTo>
                    <a:pt x="216" y="120"/>
                  </a:lnTo>
                  <a:lnTo>
                    <a:pt x="204" y="116"/>
                  </a:lnTo>
                  <a:lnTo>
                    <a:pt x="193" y="110"/>
                  </a:lnTo>
                  <a:lnTo>
                    <a:pt x="183" y="106"/>
                  </a:lnTo>
                  <a:lnTo>
                    <a:pt x="173" y="101"/>
                  </a:lnTo>
                  <a:lnTo>
                    <a:pt x="158" y="93"/>
                  </a:lnTo>
                  <a:lnTo>
                    <a:pt x="152" y="91"/>
                  </a:lnTo>
                  <a:lnTo>
                    <a:pt x="146" y="87"/>
                  </a:lnTo>
                  <a:lnTo>
                    <a:pt x="139" y="83"/>
                  </a:lnTo>
                  <a:lnTo>
                    <a:pt x="133" y="81"/>
                  </a:lnTo>
                  <a:lnTo>
                    <a:pt x="121" y="74"/>
                  </a:lnTo>
                  <a:lnTo>
                    <a:pt x="116" y="72"/>
                  </a:lnTo>
                  <a:lnTo>
                    <a:pt x="106" y="64"/>
                  </a:lnTo>
                  <a:lnTo>
                    <a:pt x="98" y="60"/>
                  </a:lnTo>
                  <a:lnTo>
                    <a:pt x="92" y="58"/>
                  </a:lnTo>
                  <a:lnTo>
                    <a:pt x="85" y="52"/>
                  </a:lnTo>
                  <a:lnTo>
                    <a:pt x="75" y="47"/>
                  </a:lnTo>
                  <a:lnTo>
                    <a:pt x="67" y="41"/>
                  </a:lnTo>
                  <a:lnTo>
                    <a:pt x="58" y="33"/>
                  </a:lnTo>
                  <a:lnTo>
                    <a:pt x="35" y="20"/>
                  </a:lnTo>
                  <a:lnTo>
                    <a:pt x="23" y="10"/>
                  </a:lnTo>
                  <a:lnTo>
                    <a:pt x="8" y="0"/>
                  </a:lnTo>
                  <a:lnTo>
                    <a:pt x="10" y="2"/>
                  </a:lnTo>
                  <a:close/>
                </a:path>
              </a:pathLst>
            </a:custGeom>
            <a:solidFill>
              <a:srgbClr val="0000FF"/>
            </a:solidFill>
            <a:ln w="9525">
              <a:solidFill>
                <a:srgbClr val="FF0000"/>
              </a:solidFill>
              <a:round/>
              <a:headEnd/>
              <a:tailEnd/>
            </a:ln>
          </p:spPr>
          <p:txBody>
            <a:bodyPr/>
            <a:lstStyle/>
            <a:p>
              <a:endParaRPr lang="zh-CN" altLang="en-US"/>
            </a:p>
          </p:txBody>
        </p:sp>
        <p:sp>
          <p:nvSpPr>
            <p:cNvPr id="238" name="Rectangle 896"/>
            <p:cNvSpPr>
              <a:spLocks noChangeArrowheads="1"/>
            </p:cNvSpPr>
            <p:nvPr/>
          </p:nvSpPr>
          <p:spPr bwMode="auto">
            <a:xfrm>
              <a:off x="5530850" y="4718050"/>
              <a:ext cx="119063" cy="211138"/>
            </a:xfrm>
            <a:prstGeom prst="rect">
              <a:avLst/>
            </a:prstGeom>
            <a:solidFill>
              <a:srgbClr val="FFFFFF"/>
            </a:solidFill>
            <a:ln w="9525">
              <a:noFill/>
              <a:miter lim="800000"/>
              <a:headEnd/>
              <a:tailEnd/>
            </a:ln>
          </p:spPr>
          <p:txBody>
            <a:bodyPr/>
            <a:lstStyle/>
            <a:p>
              <a:endParaRPr lang="zh-CN" altLang="en-US"/>
            </a:p>
          </p:txBody>
        </p:sp>
        <p:sp>
          <p:nvSpPr>
            <p:cNvPr id="239" name="Rectangle 897"/>
            <p:cNvSpPr>
              <a:spLocks noChangeArrowheads="1"/>
            </p:cNvSpPr>
            <p:nvPr/>
          </p:nvSpPr>
          <p:spPr bwMode="auto">
            <a:xfrm>
              <a:off x="5554663" y="4746625"/>
              <a:ext cx="69850" cy="304800"/>
            </a:xfrm>
            <a:prstGeom prst="rect">
              <a:avLst/>
            </a:prstGeom>
            <a:noFill/>
            <a:ln w="9525">
              <a:noFill/>
              <a:miter lim="800000"/>
              <a:headEnd/>
              <a:tailEnd/>
            </a:ln>
          </p:spPr>
          <p:txBody>
            <a:bodyPr wrap="none" lIns="0" tIns="0" rIns="0" bIns="0">
              <a:spAutoFit/>
            </a:bodyPr>
            <a:lstStyle/>
            <a:p>
              <a:r>
                <a:rPr lang="de-DE" altLang="zh-CN" sz="1000">
                  <a:solidFill>
                    <a:srgbClr val="000000"/>
                  </a:solidFill>
                </a:rPr>
                <a:t>2</a:t>
              </a:r>
              <a:endParaRPr lang="de-DE" altLang="zh-CN" sz="1600"/>
            </a:p>
          </p:txBody>
        </p:sp>
        <p:sp>
          <p:nvSpPr>
            <p:cNvPr id="240" name="Rectangle 898"/>
            <p:cNvSpPr>
              <a:spLocks noChangeArrowheads="1"/>
            </p:cNvSpPr>
            <p:nvPr/>
          </p:nvSpPr>
          <p:spPr bwMode="auto">
            <a:xfrm>
              <a:off x="7416800" y="4945063"/>
              <a:ext cx="115888" cy="211137"/>
            </a:xfrm>
            <a:prstGeom prst="rect">
              <a:avLst/>
            </a:prstGeom>
            <a:solidFill>
              <a:srgbClr val="FFFFFF"/>
            </a:solidFill>
            <a:ln w="9525">
              <a:noFill/>
              <a:miter lim="800000"/>
              <a:headEnd/>
              <a:tailEnd/>
            </a:ln>
          </p:spPr>
          <p:txBody>
            <a:bodyPr/>
            <a:lstStyle/>
            <a:p>
              <a:endParaRPr lang="zh-CN" altLang="en-US"/>
            </a:p>
          </p:txBody>
        </p:sp>
        <p:sp>
          <p:nvSpPr>
            <p:cNvPr id="241" name="Rectangle 899"/>
            <p:cNvSpPr>
              <a:spLocks noChangeArrowheads="1"/>
            </p:cNvSpPr>
            <p:nvPr/>
          </p:nvSpPr>
          <p:spPr bwMode="auto">
            <a:xfrm>
              <a:off x="7442200" y="4994275"/>
              <a:ext cx="69850" cy="304800"/>
            </a:xfrm>
            <a:prstGeom prst="rect">
              <a:avLst/>
            </a:prstGeom>
            <a:noFill/>
            <a:ln w="9525">
              <a:noFill/>
              <a:miter lim="800000"/>
              <a:headEnd/>
              <a:tailEnd/>
            </a:ln>
          </p:spPr>
          <p:txBody>
            <a:bodyPr wrap="none" lIns="0" tIns="0" rIns="0" bIns="0">
              <a:spAutoFit/>
            </a:bodyPr>
            <a:lstStyle/>
            <a:p>
              <a:r>
                <a:rPr lang="de-DE" altLang="zh-CN" sz="1000">
                  <a:solidFill>
                    <a:srgbClr val="000000"/>
                  </a:solidFill>
                </a:rPr>
                <a:t>2</a:t>
              </a:r>
              <a:endParaRPr lang="de-DE" altLang="zh-CN" sz="1600"/>
            </a:p>
          </p:txBody>
        </p:sp>
        <p:sp>
          <p:nvSpPr>
            <p:cNvPr id="242" name="Rectangle 900"/>
            <p:cNvSpPr>
              <a:spLocks noChangeArrowheads="1"/>
            </p:cNvSpPr>
            <p:nvPr/>
          </p:nvSpPr>
          <p:spPr bwMode="auto">
            <a:xfrm>
              <a:off x="7793038" y="4433888"/>
              <a:ext cx="119062" cy="211137"/>
            </a:xfrm>
            <a:prstGeom prst="rect">
              <a:avLst/>
            </a:prstGeom>
            <a:solidFill>
              <a:srgbClr val="FFFFFF"/>
            </a:solidFill>
            <a:ln w="9525">
              <a:noFill/>
              <a:miter lim="800000"/>
              <a:headEnd/>
              <a:tailEnd/>
            </a:ln>
          </p:spPr>
          <p:txBody>
            <a:bodyPr/>
            <a:lstStyle/>
            <a:p>
              <a:endParaRPr lang="zh-CN" altLang="en-US"/>
            </a:p>
          </p:txBody>
        </p:sp>
        <p:sp>
          <p:nvSpPr>
            <p:cNvPr id="243" name="Rectangle 901"/>
            <p:cNvSpPr>
              <a:spLocks noChangeArrowheads="1"/>
            </p:cNvSpPr>
            <p:nvPr/>
          </p:nvSpPr>
          <p:spPr bwMode="auto">
            <a:xfrm>
              <a:off x="7826375" y="4459288"/>
              <a:ext cx="69850" cy="304800"/>
            </a:xfrm>
            <a:prstGeom prst="rect">
              <a:avLst/>
            </a:prstGeom>
            <a:noFill/>
            <a:ln w="9525">
              <a:noFill/>
              <a:miter lim="800000"/>
              <a:headEnd/>
              <a:tailEnd/>
            </a:ln>
          </p:spPr>
          <p:txBody>
            <a:bodyPr wrap="none" lIns="0" tIns="0" rIns="0" bIns="0">
              <a:spAutoFit/>
            </a:bodyPr>
            <a:lstStyle/>
            <a:p>
              <a:r>
                <a:rPr lang="de-DE" altLang="zh-CN" sz="1000">
                  <a:solidFill>
                    <a:srgbClr val="000000"/>
                  </a:solidFill>
                </a:rPr>
                <a:t>1</a:t>
              </a:r>
              <a:endParaRPr lang="de-DE" altLang="zh-CN" sz="1600"/>
            </a:p>
          </p:txBody>
        </p:sp>
        <p:sp>
          <p:nvSpPr>
            <p:cNvPr id="244" name="Rectangle 902"/>
            <p:cNvSpPr>
              <a:spLocks noChangeArrowheads="1"/>
            </p:cNvSpPr>
            <p:nvPr/>
          </p:nvSpPr>
          <p:spPr bwMode="auto">
            <a:xfrm>
              <a:off x="5699125" y="3843338"/>
              <a:ext cx="119063" cy="211137"/>
            </a:xfrm>
            <a:prstGeom prst="rect">
              <a:avLst/>
            </a:prstGeom>
            <a:solidFill>
              <a:srgbClr val="FFFFFF"/>
            </a:solidFill>
            <a:ln w="9525">
              <a:noFill/>
              <a:miter lim="800000"/>
              <a:headEnd/>
              <a:tailEnd/>
            </a:ln>
          </p:spPr>
          <p:txBody>
            <a:bodyPr/>
            <a:lstStyle/>
            <a:p>
              <a:endParaRPr lang="zh-CN" altLang="en-US"/>
            </a:p>
          </p:txBody>
        </p:sp>
        <p:sp>
          <p:nvSpPr>
            <p:cNvPr id="245" name="Rectangle 903"/>
            <p:cNvSpPr>
              <a:spLocks noChangeArrowheads="1"/>
            </p:cNvSpPr>
            <p:nvPr/>
          </p:nvSpPr>
          <p:spPr bwMode="auto">
            <a:xfrm>
              <a:off x="5732463" y="3878263"/>
              <a:ext cx="69850" cy="304800"/>
            </a:xfrm>
            <a:prstGeom prst="rect">
              <a:avLst/>
            </a:prstGeom>
            <a:noFill/>
            <a:ln w="9525">
              <a:noFill/>
              <a:miter lim="800000"/>
              <a:headEnd/>
              <a:tailEnd/>
            </a:ln>
          </p:spPr>
          <p:txBody>
            <a:bodyPr wrap="none" lIns="0" tIns="0" rIns="0" bIns="0">
              <a:spAutoFit/>
            </a:bodyPr>
            <a:lstStyle/>
            <a:p>
              <a:r>
                <a:rPr lang="de-DE" altLang="zh-CN" sz="1000">
                  <a:solidFill>
                    <a:srgbClr val="000000"/>
                  </a:solidFill>
                </a:rPr>
                <a:t>1</a:t>
              </a:r>
              <a:endParaRPr lang="de-DE" altLang="zh-CN" sz="1600"/>
            </a:p>
          </p:txBody>
        </p:sp>
        <p:sp>
          <p:nvSpPr>
            <p:cNvPr id="246" name="Freeform 904"/>
            <p:cNvSpPr>
              <a:spLocks/>
            </p:cNvSpPr>
            <p:nvPr/>
          </p:nvSpPr>
          <p:spPr bwMode="auto">
            <a:xfrm>
              <a:off x="5591175" y="5100638"/>
              <a:ext cx="95250" cy="119062"/>
            </a:xfrm>
            <a:custGeom>
              <a:avLst/>
              <a:gdLst>
                <a:gd name="T0" fmla="*/ 2147483647 w 60"/>
                <a:gd name="T1" fmla="*/ 2147483647 h 75"/>
                <a:gd name="T2" fmla="*/ 0 w 60"/>
                <a:gd name="T3" fmla="*/ 0 h 75"/>
                <a:gd name="T4" fmla="*/ 2147483647 w 60"/>
                <a:gd name="T5" fmla="*/ 2147483647 h 75"/>
                <a:gd name="T6" fmla="*/ 2147483647 w 60"/>
                <a:gd name="T7" fmla="*/ 2147483647 h 75"/>
                <a:gd name="T8" fmla="*/ 2147483647 w 60"/>
                <a:gd name="T9" fmla="*/ 2147483647 h 75"/>
                <a:gd name="T10" fmla="*/ 0 60000 65536"/>
                <a:gd name="T11" fmla="*/ 0 60000 65536"/>
                <a:gd name="T12" fmla="*/ 0 60000 65536"/>
                <a:gd name="T13" fmla="*/ 0 60000 65536"/>
                <a:gd name="T14" fmla="*/ 0 60000 65536"/>
                <a:gd name="T15" fmla="*/ 0 w 60"/>
                <a:gd name="T16" fmla="*/ 0 h 75"/>
                <a:gd name="T17" fmla="*/ 60 w 60"/>
                <a:gd name="T18" fmla="*/ 75 h 75"/>
              </a:gdLst>
              <a:ahLst/>
              <a:cxnLst>
                <a:cxn ang="T10">
                  <a:pos x="T0" y="T1"/>
                </a:cxn>
                <a:cxn ang="T11">
                  <a:pos x="T2" y="T3"/>
                </a:cxn>
                <a:cxn ang="T12">
                  <a:pos x="T4" y="T5"/>
                </a:cxn>
                <a:cxn ang="T13">
                  <a:pos x="T6" y="T7"/>
                </a:cxn>
                <a:cxn ang="T14">
                  <a:pos x="T8" y="T9"/>
                </a:cxn>
              </a:cxnLst>
              <a:rect l="T15" t="T16" r="T17" b="T18"/>
              <a:pathLst>
                <a:path w="60" h="75">
                  <a:moveTo>
                    <a:pt x="60" y="44"/>
                  </a:moveTo>
                  <a:lnTo>
                    <a:pt x="0" y="0"/>
                  </a:lnTo>
                  <a:lnTo>
                    <a:pt x="20" y="75"/>
                  </a:lnTo>
                  <a:lnTo>
                    <a:pt x="58" y="50"/>
                  </a:lnTo>
                  <a:lnTo>
                    <a:pt x="60" y="44"/>
                  </a:lnTo>
                  <a:close/>
                </a:path>
              </a:pathLst>
            </a:custGeom>
            <a:solidFill>
              <a:srgbClr val="00C9FF"/>
            </a:solidFill>
            <a:ln w="9525">
              <a:noFill/>
              <a:round/>
              <a:headEnd/>
              <a:tailEnd/>
            </a:ln>
          </p:spPr>
          <p:txBody>
            <a:bodyPr/>
            <a:lstStyle/>
            <a:p>
              <a:endParaRPr lang="zh-CN" altLang="en-US"/>
            </a:p>
          </p:txBody>
        </p:sp>
        <p:sp>
          <p:nvSpPr>
            <p:cNvPr id="247" name="Freeform 905"/>
            <p:cNvSpPr>
              <a:spLocks/>
            </p:cNvSpPr>
            <p:nvPr/>
          </p:nvSpPr>
          <p:spPr bwMode="auto">
            <a:xfrm>
              <a:off x="5424488" y="3792538"/>
              <a:ext cx="119062" cy="85725"/>
            </a:xfrm>
            <a:custGeom>
              <a:avLst/>
              <a:gdLst>
                <a:gd name="T0" fmla="*/ 2147483647 w 75"/>
                <a:gd name="T1" fmla="*/ 2147483647 h 54"/>
                <a:gd name="T2" fmla="*/ 2147483647 w 75"/>
                <a:gd name="T3" fmla="*/ 2147483647 h 54"/>
                <a:gd name="T4" fmla="*/ 2147483647 w 75"/>
                <a:gd name="T5" fmla="*/ 0 h 54"/>
                <a:gd name="T6" fmla="*/ 0 w 75"/>
                <a:gd name="T7" fmla="*/ 2147483647 h 54"/>
                <a:gd name="T8" fmla="*/ 2147483647 w 75"/>
                <a:gd name="T9" fmla="*/ 2147483647 h 54"/>
                <a:gd name="T10" fmla="*/ 0 60000 65536"/>
                <a:gd name="T11" fmla="*/ 0 60000 65536"/>
                <a:gd name="T12" fmla="*/ 0 60000 65536"/>
                <a:gd name="T13" fmla="*/ 0 60000 65536"/>
                <a:gd name="T14" fmla="*/ 0 60000 65536"/>
                <a:gd name="T15" fmla="*/ 0 w 75"/>
                <a:gd name="T16" fmla="*/ 0 h 54"/>
                <a:gd name="T17" fmla="*/ 75 w 75"/>
                <a:gd name="T18" fmla="*/ 54 h 54"/>
              </a:gdLst>
              <a:ahLst/>
              <a:cxnLst>
                <a:cxn ang="T10">
                  <a:pos x="T0" y="T1"/>
                </a:cxn>
                <a:cxn ang="T11">
                  <a:pos x="T2" y="T3"/>
                </a:cxn>
                <a:cxn ang="T12">
                  <a:pos x="T4" y="T5"/>
                </a:cxn>
                <a:cxn ang="T13">
                  <a:pos x="T6" y="T7"/>
                </a:cxn>
                <a:cxn ang="T14">
                  <a:pos x="T8" y="T9"/>
                </a:cxn>
              </a:cxnLst>
              <a:rect l="T15" t="T16" r="T17" b="T18"/>
              <a:pathLst>
                <a:path w="75" h="54">
                  <a:moveTo>
                    <a:pt x="1" y="46"/>
                  </a:moveTo>
                  <a:lnTo>
                    <a:pt x="75" y="54"/>
                  </a:lnTo>
                  <a:lnTo>
                    <a:pt x="19" y="0"/>
                  </a:lnTo>
                  <a:lnTo>
                    <a:pt x="0" y="42"/>
                  </a:lnTo>
                  <a:lnTo>
                    <a:pt x="1" y="46"/>
                  </a:lnTo>
                  <a:close/>
                </a:path>
              </a:pathLst>
            </a:custGeom>
            <a:solidFill>
              <a:srgbClr val="0000FF"/>
            </a:solidFill>
            <a:ln w="9525">
              <a:noFill/>
              <a:round/>
              <a:headEnd/>
              <a:tailEnd/>
            </a:ln>
          </p:spPr>
          <p:txBody>
            <a:bodyPr/>
            <a:lstStyle/>
            <a:p>
              <a:endParaRPr lang="zh-CN" altLang="en-US"/>
            </a:p>
          </p:txBody>
        </p:sp>
        <p:sp>
          <p:nvSpPr>
            <p:cNvPr id="248" name="Freeform 906"/>
            <p:cNvSpPr>
              <a:spLocks/>
            </p:cNvSpPr>
            <p:nvPr/>
          </p:nvSpPr>
          <p:spPr bwMode="auto">
            <a:xfrm>
              <a:off x="7961313" y="4552950"/>
              <a:ext cx="119062" cy="79375"/>
            </a:xfrm>
            <a:custGeom>
              <a:avLst/>
              <a:gdLst>
                <a:gd name="T0" fmla="*/ 2147483647 w 75"/>
                <a:gd name="T1" fmla="*/ 2147483647 h 50"/>
                <a:gd name="T2" fmla="*/ 2147483647 w 75"/>
                <a:gd name="T3" fmla="*/ 2147483647 h 50"/>
                <a:gd name="T4" fmla="*/ 2147483647 w 75"/>
                <a:gd name="T5" fmla="*/ 0 h 50"/>
                <a:gd name="T6" fmla="*/ 0 w 75"/>
                <a:gd name="T7" fmla="*/ 2147483647 h 50"/>
                <a:gd name="T8" fmla="*/ 2147483647 w 75"/>
                <a:gd name="T9" fmla="*/ 2147483647 h 50"/>
                <a:gd name="T10" fmla="*/ 0 60000 65536"/>
                <a:gd name="T11" fmla="*/ 0 60000 65536"/>
                <a:gd name="T12" fmla="*/ 0 60000 65536"/>
                <a:gd name="T13" fmla="*/ 0 60000 65536"/>
                <a:gd name="T14" fmla="*/ 0 60000 65536"/>
                <a:gd name="T15" fmla="*/ 0 w 75"/>
                <a:gd name="T16" fmla="*/ 0 h 50"/>
                <a:gd name="T17" fmla="*/ 75 w 75"/>
                <a:gd name="T18" fmla="*/ 50 h 50"/>
              </a:gdLst>
              <a:ahLst/>
              <a:cxnLst>
                <a:cxn ang="T10">
                  <a:pos x="T0" y="T1"/>
                </a:cxn>
                <a:cxn ang="T11">
                  <a:pos x="T2" y="T3"/>
                </a:cxn>
                <a:cxn ang="T12">
                  <a:pos x="T4" y="T5"/>
                </a:cxn>
                <a:cxn ang="T13">
                  <a:pos x="T6" y="T7"/>
                </a:cxn>
                <a:cxn ang="T14">
                  <a:pos x="T8" y="T9"/>
                </a:cxn>
              </a:cxnLst>
              <a:rect l="T15" t="T16" r="T17" b="T18"/>
              <a:pathLst>
                <a:path w="75" h="50">
                  <a:moveTo>
                    <a:pt x="2" y="48"/>
                  </a:moveTo>
                  <a:lnTo>
                    <a:pt x="75" y="50"/>
                  </a:lnTo>
                  <a:lnTo>
                    <a:pt x="15" y="0"/>
                  </a:lnTo>
                  <a:lnTo>
                    <a:pt x="0" y="45"/>
                  </a:lnTo>
                  <a:lnTo>
                    <a:pt x="2" y="48"/>
                  </a:lnTo>
                  <a:close/>
                </a:path>
              </a:pathLst>
            </a:custGeom>
            <a:solidFill>
              <a:srgbClr val="0000FF"/>
            </a:solidFill>
            <a:ln w="9525">
              <a:noFill/>
              <a:round/>
              <a:headEnd/>
              <a:tailEnd/>
            </a:ln>
          </p:spPr>
          <p:txBody>
            <a:bodyPr/>
            <a:lstStyle/>
            <a:p>
              <a:endParaRPr lang="zh-CN" altLang="en-US"/>
            </a:p>
          </p:txBody>
        </p:sp>
        <p:sp>
          <p:nvSpPr>
            <p:cNvPr id="249" name="Freeform 907"/>
            <p:cNvSpPr>
              <a:spLocks/>
            </p:cNvSpPr>
            <p:nvPr/>
          </p:nvSpPr>
          <p:spPr bwMode="auto">
            <a:xfrm>
              <a:off x="7439025" y="4651375"/>
              <a:ext cx="79375" cy="119063"/>
            </a:xfrm>
            <a:custGeom>
              <a:avLst/>
              <a:gdLst>
                <a:gd name="T0" fmla="*/ 0 w 50"/>
                <a:gd name="T1" fmla="*/ 2147483647 h 75"/>
                <a:gd name="T2" fmla="*/ 2147483647 w 50"/>
                <a:gd name="T3" fmla="*/ 2147483647 h 75"/>
                <a:gd name="T4" fmla="*/ 2147483647 w 50"/>
                <a:gd name="T5" fmla="*/ 0 h 75"/>
                <a:gd name="T6" fmla="*/ 2147483647 w 50"/>
                <a:gd name="T7" fmla="*/ 2147483647 h 75"/>
                <a:gd name="T8" fmla="*/ 0 w 50"/>
                <a:gd name="T9" fmla="*/ 2147483647 h 75"/>
                <a:gd name="T10" fmla="*/ 0 60000 65536"/>
                <a:gd name="T11" fmla="*/ 0 60000 65536"/>
                <a:gd name="T12" fmla="*/ 0 60000 65536"/>
                <a:gd name="T13" fmla="*/ 0 60000 65536"/>
                <a:gd name="T14" fmla="*/ 0 60000 65536"/>
                <a:gd name="T15" fmla="*/ 0 w 50"/>
                <a:gd name="T16" fmla="*/ 0 h 75"/>
                <a:gd name="T17" fmla="*/ 50 w 50"/>
                <a:gd name="T18" fmla="*/ 75 h 75"/>
              </a:gdLst>
              <a:ahLst/>
              <a:cxnLst>
                <a:cxn ang="T10">
                  <a:pos x="T0" y="T1"/>
                </a:cxn>
                <a:cxn ang="T11">
                  <a:pos x="T2" y="T3"/>
                </a:cxn>
                <a:cxn ang="T12">
                  <a:pos x="T4" y="T5"/>
                </a:cxn>
                <a:cxn ang="T13">
                  <a:pos x="T6" y="T7"/>
                </a:cxn>
                <a:cxn ang="T14">
                  <a:pos x="T8" y="T9"/>
                </a:cxn>
              </a:cxnLst>
              <a:rect l="T15" t="T16" r="T17" b="T18"/>
              <a:pathLst>
                <a:path w="50" h="75">
                  <a:moveTo>
                    <a:pt x="0" y="12"/>
                  </a:moveTo>
                  <a:lnTo>
                    <a:pt x="36" y="75"/>
                  </a:lnTo>
                  <a:lnTo>
                    <a:pt x="50" y="0"/>
                  </a:lnTo>
                  <a:lnTo>
                    <a:pt x="2" y="8"/>
                  </a:lnTo>
                  <a:lnTo>
                    <a:pt x="0" y="12"/>
                  </a:lnTo>
                  <a:close/>
                </a:path>
              </a:pathLst>
            </a:custGeom>
            <a:solidFill>
              <a:srgbClr val="00C9FF"/>
            </a:solidFill>
            <a:ln w="9525">
              <a:noFill/>
              <a:round/>
              <a:headEnd/>
              <a:tailEnd/>
            </a:ln>
          </p:spPr>
          <p:txBody>
            <a:bodyPr/>
            <a:lstStyle/>
            <a:p>
              <a:endParaRPr lang="zh-CN" altLang="en-US"/>
            </a:p>
          </p:txBody>
        </p:sp>
        <p:sp>
          <p:nvSpPr>
            <p:cNvPr id="250" name="Freeform 908"/>
            <p:cNvSpPr>
              <a:spLocks/>
            </p:cNvSpPr>
            <p:nvPr/>
          </p:nvSpPr>
          <p:spPr bwMode="auto">
            <a:xfrm>
              <a:off x="1116013" y="2859088"/>
              <a:ext cx="3322637" cy="1357312"/>
            </a:xfrm>
            <a:custGeom>
              <a:avLst/>
              <a:gdLst>
                <a:gd name="T0" fmla="*/ 0 w 2093"/>
                <a:gd name="T1" fmla="*/ 2147483647 h 855"/>
                <a:gd name="T2" fmla="*/ 2147483647 w 2093"/>
                <a:gd name="T3" fmla="*/ 2147483647 h 855"/>
                <a:gd name="T4" fmla="*/ 2147483647 w 2093"/>
                <a:gd name="T5" fmla="*/ 2147483647 h 855"/>
                <a:gd name="T6" fmla="*/ 2147483647 w 2093"/>
                <a:gd name="T7" fmla="*/ 2147483647 h 855"/>
                <a:gd name="T8" fmla="*/ 2147483647 w 2093"/>
                <a:gd name="T9" fmla="*/ 2147483647 h 855"/>
                <a:gd name="T10" fmla="*/ 2147483647 w 2093"/>
                <a:gd name="T11" fmla="*/ 2147483647 h 855"/>
                <a:gd name="T12" fmla="*/ 2147483647 w 2093"/>
                <a:gd name="T13" fmla="*/ 2147483647 h 855"/>
                <a:gd name="T14" fmla="*/ 2147483647 w 2093"/>
                <a:gd name="T15" fmla="*/ 2147483647 h 855"/>
                <a:gd name="T16" fmla="*/ 2147483647 w 2093"/>
                <a:gd name="T17" fmla="*/ 2147483647 h 855"/>
                <a:gd name="T18" fmla="*/ 2147483647 w 2093"/>
                <a:gd name="T19" fmla="*/ 2147483647 h 855"/>
                <a:gd name="T20" fmla="*/ 2147483647 w 2093"/>
                <a:gd name="T21" fmla="*/ 2147483647 h 855"/>
                <a:gd name="T22" fmla="*/ 2147483647 w 2093"/>
                <a:gd name="T23" fmla="*/ 2147483647 h 855"/>
                <a:gd name="T24" fmla="*/ 2147483647 w 2093"/>
                <a:gd name="T25" fmla="*/ 2147483647 h 855"/>
                <a:gd name="T26" fmla="*/ 2147483647 w 2093"/>
                <a:gd name="T27" fmla="*/ 2147483647 h 855"/>
                <a:gd name="T28" fmla="*/ 2147483647 w 2093"/>
                <a:gd name="T29" fmla="*/ 2147483647 h 855"/>
                <a:gd name="T30" fmla="*/ 2147483647 w 2093"/>
                <a:gd name="T31" fmla="*/ 2147483647 h 855"/>
                <a:gd name="T32" fmla="*/ 2147483647 w 2093"/>
                <a:gd name="T33" fmla="*/ 2147483647 h 855"/>
                <a:gd name="T34" fmla="*/ 2147483647 w 2093"/>
                <a:gd name="T35" fmla="*/ 2147483647 h 855"/>
                <a:gd name="T36" fmla="*/ 2147483647 w 2093"/>
                <a:gd name="T37" fmla="*/ 2147483647 h 855"/>
                <a:gd name="T38" fmla="*/ 2147483647 w 2093"/>
                <a:gd name="T39" fmla="*/ 2147483647 h 855"/>
                <a:gd name="T40" fmla="*/ 2147483647 w 2093"/>
                <a:gd name="T41" fmla="*/ 2147483647 h 855"/>
                <a:gd name="T42" fmla="*/ 2147483647 w 2093"/>
                <a:gd name="T43" fmla="*/ 2147483647 h 855"/>
                <a:gd name="T44" fmla="*/ 2147483647 w 2093"/>
                <a:gd name="T45" fmla="*/ 2147483647 h 855"/>
                <a:gd name="T46" fmla="*/ 2147483647 w 2093"/>
                <a:gd name="T47" fmla="*/ 2147483647 h 855"/>
                <a:gd name="T48" fmla="*/ 2147483647 w 2093"/>
                <a:gd name="T49" fmla="*/ 2147483647 h 855"/>
                <a:gd name="T50" fmla="*/ 2147483647 w 2093"/>
                <a:gd name="T51" fmla="*/ 2147483647 h 855"/>
                <a:gd name="T52" fmla="*/ 2147483647 w 2093"/>
                <a:gd name="T53" fmla="*/ 2147483647 h 855"/>
                <a:gd name="T54" fmla="*/ 2147483647 w 2093"/>
                <a:gd name="T55" fmla="*/ 2147483647 h 855"/>
                <a:gd name="T56" fmla="*/ 2147483647 w 2093"/>
                <a:gd name="T57" fmla="*/ 2147483647 h 855"/>
                <a:gd name="T58" fmla="*/ 2147483647 w 2093"/>
                <a:gd name="T59" fmla="*/ 2147483647 h 855"/>
                <a:gd name="T60" fmla="*/ 2147483647 w 2093"/>
                <a:gd name="T61" fmla="*/ 2147483647 h 855"/>
                <a:gd name="T62" fmla="*/ 2147483647 w 2093"/>
                <a:gd name="T63" fmla="*/ 2147483647 h 855"/>
                <a:gd name="T64" fmla="*/ 2147483647 w 2093"/>
                <a:gd name="T65" fmla="*/ 2147483647 h 855"/>
                <a:gd name="T66" fmla="*/ 2147483647 w 2093"/>
                <a:gd name="T67" fmla="*/ 2147483647 h 855"/>
                <a:gd name="T68" fmla="*/ 2147483647 w 2093"/>
                <a:gd name="T69" fmla="*/ 2147483647 h 855"/>
                <a:gd name="T70" fmla="*/ 2147483647 w 2093"/>
                <a:gd name="T71" fmla="*/ 2147483647 h 855"/>
                <a:gd name="T72" fmla="*/ 2147483647 w 2093"/>
                <a:gd name="T73" fmla="*/ 2147483647 h 855"/>
                <a:gd name="T74" fmla="*/ 2147483647 w 2093"/>
                <a:gd name="T75" fmla="*/ 2147483647 h 855"/>
                <a:gd name="T76" fmla="*/ 2147483647 w 2093"/>
                <a:gd name="T77" fmla="*/ 2147483647 h 855"/>
                <a:gd name="T78" fmla="*/ 2147483647 w 2093"/>
                <a:gd name="T79" fmla="*/ 2147483647 h 855"/>
                <a:gd name="T80" fmla="*/ 2147483647 w 2093"/>
                <a:gd name="T81" fmla="*/ 2147483647 h 855"/>
                <a:gd name="T82" fmla="*/ 2147483647 w 2093"/>
                <a:gd name="T83" fmla="*/ 2147483647 h 855"/>
                <a:gd name="T84" fmla="*/ 2147483647 w 2093"/>
                <a:gd name="T85" fmla="*/ 2147483647 h 855"/>
                <a:gd name="T86" fmla="*/ 2147483647 w 2093"/>
                <a:gd name="T87" fmla="*/ 2147483647 h 855"/>
                <a:gd name="T88" fmla="*/ 2147483647 w 2093"/>
                <a:gd name="T89" fmla="*/ 2147483647 h 855"/>
                <a:gd name="T90" fmla="*/ 2147483647 w 2093"/>
                <a:gd name="T91" fmla="*/ 2147483647 h 855"/>
                <a:gd name="T92" fmla="*/ 2147483647 w 2093"/>
                <a:gd name="T93" fmla="*/ 2147483647 h 855"/>
                <a:gd name="T94" fmla="*/ 2147483647 w 2093"/>
                <a:gd name="T95" fmla="*/ 2147483647 h 855"/>
                <a:gd name="T96" fmla="*/ 2147483647 w 2093"/>
                <a:gd name="T97" fmla="*/ 2147483647 h 855"/>
                <a:gd name="T98" fmla="*/ 2147483647 w 2093"/>
                <a:gd name="T99" fmla="*/ 2147483647 h 855"/>
                <a:gd name="T100" fmla="*/ 2147483647 w 2093"/>
                <a:gd name="T101" fmla="*/ 2147483647 h 855"/>
                <a:gd name="T102" fmla="*/ 2147483647 w 2093"/>
                <a:gd name="T103" fmla="*/ 2147483647 h 855"/>
                <a:gd name="T104" fmla="*/ 2147483647 w 2093"/>
                <a:gd name="T105" fmla="*/ 2147483647 h 855"/>
                <a:gd name="T106" fmla="*/ 2147483647 w 2093"/>
                <a:gd name="T107" fmla="*/ 2147483647 h 85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093"/>
                <a:gd name="T163" fmla="*/ 0 h 855"/>
                <a:gd name="T164" fmla="*/ 2093 w 2093"/>
                <a:gd name="T165" fmla="*/ 855 h 85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093" h="855">
                  <a:moveTo>
                    <a:pt x="12" y="4"/>
                  </a:moveTo>
                  <a:lnTo>
                    <a:pt x="8" y="0"/>
                  </a:lnTo>
                  <a:lnTo>
                    <a:pt x="4" y="0"/>
                  </a:lnTo>
                  <a:lnTo>
                    <a:pt x="0" y="4"/>
                  </a:lnTo>
                  <a:lnTo>
                    <a:pt x="0" y="8"/>
                  </a:lnTo>
                  <a:lnTo>
                    <a:pt x="6" y="25"/>
                  </a:lnTo>
                  <a:lnTo>
                    <a:pt x="13" y="44"/>
                  </a:lnTo>
                  <a:lnTo>
                    <a:pt x="23" y="66"/>
                  </a:lnTo>
                  <a:lnTo>
                    <a:pt x="33" y="85"/>
                  </a:lnTo>
                  <a:lnTo>
                    <a:pt x="42" y="106"/>
                  </a:lnTo>
                  <a:lnTo>
                    <a:pt x="52" y="129"/>
                  </a:lnTo>
                  <a:lnTo>
                    <a:pt x="64" y="150"/>
                  </a:lnTo>
                  <a:lnTo>
                    <a:pt x="75" y="174"/>
                  </a:lnTo>
                  <a:lnTo>
                    <a:pt x="89" y="197"/>
                  </a:lnTo>
                  <a:lnTo>
                    <a:pt x="100" y="220"/>
                  </a:lnTo>
                  <a:lnTo>
                    <a:pt x="127" y="266"/>
                  </a:lnTo>
                  <a:lnTo>
                    <a:pt x="154" y="316"/>
                  </a:lnTo>
                  <a:lnTo>
                    <a:pt x="169" y="341"/>
                  </a:lnTo>
                  <a:lnTo>
                    <a:pt x="185" y="364"/>
                  </a:lnTo>
                  <a:lnTo>
                    <a:pt x="198" y="387"/>
                  </a:lnTo>
                  <a:lnTo>
                    <a:pt x="214" y="410"/>
                  </a:lnTo>
                  <a:lnTo>
                    <a:pt x="229" y="436"/>
                  </a:lnTo>
                  <a:lnTo>
                    <a:pt x="247" y="459"/>
                  </a:lnTo>
                  <a:lnTo>
                    <a:pt x="262" y="480"/>
                  </a:lnTo>
                  <a:lnTo>
                    <a:pt x="277" y="503"/>
                  </a:lnTo>
                  <a:lnTo>
                    <a:pt x="291" y="524"/>
                  </a:lnTo>
                  <a:lnTo>
                    <a:pt x="304" y="547"/>
                  </a:lnTo>
                  <a:lnTo>
                    <a:pt x="322" y="568"/>
                  </a:lnTo>
                  <a:lnTo>
                    <a:pt x="352" y="607"/>
                  </a:lnTo>
                  <a:lnTo>
                    <a:pt x="366" y="626"/>
                  </a:lnTo>
                  <a:lnTo>
                    <a:pt x="381" y="645"/>
                  </a:lnTo>
                  <a:lnTo>
                    <a:pt x="395" y="663"/>
                  </a:lnTo>
                  <a:lnTo>
                    <a:pt x="408" y="678"/>
                  </a:lnTo>
                  <a:lnTo>
                    <a:pt x="424" y="696"/>
                  </a:lnTo>
                  <a:lnTo>
                    <a:pt x="435" y="709"/>
                  </a:lnTo>
                  <a:lnTo>
                    <a:pt x="451" y="723"/>
                  </a:lnTo>
                  <a:lnTo>
                    <a:pt x="466" y="734"/>
                  </a:lnTo>
                  <a:lnTo>
                    <a:pt x="481" y="748"/>
                  </a:lnTo>
                  <a:lnTo>
                    <a:pt x="516" y="771"/>
                  </a:lnTo>
                  <a:lnTo>
                    <a:pt x="555" y="790"/>
                  </a:lnTo>
                  <a:lnTo>
                    <a:pt x="593" y="805"/>
                  </a:lnTo>
                  <a:lnTo>
                    <a:pt x="614" y="813"/>
                  </a:lnTo>
                  <a:lnTo>
                    <a:pt x="634" y="819"/>
                  </a:lnTo>
                  <a:lnTo>
                    <a:pt x="676" y="830"/>
                  </a:lnTo>
                  <a:lnTo>
                    <a:pt x="695" y="834"/>
                  </a:lnTo>
                  <a:lnTo>
                    <a:pt x="716" y="840"/>
                  </a:lnTo>
                  <a:lnTo>
                    <a:pt x="740" y="842"/>
                  </a:lnTo>
                  <a:lnTo>
                    <a:pt x="778" y="850"/>
                  </a:lnTo>
                  <a:lnTo>
                    <a:pt x="799" y="852"/>
                  </a:lnTo>
                  <a:lnTo>
                    <a:pt x="817" y="854"/>
                  </a:lnTo>
                  <a:lnTo>
                    <a:pt x="836" y="854"/>
                  </a:lnTo>
                  <a:lnTo>
                    <a:pt x="853" y="855"/>
                  </a:lnTo>
                  <a:lnTo>
                    <a:pt x="932" y="855"/>
                  </a:lnTo>
                  <a:lnTo>
                    <a:pt x="948" y="854"/>
                  </a:lnTo>
                  <a:lnTo>
                    <a:pt x="967" y="850"/>
                  </a:lnTo>
                  <a:lnTo>
                    <a:pt x="978" y="850"/>
                  </a:lnTo>
                  <a:lnTo>
                    <a:pt x="984" y="848"/>
                  </a:lnTo>
                  <a:lnTo>
                    <a:pt x="990" y="842"/>
                  </a:lnTo>
                  <a:lnTo>
                    <a:pt x="994" y="838"/>
                  </a:lnTo>
                  <a:lnTo>
                    <a:pt x="1005" y="830"/>
                  </a:lnTo>
                  <a:lnTo>
                    <a:pt x="1007" y="823"/>
                  </a:lnTo>
                  <a:lnTo>
                    <a:pt x="1011" y="817"/>
                  </a:lnTo>
                  <a:lnTo>
                    <a:pt x="1013" y="811"/>
                  </a:lnTo>
                  <a:lnTo>
                    <a:pt x="1017" y="803"/>
                  </a:lnTo>
                  <a:lnTo>
                    <a:pt x="1025" y="773"/>
                  </a:lnTo>
                  <a:lnTo>
                    <a:pt x="1026" y="763"/>
                  </a:lnTo>
                  <a:lnTo>
                    <a:pt x="1028" y="755"/>
                  </a:lnTo>
                  <a:lnTo>
                    <a:pt x="1038" y="707"/>
                  </a:lnTo>
                  <a:lnTo>
                    <a:pt x="1042" y="699"/>
                  </a:lnTo>
                  <a:lnTo>
                    <a:pt x="1044" y="690"/>
                  </a:lnTo>
                  <a:lnTo>
                    <a:pt x="1055" y="661"/>
                  </a:lnTo>
                  <a:lnTo>
                    <a:pt x="1059" y="655"/>
                  </a:lnTo>
                  <a:lnTo>
                    <a:pt x="1065" y="645"/>
                  </a:lnTo>
                  <a:lnTo>
                    <a:pt x="1077" y="630"/>
                  </a:lnTo>
                  <a:lnTo>
                    <a:pt x="1092" y="615"/>
                  </a:lnTo>
                  <a:lnTo>
                    <a:pt x="1102" y="611"/>
                  </a:lnTo>
                  <a:lnTo>
                    <a:pt x="1102" y="609"/>
                  </a:lnTo>
                  <a:lnTo>
                    <a:pt x="1100" y="611"/>
                  </a:lnTo>
                  <a:lnTo>
                    <a:pt x="1104" y="605"/>
                  </a:lnTo>
                  <a:lnTo>
                    <a:pt x="1102" y="607"/>
                  </a:lnTo>
                  <a:lnTo>
                    <a:pt x="1105" y="609"/>
                  </a:lnTo>
                  <a:lnTo>
                    <a:pt x="1107" y="607"/>
                  </a:lnTo>
                  <a:lnTo>
                    <a:pt x="1113" y="607"/>
                  </a:lnTo>
                  <a:lnTo>
                    <a:pt x="1115" y="605"/>
                  </a:lnTo>
                  <a:lnTo>
                    <a:pt x="1123" y="605"/>
                  </a:lnTo>
                  <a:lnTo>
                    <a:pt x="1121" y="605"/>
                  </a:lnTo>
                  <a:lnTo>
                    <a:pt x="1136" y="603"/>
                  </a:lnTo>
                  <a:lnTo>
                    <a:pt x="1154" y="603"/>
                  </a:lnTo>
                  <a:lnTo>
                    <a:pt x="1171" y="601"/>
                  </a:lnTo>
                  <a:lnTo>
                    <a:pt x="1211" y="601"/>
                  </a:lnTo>
                  <a:lnTo>
                    <a:pt x="1233" y="599"/>
                  </a:lnTo>
                  <a:lnTo>
                    <a:pt x="1256" y="599"/>
                  </a:lnTo>
                  <a:lnTo>
                    <a:pt x="1325" y="593"/>
                  </a:lnTo>
                  <a:lnTo>
                    <a:pt x="1375" y="590"/>
                  </a:lnTo>
                  <a:lnTo>
                    <a:pt x="1402" y="586"/>
                  </a:lnTo>
                  <a:lnTo>
                    <a:pt x="1427" y="584"/>
                  </a:lnTo>
                  <a:lnTo>
                    <a:pt x="1456" y="578"/>
                  </a:lnTo>
                  <a:lnTo>
                    <a:pt x="1481" y="574"/>
                  </a:lnTo>
                  <a:lnTo>
                    <a:pt x="1562" y="557"/>
                  </a:lnTo>
                  <a:lnTo>
                    <a:pt x="1587" y="549"/>
                  </a:lnTo>
                  <a:lnTo>
                    <a:pt x="1641" y="534"/>
                  </a:lnTo>
                  <a:lnTo>
                    <a:pt x="1666" y="524"/>
                  </a:lnTo>
                  <a:lnTo>
                    <a:pt x="1741" y="489"/>
                  </a:lnTo>
                  <a:lnTo>
                    <a:pt x="1766" y="476"/>
                  </a:lnTo>
                  <a:lnTo>
                    <a:pt x="1812" y="443"/>
                  </a:lnTo>
                  <a:lnTo>
                    <a:pt x="1855" y="409"/>
                  </a:lnTo>
                  <a:lnTo>
                    <a:pt x="1876" y="389"/>
                  </a:lnTo>
                  <a:lnTo>
                    <a:pt x="1878" y="385"/>
                  </a:lnTo>
                  <a:lnTo>
                    <a:pt x="1880" y="383"/>
                  </a:lnTo>
                  <a:lnTo>
                    <a:pt x="1883" y="382"/>
                  </a:lnTo>
                  <a:lnTo>
                    <a:pt x="1901" y="364"/>
                  </a:lnTo>
                  <a:lnTo>
                    <a:pt x="1907" y="360"/>
                  </a:lnTo>
                  <a:lnTo>
                    <a:pt x="1912" y="355"/>
                  </a:lnTo>
                  <a:lnTo>
                    <a:pt x="1918" y="347"/>
                  </a:lnTo>
                  <a:lnTo>
                    <a:pt x="1926" y="341"/>
                  </a:lnTo>
                  <a:lnTo>
                    <a:pt x="1934" y="333"/>
                  </a:lnTo>
                  <a:lnTo>
                    <a:pt x="1939" y="326"/>
                  </a:lnTo>
                  <a:lnTo>
                    <a:pt x="1949" y="318"/>
                  </a:lnTo>
                  <a:lnTo>
                    <a:pt x="1957" y="308"/>
                  </a:lnTo>
                  <a:lnTo>
                    <a:pt x="1964" y="301"/>
                  </a:lnTo>
                  <a:lnTo>
                    <a:pt x="1972" y="291"/>
                  </a:lnTo>
                  <a:lnTo>
                    <a:pt x="1982" y="281"/>
                  </a:lnTo>
                  <a:lnTo>
                    <a:pt x="1991" y="270"/>
                  </a:lnTo>
                  <a:lnTo>
                    <a:pt x="1999" y="260"/>
                  </a:lnTo>
                  <a:lnTo>
                    <a:pt x="2028" y="226"/>
                  </a:lnTo>
                  <a:lnTo>
                    <a:pt x="2036" y="214"/>
                  </a:lnTo>
                  <a:lnTo>
                    <a:pt x="2045" y="202"/>
                  </a:lnTo>
                  <a:lnTo>
                    <a:pt x="2055" y="189"/>
                  </a:lnTo>
                  <a:lnTo>
                    <a:pt x="2065" y="177"/>
                  </a:lnTo>
                  <a:lnTo>
                    <a:pt x="2074" y="164"/>
                  </a:lnTo>
                  <a:lnTo>
                    <a:pt x="2091" y="137"/>
                  </a:lnTo>
                  <a:lnTo>
                    <a:pt x="2093" y="137"/>
                  </a:lnTo>
                  <a:lnTo>
                    <a:pt x="2093" y="131"/>
                  </a:lnTo>
                  <a:lnTo>
                    <a:pt x="2091" y="129"/>
                  </a:lnTo>
                  <a:lnTo>
                    <a:pt x="2091" y="127"/>
                  </a:lnTo>
                  <a:lnTo>
                    <a:pt x="2086" y="127"/>
                  </a:lnTo>
                  <a:lnTo>
                    <a:pt x="2084" y="129"/>
                  </a:lnTo>
                  <a:lnTo>
                    <a:pt x="2082" y="129"/>
                  </a:lnTo>
                  <a:lnTo>
                    <a:pt x="2084" y="129"/>
                  </a:lnTo>
                  <a:lnTo>
                    <a:pt x="2063" y="156"/>
                  </a:lnTo>
                  <a:lnTo>
                    <a:pt x="2057" y="170"/>
                  </a:lnTo>
                  <a:lnTo>
                    <a:pt x="2047" y="181"/>
                  </a:lnTo>
                  <a:lnTo>
                    <a:pt x="2038" y="195"/>
                  </a:lnTo>
                  <a:lnTo>
                    <a:pt x="2028" y="206"/>
                  </a:lnTo>
                  <a:lnTo>
                    <a:pt x="2020" y="218"/>
                  </a:lnTo>
                  <a:lnTo>
                    <a:pt x="1991" y="253"/>
                  </a:lnTo>
                  <a:lnTo>
                    <a:pt x="1984" y="262"/>
                  </a:lnTo>
                  <a:lnTo>
                    <a:pt x="1974" y="274"/>
                  </a:lnTo>
                  <a:lnTo>
                    <a:pt x="1964" y="283"/>
                  </a:lnTo>
                  <a:lnTo>
                    <a:pt x="1957" y="293"/>
                  </a:lnTo>
                  <a:lnTo>
                    <a:pt x="1949" y="301"/>
                  </a:lnTo>
                  <a:lnTo>
                    <a:pt x="1941" y="310"/>
                  </a:lnTo>
                  <a:lnTo>
                    <a:pt x="1932" y="318"/>
                  </a:lnTo>
                  <a:lnTo>
                    <a:pt x="1926" y="326"/>
                  </a:lnTo>
                  <a:lnTo>
                    <a:pt x="1918" y="333"/>
                  </a:lnTo>
                  <a:lnTo>
                    <a:pt x="1910" y="339"/>
                  </a:lnTo>
                  <a:lnTo>
                    <a:pt x="1905" y="347"/>
                  </a:lnTo>
                  <a:lnTo>
                    <a:pt x="1899" y="353"/>
                  </a:lnTo>
                  <a:lnTo>
                    <a:pt x="1893" y="357"/>
                  </a:lnTo>
                  <a:lnTo>
                    <a:pt x="1876" y="374"/>
                  </a:lnTo>
                  <a:lnTo>
                    <a:pt x="1872" y="376"/>
                  </a:lnTo>
                  <a:lnTo>
                    <a:pt x="1866" y="382"/>
                  </a:lnTo>
                  <a:lnTo>
                    <a:pt x="1866" y="385"/>
                  </a:lnTo>
                  <a:lnTo>
                    <a:pt x="1868" y="382"/>
                  </a:lnTo>
                  <a:lnTo>
                    <a:pt x="1847" y="401"/>
                  </a:lnTo>
                  <a:lnTo>
                    <a:pt x="1805" y="436"/>
                  </a:lnTo>
                  <a:lnTo>
                    <a:pt x="1758" y="464"/>
                  </a:lnTo>
                  <a:lnTo>
                    <a:pt x="1737" y="478"/>
                  </a:lnTo>
                  <a:lnTo>
                    <a:pt x="1662" y="513"/>
                  </a:lnTo>
                  <a:lnTo>
                    <a:pt x="1637" y="522"/>
                  </a:lnTo>
                  <a:lnTo>
                    <a:pt x="1583" y="538"/>
                  </a:lnTo>
                  <a:lnTo>
                    <a:pt x="1558" y="545"/>
                  </a:lnTo>
                  <a:lnTo>
                    <a:pt x="1477" y="563"/>
                  </a:lnTo>
                  <a:lnTo>
                    <a:pt x="1452" y="566"/>
                  </a:lnTo>
                  <a:lnTo>
                    <a:pt x="1427" y="572"/>
                  </a:lnTo>
                  <a:lnTo>
                    <a:pt x="1402" y="574"/>
                  </a:lnTo>
                  <a:lnTo>
                    <a:pt x="1375" y="578"/>
                  </a:lnTo>
                  <a:lnTo>
                    <a:pt x="1325" y="582"/>
                  </a:lnTo>
                  <a:lnTo>
                    <a:pt x="1256" y="588"/>
                  </a:lnTo>
                  <a:lnTo>
                    <a:pt x="1233" y="588"/>
                  </a:lnTo>
                  <a:lnTo>
                    <a:pt x="1211" y="590"/>
                  </a:lnTo>
                  <a:lnTo>
                    <a:pt x="1171" y="590"/>
                  </a:lnTo>
                  <a:lnTo>
                    <a:pt x="1154" y="592"/>
                  </a:lnTo>
                  <a:lnTo>
                    <a:pt x="1136" y="592"/>
                  </a:lnTo>
                  <a:lnTo>
                    <a:pt x="1121" y="593"/>
                  </a:lnTo>
                  <a:lnTo>
                    <a:pt x="1119" y="593"/>
                  </a:lnTo>
                  <a:lnTo>
                    <a:pt x="1121" y="593"/>
                  </a:lnTo>
                  <a:lnTo>
                    <a:pt x="1111" y="593"/>
                  </a:lnTo>
                  <a:lnTo>
                    <a:pt x="1109" y="595"/>
                  </a:lnTo>
                  <a:lnTo>
                    <a:pt x="1104" y="595"/>
                  </a:lnTo>
                  <a:lnTo>
                    <a:pt x="1102" y="597"/>
                  </a:lnTo>
                  <a:lnTo>
                    <a:pt x="1094" y="599"/>
                  </a:lnTo>
                  <a:lnTo>
                    <a:pt x="1092" y="605"/>
                  </a:lnTo>
                  <a:lnTo>
                    <a:pt x="1096" y="599"/>
                  </a:lnTo>
                  <a:lnTo>
                    <a:pt x="1094" y="601"/>
                  </a:lnTo>
                  <a:lnTo>
                    <a:pt x="1084" y="607"/>
                  </a:lnTo>
                  <a:lnTo>
                    <a:pt x="1069" y="622"/>
                  </a:lnTo>
                  <a:lnTo>
                    <a:pt x="1057" y="638"/>
                  </a:lnTo>
                  <a:lnTo>
                    <a:pt x="1052" y="647"/>
                  </a:lnTo>
                  <a:lnTo>
                    <a:pt x="1044" y="657"/>
                  </a:lnTo>
                  <a:lnTo>
                    <a:pt x="1032" y="686"/>
                  </a:lnTo>
                  <a:lnTo>
                    <a:pt x="1030" y="696"/>
                  </a:lnTo>
                  <a:lnTo>
                    <a:pt x="1026" y="703"/>
                  </a:lnTo>
                  <a:lnTo>
                    <a:pt x="1017" y="751"/>
                  </a:lnTo>
                  <a:lnTo>
                    <a:pt x="1015" y="759"/>
                  </a:lnTo>
                  <a:lnTo>
                    <a:pt x="1013" y="769"/>
                  </a:lnTo>
                  <a:lnTo>
                    <a:pt x="1005" y="800"/>
                  </a:lnTo>
                  <a:lnTo>
                    <a:pt x="1001" y="807"/>
                  </a:lnTo>
                  <a:lnTo>
                    <a:pt x="1000" y="813"/>
                  </a:lnTo>
                  <a:lnTo>
                    <a:pt x="996" y="819"/>
                  </a:lnTo>
                  <a:lnTo>
                    <a:pt x="994" y="823"/>
                  </a:lnTo>
                  <a:lnTo>
                    <a:pt x="992" y="827"/>
                  </a:lnTo>
                  <a:lnTo>
                    <a:pt x="986" y="830"/>
                  </a:lnTo>
                  <a:lnTo>
                    <a:pt x="982" y="834"/>
                  </a:lnTo>
                  <a:lnTo>
                    <a:pt x="976" y="836"/>
                  </a:lnTo>
                  <a:lnTo>
                    <a:pt x="974" y="838"/>
                  </a:lnTo>
                  <a:lnTo>
                    <a:pt x="976" y="838"/>
                  </a:lnTo>
                  <a:lnTo>
                    <a:pt x="967" y="838"/>
                  </a:lnTo>
                  <a:lnTo>
                    <a:pt x="953" y="840"/>
                  </a:lnTo>
                  <a:lnTo>
                    <a:pt x="944" y="842"/>
                  </a:lnTo>
                  <a:lnTo>
                    <a:pt x="932" y="844"/>
                  </a:lnTo>
                  <a:lnTo>
                    <a:pt x="853" y="844"/>
                  </a:lnTo>
                  <a:lnTo>
                    <a:pt x="836" y="842"/>
                  </a:lnTo>
                  <a:lnTo>
                    <a:pt x="817" y="842"/>
                  </a:lnTo>
                  <a:lnTo>
                    <a:pt x="799" y="840"/>
                  </a:lnTo>
                  <a:lnTo>
                    <a:pt x="778" y="838"/>
                  </a:lnTo>
                  <a:lnTo>
                    <a:pt x="720" y="828"/>
                  </a:lnTo>
                  <a:lnTo>
                    <a:pt x="699" y="823"/>
                  </a:lnTo>
                  <a:lnTo>
                    <a:pt x="680" y="819"/>
                  </a:lnTo>
                  <a:lnTo>
                    <a:pt x="637" y="807"/>
                  </a:lnTo>
                  <a:lnTo>
                    <a:pt x="618" y="802"/>
                  </a:lnTo>
                  <a:lnTo>
                    <a:pt x="597" y="794"/>
                  </a:lnTo>
                  <a:lnTo>
                    <a:pt x="558" y="778"/>
                  </a:lnTo>
                  <a:lnTo>
                    <a:pt x="539" y="769"/>
                  </a:lnTo>
                  <a:lnTo>
                    <a:pt x="524" y="759"/>
                  </a:lnTo>
                  <a:lnTo>
                    <a:pt x="507" y="748"/>
                  </a:lnTo>
                  <a:lnTo>
                    <a:pt x="489" y="740"/>
                  </a:lnTo>
                  <a:lnTo>
                    <a:pt x="474" y="726"/>
                  </a:lnTo>
                  <a:lnTo>
                    <a:pt x="458" y="715"/>
                  </a:lnTo>
                  <a:lnTo>
                    <a:pt x="443" y="701"/>
                  </a:lnTo>
                  <a:lnTo>
                    <a:pt x="431" y="688"/>
                  </a:lnTo>
                  <a:lnTo>
                    <a:pt x="416" y="671"/>
                  </a:lnTo>
                  <a:lnTo>
                    <a:pt x="403" y="655"/>
                  </a:lnTo>
                  <a:lnTo>
                    <a:pt x="389" y="638"/>
                  </a:lnTo>
                  <a:lnTo>
                    <a:pt x="374" y="619"/>
                  </a:lnTo>
                  <a:lnTo>
                    <a:pt x="360" y="599"/>
                  </a:lnTo>
                  <a:lnTo>
                    <a:pt x="329" y="561"/>
                  </a:lnTo>
                  <a:lnTo>
                    <a:pt x="316" y="540"/>
                  </a:lnTo>
                  <a:lnTo>
                    <a:pt x="302" y="516"/>
                  </a:lnTo>
                  <a:lnTo>
                    <a:pt x="285" y="495"/>
                  </a:lnTo>
                  <a:lnTo>
                    <a:pt x="270" y="472"/>
                  </a:lnTo>
                  <a:lnTo>
                    <a:pt x="254" y="451"/>
                  </a:lnTo>
                  <a:lnTo>
                    <a:pt x="241" y="428"/>
                  </a:lnTo>
                  <a:lnTo>
                    <a:pt x="225" y="403"/>
                  </a:lnTo>
                  <a:lnTo>
                    <a:pt x="210" y="380"/>
                  </a:lnTo>
                  <a:lnTo>
                    <a:pt x="196" y="357"/>
                  </a:lnTo>
                  <a:lnTo>
                    <a:pt x="181" y="333"/>
                  </a:lnTo>
                  <a:lnTo>
                    <a:pt x="166" y="308"/>
                  </a:lnTo>
                  <a:lnTo>
                    <a:pt x="152" y="287"/>
                  </a:lnTo>
                  <a:lnTo>
                    <a:pt x="139" y="262"/>
                  </a:lnTo>
                  <a:lnTo>
                    <a:pt x="112" y="216"/>
                  </a:lnTo>
                  <a:lnTo>
                    <a:pt x="100" y="193"/>
                  </a:lnTo>
                  <a:lnTo>
                    <a:pt x="87" y="170"/>
                  </a:lnTo>
                  <a:lnTo>
                    <a:pt x="75" y="147"/>
                  </a:lnTo>
                  <a:lnTo>
                    <a:pt x="64" y="125"/>
                  </a:lnTo>
                  <a:lnTo>
                    <a:pt x="54" y="102"/>
                  </a:lnTo>
                  <a:lnTo>
                    <a:pt x="44" y="81"/>
                  </a:lnTo>
                  <a:lnTo>
                    <a:pt x="35" y="62"/>
                  </a:lnTo>
                  <a:lnTo>
                    <a:pt x="25" y="41"/>
                  </a:lnTo>
                  <a:lnTo>
                    <a:pt x="17" y="21"/>
                  </a:lnTo>
                  <a:lnTo>
                    <a:pt x="12" y="4"/>
                  </a:lnTo>
                  <a:close/>
                </a:path>
              </a:pathLst>
            </a:custGeom>
            <a:solidFill>
              <a:srgbClr val="0000FF"/>
            </a:solidFill>
            <a:ln w="9525">
              <a:solidFill>
                <a:srgbClr val="FF0000"/>
              </a:solidFill>
              <a:round/>
              <a:headEnd/>
              <a:tailEnd/>
            </a:ln>
          </p:spPr>
          <p:txBody>
            <a:bodyPr/>
            <a:lstStyle/>
            <a:p>
              <a:endParaRPr lang="zh-CN" altLang="en-US"/>
            </a:p>
          </p:txBody>
        </p:sp>
        <p:sp>
          <p:nvSpPr>
            <p:cNvPr id="251" name="Rectangle 909"/>
            <p:cNvSpPr>
              <a:spLocks noChangeArrowheads="1"/>
            </p:cNvSpPr>
            <p:nvPr/>
          </p:nvSpPr>
          <p:spPr bwMode="auto">
            <a:xfrm>
              <a:off x="1736725" y="3819525"/>
              <a:ext cx="115888" cy="211138"/>
            </a:xfrm>
            <a:prstGeom prst="rect">
              <a:avLst/>
            </a:prstGeom>
            <a:solidFill>
              <a:srgbClr val="FFFFFF"/>
            </a:solidFill>
            <a:ln w="9525">
              <a:noFill/>
              <a:miter lim="800000"/>
              <a:headEnd/>
              <a:tailEnd/>
            </a:ln>
          </p:spPr>
          <p:txBody>
            <a:bodyPr/>
            <a:lstStyle/>
            <a:p>
              <a:endParaRPr lang="zh-CN" altLang="en-US"/>
            </a:p>
          </p:txBody>
        </p:sp>
        <p:sp>
          <p:nvSpPr>
            <p:cNvPr id="252" name="Rectangle 910"/>
            <p:cNvSpPr>
              <a:spLocks noChangeArrowheads="1"/>
            </p:cNvSpPr>
            <p:nvPr/>
          </p:nvSpPr>
          <p:spPr bwMode="auto">
            <a:xfrm>
              <a:off x="1763713" y="3846513"/>
              <a:ext cx="69850" cy="304800"/>
            </a:xfrm>
            <a:prstGeom prst="rect">
              <a:avLst/>
            </a:prstGeom>
            <a:noFill/>
            <a:ln w="9525">
              <a:noFill/>
              <a:miter lim="800000"/>
              <a:headEnd/>
              <a:tailEnd/>
            </a:ln>
          </p:spPr>
          <p:txBody>
            <a:bodyPr wrap="none" lIns="0" tIns="0" rIns="0" bIns="0">
              <a:spAutoFit/>
            </a:bodyPr>
            <a:lstStyle/>
            <a:p>
              <a:r>
                <a:rPr lang="de-DE" altLang="zh-CN" sz="1000">
                  <a:solidFill>
                    <a:srgbClr val="000000"/>
                  </a:solidFill>
                </a:rPr>
                <a:t>1</a:t>
              </a:r>
              <a:endParaRPr lang="de-DE" altLang="zh-CN" sz="1600"/>
            </a:p>
          </p:txBody>
        </p:sp>
        <p:sp>
          <p:nvSpPr>
            <p:cNvPr id="253" name="Rectangle 911"/>
            <p:cNvSpPr>
              <a:spLocks noChangeArrowheads="1"/>
            </p:cNvSpPr>
            <p:nvPr/>
          </p:nvSpPr>
          <p:spPr bwMode="auto">
            <a:xfrm>
              <a:off x="3424238" y="3635375"/>
              <a:ext cx="115887" cy="211138"/>
            </a:xfrm>
            <a:prstGeom prst="rect">
              <a:avLst/>
            </a:prstGeom>
            <a:solidFill>
              <a:srgbClr val="FFFFFF"/>
            </a:solidFill>
            <a:ln w="9525">
              <a:noFill/>
              <a:miter lim="800000"/>
              <a:headEnd/>
              <a:tailEnd/>
            </a:ln>
          </p:spPr>
          <p:txBody>
            <a:bodyPr/>
            <a:lstStyle/>
            <a:p>
              <a:endParaRPr lang="zh-CN" altLang="en-US"/>
            </a:p>
          </p:txBody>
        </p:sp>
        <p:sp>
          <p:nvSpPr>
            <p:cNvPr id="254" name="Rectangle 912"/>
            <p:cNvSpPr>
              <a:spLocks noChangeArrowheads="1"/>
            </p:cNvSpPr>
            <p:nvPr/>
          </p:nvSpPr>
          <p:spPr bwMode="auto">
            <a:xfrm>
              <a:off x="3443288" y="3660775"/>
              <a:ext cx="69850" cy="304800"/>
            </a:xfrm>
            <a:prstGeom prst="rect">
              <a:avLst/>
            </a:prstGeom>
            <a:noFill/>
            <a:ln w="9525">
              <a:noFill/>
              <a:miter lim="800000"/>
              <a:headEnd/>
              <a:tailEnd/>
            </a:ln>
          </p:spPr>
          <p:txBody>
            <a:bodyPr wrap="none" lIns="0" tIns="0" rIns="0" bIns="0">
              <a:spAutoFit/>
            </a:bodyPr>
            <a:lstStyle/>
            <a:p>
              <a:r>
                <a:rPr lang="de-DE" altLang="zh-CN" sz="1000">
                  <a:solidFill>
                    <a:srgbClr val="000000"/>
                  </a:solidFill>
                </a:rPr>
                <a:t>1</a:t>
              </a:r>
              <a:endParaRPr lang="de-DE" altLang="zh-CN" sz="1600"/>
            </a:p>
          </p:txBody>
        </p:sp>
        <p:sp>
          <p:nvSpPr>
            <p:cNvPr id="255" name="Freeform 913"/>
            <p:cNvSpPr>
              <a:spLocks/>
            </p:cNvSpPr>
            <p:nvPr/>
          </p:nvSpPr>
          <p:spPr bwMode="auto">
            <a:xfrm>
              <a:off x="7280275" y="3168650"/>
              <a:ext cx="17463" cy="700088"/>
            </a:xfrm>
            <a:custGeom>
              <a:avLst/>
              <a:gdLst>
                <a:gd name="T0" fmla="*/ 0 w 11"/>
                <a:gd name="T1" fmla="*/ 2147483647 h 441"/>
                <a:gd name="T2" fmla="*/ 0 w 11"/>
                <a:gd name="T3" fmla="*/ 2147483647 h 441"/>
                <a:gd name="T4" fmla="*/ 2147483647 w 11"/>
                <a:gd name="T5" fmla="*/ 2147483647 h 441"/>
                <a:gd name="T6" fmla="*/ 2147483647 w 11"/>
                <a:gd name="T7" fmla="*/ 2147483647 h 441"/>
                <a:gd name="T8" fmla="*/ 2147483647 w 11"/>
                <a:gd name="T9" fmla="*/ 2147483647 h 441"/>
                <a:gd name="T10" fmla="*/ 2147483647 w 11"/>
                <a:gd name="T11" fmla="*/ 2147483647 h 441"/>
                <a:gd name="T12" fmla="*/ 2147483647 w 11"/>
                <a:gd name="T13" fmla="*/ 2147483647 h 441"/>
                <a:gd name="T14" fmla="*/ 2147483647 w 11"/>
                <a:gd name="T15" fmla="*/ 2147483647 h 441"/>
                <a:gd name="T16" fmla="*/ 2147483647 w 11"/>
                <a:gd name="T17" fmla="*/ 2147483647 h 441"/>
                <a:gd name="T18" fmla="*/ 2147483647 w 11"/>
                <a:gd name="T19" fmla="*/ 0 h 441"/>
                <a:gd name="T20" fmla="*/ 2147483647 w 11"/>
                <a:gd name="T21" fmla="*/ 0 h 441"/>
                <a:gd name="T22" fmla="*/ 0 w 11"/>
                <a:gd name="T23" fmla="*/ 2147483647 h 441"/>
                <a:gd name="T24" fmla="*/ 0 w 11"/>
                <a:gd name="T25" fmla="*/ 2147483647 h 441"/>
                <a:gd name="T26" fmla="*/ 0 w 11"/>
                <a:gd name="T27" fmla="*/ 2147483647 h 4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
                <a:gd name="T43" fmla="*/ 0 h 441"/>
                <a:gd name="T44" fmla="*/ 11 w 11"/>
                <a:gd name="T45" fmla="*/ 441 h 4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 h="441">
                  <a:moveTo>
                    <a:pt x="0" y="435"/>
                  </a:moveTo>
                  <a:lnTo>
                    <a:pt x="0" y="439"/>
                  </a:lnTo>
                  <a:lnTo>
                    <a:pt x="1" y="439"/>
                  </a:lnTo>
                  <a:lnTo>
                    <a:pt x="3" y="441"/>
                  </a:lnTo>
                  <a:lnTo>
                    <a:pt x="9" y="441"/>
                  </a:lnTo>
                  <a:lnTo>
                    <a:pt x="9" y="439"/>
                  </a:lnTo>
                  <a:lnTo>
                    <a:pt x="11" y="439"/>
                  </a:lnTo>
                  <a:lnTo>
                    <a:pt x="11" y="4"/>
                  </a:lnTo>
                  <a:lnTo>
                    <a:pt x="9" y="2"/>
                  </a:lnTo>
                  <a:lnTo>
                    <a:pt x="9" y="0"/>
                  </a:lnTo>
                  <a:lnTo>
                    <a:pt x="3" y="0"/>
                  </a:lnTo>
                  <a:lnTo>
                    <a:pt x="0" y="4"/>
                  </a:lnTo>
                  <a:lnTo>
                    <a:pt x="0" y="5"/>
                  </a:lnTo>
                  <a:lnTo>
                    <a:pt x="0" y="435"/>
                  </a:lnTo>
                  <a:close/>
                </a:path>
              </a:pathLst>
            </a:custGeom>
            <a:solidFill>
              <a:srgbClr val="000000"/>
            </a:solidFill>
            <a:ln w="9525">
              <a:noFill/>
              <a:round/>
              <a:headEnd/>
              <a:tailEnd/>
            </a:ln>
          </p:spPr>
          <p:txBody>
            <a:bodyPr/>
            <a:lstStyle/>
            <a:p>
              <a:endParaRPr lang="zh-CN" altLang="en-US"/>
            </a:p>
          </p:txBody>
        </p:sp>
        <p:sp>
          <p:nvSpPr>
            <p:cNvPr id="256" name="Freeform 914"/>
            <p:cNvSpPr>
              <a:spLocks/>
            </p:cNvSpPr>
            <p:nvPr/>
          </p:nvSpPr>
          <p:spPr bwMode="auto">
            <a:xfrm>
              <a:off x="7459663" y="3171825"/>
              <a:ext cx="19050" cy="752475"/>
            </a:xfrm>
            <a:custGeom>
              <a:avLst/>
              <a:gdLst>
                <a:gd name="T0" fmla="*/ 2147483647 w 12"/>
                <a:gd name="T1" fmla="*/ 2147483647 h 474"/>
                <a:gd name="T2" fmla="*/ 2147483647 w 12"/>
                <a:gd name="T3" fmla="*/ 2147483647 h 474"/>
                <a:gd name="T4" fmla="*/ 2147483647 w 12"/>
                <a:gd name="T5" fmla="*/ 2147483647 h 474"/>
                <a:gd name="T6" fmla="*/ 2147483647 w 12"/>
                <a:gd name="T7" fmla="*/ 0 h 474"/>
                <a:gd name="T8" fmla="*/ 2147483647 w 12"/>
                <a:gd name="T9" fmla="*/ 0 h 474"/>
                <a:gd name="T10" fmla="*/ 0 w 12"/>
                <a:gd name="T11" fmla="*/ 2147483647 h 474"/>
                <a:gd name="T12" fmla="*/ 0 w 12"/>
                <a:gd name="T13" fmla="*/ 2147483647 h 474"/>
                <a:gd name="T14" fmla="*/ 2147483647 w 12"/>
                <a:gd name="T15" fmla="*/ 2147483647 h 474"/>
                <a:gd name="T16" fmla="*/ 2147483647 w 12"/>
                <a:gd name="T17" fmla="*/ 2147483647 h 474"/>
                <a:gd name="T18" fmla="*/ 2147483647 w 12"/>
                <a:gd name="T19" fmla="*/ 2147483647 h 474"/>
                <a:gd name="T20" fmla="*/ 2147483647 w 12"/>
                <a:gd name="T21" fmla="*/ 2147483647 h 474"/>
                <a:gd name="T22" fmla="*/ 2147483647 w 12"/>
                <a:gd name="T23" fmla="*/ 2147483647 h 474"/>
                <a:gd name="T24" fmla="*/ 2147483647 w 12"/>
                <a:gd name="T25" fmla="*/ 2147483647 h 474"/>
                <a:gd name="T26" fmla="*/ 2147483647 w 12"/>
                <a:gd name="T27" fmla="*/ 2147483647 h 4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474"/>
                <a:gd name="T44" fmla="*/ 12 w 12"/>
                <a:gd name="T45" fmla="*/ 474 h 47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474">
                  <a:moveTo>
                    <a:pt x="12" y="5"/>
                  </a:moveTo>
                  <a:lnTo>
                    <a:pt x="12" y="3"/>
                  </a:lnTo>
                  <a:lnTo>
                    <a:pt x="10" y="2"/>
                  </a:lnTo>
                  <a:lnTo>
                    <a:pt x="10" y="0"/>
                  </a:lnTo>
                  <a:lnTo>
                    <a:pt x="4" y="0"/>
                  </a:lnTo>
                  <a:lnTo>
                    <a:pt x="0" y="3"/>
                  </a:lnTo>
                  <a:lnTo>
                    <a:pt x="0" y="472"/>
                  </a:lnTo>
                  <a:lnTo>
                    <a:pt x="2" y="472"/>
                  </a:lnTo>
                  <a:lnTo>
                    <a:pt x="4" y="474"/>
                  </a:lnTo>
                  <a:lnTo>
                    <a:pt x="10" y="474"/>
                  </a:lnTo>
                  <a:lnTo>
                    <a:pt x="10" y="472"/>
                  </a:lnTo>
                  <a:lnTo>
                    <a:pt x="12" y="472"/>
                  </a:lnTo>
                  <a:lnTo>
                    <a:pt x="12" y="468"/>
                  </a:lnTo>
                  <a:lnTo>
                    <a:pt x="12" y="5"/>
                  </a:lnTo>
                  <a:close/>
                </a:path>
              </a:pathLst>
            </a:custGeom>
            <a:solidFill>
              <a:srgbClr val="000000"/>
            </a:solidFill>
            <a:ln w="9525">
              <a:noFill/>
              <a:round/>
              <a:headEnd/>
              <a:tailEnd/>
            </a:ln>
          </p:spPr>
          <p:txBody>
            <a:bodyPr/>
            <a:lstStyle/>
            <a:p>
              <a:endParaRPr lang="zh-CN" altLang="en-US"/>
            </a:p>
          </p:txBody>
        </p:sp>
        <p:sp>
          <p:nvSpPr>
            <p:cNvPr id="257" name="Freeform 915"/>
            <p:cNvSpPr>
              <a:spLocks/>
            </p:cNvSpPr>
            <p:nvPr/>
          </p:nvSpPr>
          <p:spPr bwMode="auto">
            <a:xfrm>
              <a:off x="7297738" y="3905250"/>
              <a:ext cx="180975" cy="88900"/>
            </a:xfrm>
            <a:custGeom>
              <a:avLst/>
              <a:gdLst>
                <a:gd name="T0" fmla="*/ 2147483647 w 114"/>
                <a:gd name="T1" fmla="*/ 2147483647 h 56"/>
                <a:gd name="T2" fmla="*/ 2147483647 w 114"/>
                <a:gd name="T3" fmla="*/ 0 h 56"/>
                <a:gd name="T4" fmla="*/ 2147483647 w 114"/>
                <a:gd name="T5" fmla="*/ 2147483647 h 56"/>
                <a:gd name="T6" fmla="*/ 2147483647 w 114"/>
                <a:gd name="T7" fmla="*/ 2147483647 h 56"/>
                <a:gd name="T8" fmla="*/ 2147483647 w 114"/>
                <a:gd name="T9" fmla="*/ 2147483647 h 56"/>
                <a:gd name="T10" fmla="*/ 2147483647 w 114"/>
                <a:gd name="T11" fmla="*/ 2147483647 h 56"/>
                <a:gd name="T12" fmla="*/ 2147483647 w 114"/>
                <a:gd name="T13" fmla="*/ 2147483647 h 56"/>
                <a:gd name="T14" fmla="*/ 2147483647 w 114"/>
                <a:gd name="T15" fmla="*/ 2147483647 h 56"/>
                <a:gd name="T16" fmla="*/ 2147483647 w 114"/>
                <a:gd name="T17" fmla="*/ 2147483647 h 56"/>
                <a:gd name="T18" fmla="*/ 2147483647 w 114"/>
                <a:gd name="T19" fmla="*/ 2147483647 h 56"/>
                <a:gd name="T20" fmla="*/ 2147483647 w 114"/>
                <a:gd name="T21" fmla="*/ 2147483647 h 56"/>
                <a:gd name="T22" fmla="*/ 2147483647 w 114"/>
                <a:gd name="T23" fmla="*/ 2147483647 h 56"/>
                <a:gd name="T24" fmla="*/ 2147483647 w 114"/>
                <a:gd name="T25" fmla="*/ 2147483647 h 56"/>
                <a:gd name="T26" fmla="*/ 2147483647 w 114"/>
                <a:gd name="T27" fmla="*/ 2147483647 h 56"/>
                <a:gd name="T28" fmla="*/ 2147483647 w 114"/>
                <a:gd name="T29" fmla="*/ 2147483647 h 56"/>
                <a:gd name="T30" fmla="*/ 2147483647 w 114"/>
                <a:gd name="T31" fmla="*/ 2147483647 h 56"/>
                <a:gd name="T32" fmla="*/ 2147483647 w 114"/>
                <a:gd name="T33" fmla="*/ 2147483647 h 56"/>
                <a:gd name="T34" fmla="*/ 2147483647 w 114"/>
                <a:gd name="T35" fmla="*/ 2147483647 h 56"/>
                <a:gd name="T36" fmla="*/ 2147483647 w 114"/>
                <a:gd name="T37" fmla="*/ 2147483647 h 56"/>
                <a:gd name="T38" fmla="*/ 2147483647 w 114"/>
                <a:gd name="T39" fmla="*/ 2147483647 h 56"/>
                <a:gd name="T40" fmla="*/ 2147483647 w 114"/>
                <a:gd name="T41" fmla="*/ 2147483647 h 56"/>
                <a:gd name="T42" fmla="*/ 2147483647 w 114"/>
                <a:gd name="T43" fmla="*/ 2147483647 h 56"/>
                <a:gd name="T44" fmla="*/ 2147483647 w 114"/>
                <a:gd name="T45" fmla="*/ 2147483647 h 56"/>
                <a:gd name="T46" fmla="*/ 2147483647 w 114"/>
                <a:gd name="T47" fmla="*/ 2147483647 h 56"/>
                <a:gd name="T48" fmla="*/ 2147483647 w 114"/>
                <a:gd name="T49" fmla="*/ 2147483647 h 56"/>
                <a:gd name="T50" fmla="*/ 0 w 114"/>
                <a:gd name="T51" fmla="*/ 2147483647 h 56"/>
                <a:gd name="T52" fmla="*/ 0 w 114"/>
                <a:gd name="T53" fmla="*/ 2147483647 h 56"/>
                <a:gd name="T54" fmla="*/ 2147483647 w 114"/>
                <a:gd name="T55" fmla="*/ 2147483647 h 56"/>
                <a:gd name="T56" fmla="*/ 2147483647 w 114"/>
                <a:gd name="T57" fmla="*/ 2147483647 h 56"/>
                <a:gd name="T58" fmla="*/ 2147483647 w 114"/>
                <a:gd name="T59" fmla="*/ 2147483647 h 56"/>
                <a:gd name="T60" fmla="*/ 2147483647 w 114"/>
                <a:gd name="T61" fmla="*/ 2147483647 h 56"/>
                <a:gd name="T62" fmla="*/ 2147483647 w 114"/>
                <a:gd name="T63" fmla="*/ 2147483647 h 56"/>
                <a:gd name="T64" fmla="*/ 2147483647 w 114"/>
                <a:gd name="T65" fmla="*/ 2147483647 h 56"/>
                <a:gd name="T66" fmla="*/ 2147483647 w 114"/>
                <a:gd name="T67" fmla="*/ 2147483647 h 56"/>
                <a:gd name="T68" fmla="*/ 2147483647 w 114"/>
                <a:gd name="T69" fmla="*/ 2147483647 h 56"/>
                <a:gd name="T70" fmla="*/ 2147483647 w 114"/>
                <a:gd name="T71" fmla="*/ 2147483647 h 56"/>
                <a:gd name="T72" fmla="*/ 2147483647 w 114"/>
                <a:gd name="T73" fmla="*/ 2147483647 h 56"/>
                <a:gd name="T74" fmla="*/ 2147483647 w 114"/>
                <a:gd name="T75" fmla="*/ 2147483647 h 56"/>
                <a:gd name="T76" fmla="*/ 2147483647 w 114"/>
                <a:gd name="T77" fmla="*/ 2147483647 h 56"/>
                <a:gd name="T78" fmla="*/ 2147483647 w 114"/>
                <a:gd name="T79" fmla="*/ 2147483647 h 56"/>
                <a:gd name="T80" fmla="*/ 2147483647 w 114"/>
                <a:gd name="T81" fmla="*/ 2147483647 h 56"/>
                <a:gd name="T82" fmla="*/ 2147483647 w 114"/>
                <a:gd name="T83" fmla="*/ 2147483647 h 56"/>
                <a:gd name="T84" fmla="*/ 2147483647 w 114"/>
                <a:gd name="T85" fmla="*/ 2147483647 h 56"/>
                <a:gd name="T86" fmla="*/ 2147483647 w 114"/>
                <a:gd name="T87" fmla="*/ 2147483647 h 56"/>
                <a:gd name="T88" fmla="*/ 2147483647 w 114"/>
                <a:gd name="T89" fmla="*/ 2147483647 h 56"/>
                <a:gd name="T90" fmla="*/ 2147483647 w 114"/>
                <a:gd name="T91" fmla="*/ 2147483647 h 5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4"/>
                <a:gd name="T139" fmla="*/ 0 h 56"/>
                <a:gd name="T140" fmla="*/ 114 w 114"/>
                <a:gd name="T141" fmla="*/ 56 h 5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4" h="56">
                  <a:moveTo>
                    <a:pt x="114" y="6"/>
                  </a:moveTo>
                  <a:lnTo>
                    <a:pt x="114" y="4"/>
                  </a:lnTo>
                  <a:lnTo>
                    <a:pt x="110" y="0"/>
                  </a:lnTo>
                  <a:lnTo>
                    <a:pt x="106" y="0"/>
                  </a:lnTo>
                  <a:lnTo>
                    <a:pt x="102" y="4"/>
                  </a:lnTo>
                  <a:lnTo>
                    <a:pt x="102" y="6"/>
                  </a:lnTo>
                  <a:lnTo>
                    <a:pt x="104" y="2"/>
                  </a:lnTo>
                  <a:lnTo>
                    <a:pt x="100" y="6"/>
                  </a:lnTo>
                  <a:lnTo>
                    <a:pt x="100" y="13"/>
                  </a:lnTo>
                  <a:lnTo>
                    <a:pt x="98" y="15"/>
                  </a:lnTo>
                  <a:lnTo>
                    <a:pt x="98" y="17"/>
                  </a:lnTo>
                  <a:lnTo>
                    <a:pt x="96" y="19"/>
                  </a:lnTo>
                  <a:lnTo>
                    <a:pt x="96" y="21"/>
                  </a:lnTo>
                  <a:lnTo>
                    <a:pt x="94" y="23"/>
                  </a:lnTo>
                  <a:lnTo>
                    <a:pt x="94" y="25"/>
                  </a:lnTo>
                  <a:lnTo>
                    <a:pt x="89" y="31"/>
                  </a:lnTo>
                  <a:lnTo>
                    <a:pt x="89" y="33"/>
                  </a:lnTo>
                  <a:lnTo>
                    <a:pt x="87" y="35"/>
                  </a:lnTo>
                  <a:lnTo>
                    <a:pt x="85" y="35"/>
                  </a:lnTo>
                  <a:lnTo>
                    <a:pt x="81" y="38"/>
                  </a:lnTo>
                  <a:lnTo>
                    <a:pt x="79" y="38"/>
                  </a:lnTo>
                  <a:lnTo>
                    <a:pt x="75" y="40"/>
                  </a:lnTo>
                  <a:lnTo>
                    <a:pt x="73" y="40"/>
                  </a:lnTo>
                  <a:lnTo>
                    <a:pt x="71" y="42"/>
                  </a:lnTo>
                  <a:lnTo>
                    <a:pt x="67" y="42"/>
                  </a:lnTo>
                  <a:lnTo>
                    <a:pt x="64" y="44"/>
                  </a:lnTo>
                  <a:lnTo>
                    <a:pt x="54" y="44"/>
                  </a:lnTo>
                  <a:lnTo>
                    <a:pt x="50" y="48"/>
                  </a:lnTo>
                  <a:lnTo>
                    <a:pt x="58" y="48"/>
                  </a:lnTo>
                  <a:lnTo>
                    <a:pt x="54" y="44"/>
                  </a:lnTo>
                  <a:lnTo>
                    <a:pt x="41" y="44"/>
                  </a:lnTo>
                  <a:lnTo>
                    <a:pt x="39" y="42"/>
                  </a:lnTo>
                  <a:lnTo>
                    <a:pt x="37" y="44"/>
                  </a:lnTo>
                  <a:lnTo>
                    <a:pt x="37" y="42"/>
                  </a:lnTo>
                  <a:lnTo>
                    <a:pt x="31" y="40"/>
                  </a:lnTo>
                  <a:lnTo>
                    <a:pt x="29" y="38"/>
                  </a:lnTo>
                  <a:lnTo>
                    <a:pt x="27" y="38"/>
                  </a:lnTo>
                  <a:lnTo>
                    <a:pt x="23" y="35"/>
                  </a:lnTo>
                  <a:lnTo>
                    <a:pt x="21" y="35"/>
                  </a:lnTo>
                  <a:lnTo>
                    <a:pt x="19" y="33"/>
                  </a:lnTo>
                  <a:lnTo>
                    <a:pt x="19" y="35"/>
                  </a:lnTo>
                  <a:lnTo>
                    <a:pt x="21" y="35"/>
                  </a:lnTo>
                  <a:lnTo>
                    <a:pt x="15" y="29"/>
                  </a:lnTo>
                  <a:lnTo>
                    <a:pt x="15" y="31"/>
                  </a:lnTo>
                  <a:lnTo>
                    <a:pt x="17" y="31"/>
                  </a:lnTo>
                  <a:lnTo>
                    <a:pt x="12" y="25"/>
                  </a:lnTo>
                  <a:lnTo>
                    <a:pt x="12" y="23"/>
                  </a:lnTo>
                  <a:lnTo>
                    <a:pt x="10" y="21"/>
                  </a:lnTo>
                  <a:lnTo>
                    <a:pt x="10" y="19"/>
                  </a:lnTo>
                  <a:lnTo>
                    <a:pt x="4" y="19"/>
                  </a:lnTo>
                  <a:lnTo>
                    <a:pt x="2" y="21"/>
                  </a:lnTo>
                  <a:lnTo>
                    <a:pt x="0" y="21"/>
                  </a:lnTo>
                  <a:lnTo>
                    <a:pt x="0" y="27"/>
                  </a:lnTo>
                  <a:lnTo>
                    <a:pt x="0" y="25"/>
                  </a:lnTo>
                  <a:lnTo>
                    <a:pt x="0" y="29"/>
                  </a:lnTo>
                  <a:lnTo>
                    <a:pt x="6" y="35"/>
                  </a:lnTo>
                  <a:lnTo>
                    <a:pt x="8" y="38"/>
                  </a:lnTo>
                  <a:lnTo>
                    <a:pt x="12" y="40"/>
                  </a:lnTo>
                  <a:lnTo>
                    <a:pt x="10" y="38"/>
                  </a:lnTo>
                  <a:lnTo>
                    <a:pt x="12" y="42"/>
                  </a:lnTo>
                  <a:lnTo>
                    <a:pt x="15" y="44"/>
                  </a:lnTo>
                  <a:lnTo>
                    <a:pt x="17" y="46"/>
                  </a:lnTo>
                  <a:lnTo>
                    <a:pt x="19" y="46"/>
                  </a:lnTo>
                  <a:lnTo>
                    <a:pt x="23" y="50"/>
                  </a:lnTo>
                  <a:lnTo>
                    <a:pt x="25" y="50"/>
                  </a:lnTo>
                  <a:lnTo>
                    <a:pt x="27" y="52"/>
                  </a:lnTo>
                  <a:lnTo>
                    <a:pt x="29" y="50"/>
                  </a:lnTo>
                  <a:lnTo>
                    <a:pt x="29" y="52"/>
                  </a:lnTo>
                  <a:lnTo>
                    <a:pt x="35" y="54"/>
                  </a:lnTo>
                  <a:lnTo>
                    <a:pt x="37" y="56"/>
                  </a:lnTo>
                  <a:lnTo>
                    <a:pt x="50" y="56"/>
                  </a:lnTo>
                  <a:lnTo>
                    <a:pt x="58" y="56"/>
                  </a:lnTo>
                  <a:lnTo>
                    <a:pt x="67" y="56"/>
                  </a:lnTo>
                  <a:lnTo>
                    <a:pt x="71" y="54"/>
                  </a:lnTo>
                  <a:lnTo>
                    <a:pt x="75" y="54"/>
                  </a:lnTo>
                  <a:lnTo>
                    <a:pt x="77" y="52"/>
                  </a:lnTo>
                  <a:lnTo>
                    <a:pt x="79" y="52"/>
                  </a:lnTo>
                  <a:lnTo>
                    <a:pt x="83" y="50"/>
                  </a:lnTo>
                  <a:lnTo>
                    <a:pt x="85" y="50"/>
                  </a:lnTo>
                  <a:lnTo>
                    <a:pt x="89" y="46"/>
                  </a:lnTo>
                  <a:lnTo>
                    <a:pt x="91" y="46"/>
                  </a:lnTo>
                  <a:lnTo>
                    <a:pt x="100" y="37"/>
                  </a:lnTo>
                  <a:lnTo>
                    <a:pt x="100" y="35"/>
                  </a:lnTo>
                  <a:lnTo>
                    <a:pt x="106" y="29"/>
                  </a:lnTo>
                  <a:lnTo>
                    <a:pt x="106" y="27"/>
                  </a:lnTo>
                  <a:lnTo>
                    <a:pt x="108" y="25"/>
                  </a:lnTo>
                  <a:lnTo>
                    <a:pt x="108" y="23"/>
                  </a:lnTo>
                  <a:lnTo>
                    <a:pt x="110" y="21"/>
                  </a:lnTo>
                  <a:lnTo>
                    <a:pt x="110" y="19"/>
                  </a:lnTo>
                  <a:lnTo>
                    <a:pt x="112" y="17"/>
                  </a:lnTo>
                  <a:lnTo>
                    <a:pt x="112" y="10"/>
                  </a:lnTo>
                  <a:lnTo>
                    <a:pt x="114" y="6"/>
                  </a:lnTo>
                  <a:close/>
                </a:path>
              </a:pathLst>
            </a:custGeom>
            <a:solidFill>
              <a:srgbClr val="000000"/>
            </a:solidFill>
            <a:ln w="9525">
              <a:noFill/>
              <a:round/>
              <a:headEnd/>
              <a:tailEnd/>
            </a:ln>
          </p:spPr>
          <p:txBody>
            <a:bodyPr/>
            <a:lstStyle/>
            <a:p>
              <a:endParaRPr lang="zh-CN" altLang="en-US"/>
            </a:p>
          </p:txBody>
        </p:sp>
        <p:sp>
          <p:nvSpPr>
            <p:cNvPr id="258" name="Freeform 916"/>
            <p:cNvSpPr>
              <a:spLocks/>
            </p:cNvSpPr>
            <p:nvPr/>
          </p:nvSpPr>
          <p:spPr bwMode="auto">
            <a:xfrm>
              <a:off x="7231063" y="3843338"/>
              <a:ext cx="88900" cy="111125"/>
            </a:xfrm>
            <a:custGeom>
              <a:avLst/>
              <a:gdLst>
                <a:gd name="T0" fmla="*/ 2147483647 w 56"/>
                <a:gd name="T1" fmla="*/ 2147483647 h 70"/>
                <a:gd name="T2" fmla="*/ 2147483647 w 56"/>
                <a:gd name="T3" fmla="*/ 2147483647 h 70"/>
                <a:gd name="T4" fmla="*/ 2147483647 w 56"/>
                <a:gd name="T5" fmla="*/ 2147483647 h 70"/>
                <a:gd name="T6" fmla="*/ 2147483647 w 56"/>
                <a:gd name="T7" fmla="*/ 2147483647 h 70"/>
                <a:gd name="T8" fmla="*/ 2147483647 w 56"/>
                <a:gd name="T9" fmla="*/ 2147483647 h 70"/>
                <a:gd name="T10" fmla="*/ 2147483647 w 56"/>
                <a:gd name="T11" fmla="*/ 2147483647 h 70"/>
                <a:gd name="T12" fmla="*/ 2147483647 w 56"/>
                <a:gd name="T13" fmla="*/ 2147483647 h 70"/>
                <a:gd name="T14" fmla="*/ 2147483647 w 56"/>
                <a:gd name="T15" fmla="*/ 0 h 70"/>
                <a:gd name="T16" fmla="*/ 2147483647 w 56"/>
                <a:gd name="T17" fmla="*/ 0 h 70"/>
                <a:gd name="T18" fmla="*/ 0 w 56"/>
                <a:gd name="T19" fmla="*/ 2147483647 h 70"/>
                <a:gd name="T20" fmla="*/ 0 w 56"/>
                <a:gd name="T21" fmla="*/ 2147483647 h 70"/>
                <a:gd name="T22" fmla="*/ 2147483647 w 56"/>
                <a:gd name="T23" fmla="*/ 2147483647 h 70"/>
                <a:gd name="T24" fmla="*/ 2147483647 w 56"/>
                <a:gd name="T25" fmla="*/ 2147483647 h 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6"/>
                <a:gd name="T40" fmla="*/ 0 h 70"/>
                <a:gd name="T41" fmla="*/ 56 w 56"/>
                <a:gd name="T42" fmla="*/ 70 h 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6" h="70">
                  <a:moveTo>
                    <a:pt x="46" y="68"/>
                  </a:moveTo>
                  <a:lnTo>
                    <a:pt x="48" y="70"/>
                  </a:lnTo>
                  <a:lnTo>
                    <a:pt x="52" y="70"/>
                  </a:lnTo>
                  <a:lnTo>
                    <a:pt x="56" y="66"/>
                  </a:lnTo>
                  <a:lnTo>
                    <a:pt x="56" y="62"/>
                  </a:lnTo>
                  <a:lnTo>
                    <a:pt x="54" y="60"/>
                  </a:lnTo>
                  <a:lnTo>
                    <a:pt x="9" y="2"/>
                  </a:lnTo>
                  <a:lnTo>
                    <a:pt x="7" y="0"/>
                  </a:lnTo>
                  <a:lnTo>
                    <a:pt x="4" y="0"/>
                  </a:lnTo>
                  <a:lnTo>
                    <a:pt x="0" y="4"/>
                  </a:lnTo>
                  <a:lnTo>
                    <a:pt x="0" y="8"/>
                  </a:lnTo>
                  <a:lnTo>
                    <a:pt x="2" y="10"/>
                  </a:lnTo>
                  <a:lnTo>
                    <a:pt x="46" y="68"/>
                  </a:lnTo>
                  <a:close/>
                </a:path>
              </a:pathLst>
            </a:custGeom>
            <a:solidFill>
              <a:srgbClr val="000000"/>
            </a:solidFill>
            <a:ln w="9525">
              <a:noFill/>
              <a:round/>
              <a:headEnd/>
              <a:tailEnd/>
            </a:ln>
          </p:spPr>
          <p:txBody>
            <a:bodyPr/>
            <a:lstStyle/>
            <a:p>
              <a:endParaRPr lang="zh-CN" altLang="en-US"/>
            </a:p>
          </p:txBody>
        </p:sp>
        <p:sp>
          <p:nvSpPr>
            <p:cNvPr id="259" name="Freeform 917"/>
            <p:cNvSpPr>
              <a:spLocks/>
            </p:cNvSpPr>
            <p:nvPr/>
          </p:nvSpPr>
          <p:spPr bwMode="auto">
            <a:xfrm>
              <a:off x="7159625" y="3803650"/>
              <a:ext cx="92075" cy="55563"/>
            </a:xfrm>
            <a:custGeom>
              <a:avLst/>
              <a:gdLst>
                <a:gd name="T0" fmla="*/ 2147483647 w 58"/>
                <a:gd name="T1" fmla="*/ 2147483647 h 35"/>
                <a:gd name="T2" fmla="*/ 2147483647 w 58"/>
                <a:gd name="T3" fmla="*/ 2147483647 h 35"/>
                <a:gd name="T4" fmla="*/ 2147483647 w 58"/>
                <a:gd name="T5" fmla="*/ 2147483647 h 35"/>
                <a:gd name="T6" fmla="*/ 2147483647 w 58"/>
                <a:gd name="T7" fmla="*/ 2147483647 h 35"/>
                <a:gd name="T8" fmla="*/ 2147483647 w 58"/>
                <a:gd name="T9" fmla="*/ 2147483647 h 35"/>
                <a:gd name="T10" fmla="*/ 2147483647 w 58"/>
                <a:gd name="T11" fmla="*/ 2147483647 h 35"/>
                <a:gd name="T12" fmla="*/ 2147483647 w 58"/>
                <a:gd name="T13" fmla="*/ 2147483647 h 35"/>
                <a:gd name="T14" fmla="*/ 2147483647 w 58"/>
                <a:gd name="T15" fmla="*/ 2147483647 h 35"/>
                <a:gd name="T16" fmla="*/ 2147483647 w 58"/>
                <a:gd name="T17" fmla="*/ 2147483647 h 35"/>
                <a:gd name="T18" fmla="*/ 2147483647 w 58"/>
                <a:gd name="T19" fmla="*/ 2147483647 h 35"/>
                <a:gd name="T20" fmla="*/ 2147483647 w 58"/>
                <a:gd name="T21" fmla="*/ 2147483647 h 35"/>
                <a:gd name="T22" fmla="*/ 2147483647 w 58"/>
                <a:gd name="T23" fmla="*/ 2147483647 h 35"/>
                <a:gd name="T24" fmla="*/ 2147483647 w 58"/>
                <a:gd name="T25" fmla="*/ 2147483647 h 35"/>
                <a:gd name="T26" fmla="*/ 2147483647 w 58"/>
                <a:gd name="T27" fmla="*/ 2147483647 h 35"/>
                <a:gd name="T28" fmla="*/ 2147483647 w 58"/>
                <a:gd name="T29" fmla="*/ 2147483647 h 35"/>
                <a:gd name="T30" fmla="*/ 2147483647 w 58"/>
                <a:gd name="T31" fmla="*/ 2147483647 h 35"/>
                <a:gd name="T32" fmla="*/ 2147483647 w 58"/>
                <a:gd name="T33" fmla="*/ 2147483647 h 35"/>
                <a:gd name="T34" fmla="*/ 2147483647 w 58"/>
                <a:gd name="T35" fmla="*/ 2147483647 h 35"/>
                <a:gd name="T36" fmla="*/ 2147483647 w 58"/>
                <a:gd name="T37" fmla="*/ 2147483647 h 35"/>
                <a:gd name="T38" fmla="*/ 2147483647 w 58"/>
                <a:gd name="T39" fmla="*/ 2147483647 h 35"/>
                <a:gd name="T40" fmla="*/ 2147483647 w 58"/>
                <a:gd name="T41" fmla="*/ 2147483647 h 35"/>
                <a:gd name="T42" fmla="*/ 2147483647 w 58"/>
                <a:gd name="T43" fmla="*/ 2147483647 h 35"/>
                <a:gd name="T44" fmla="*/ 2147483647 w 58"/>
                <a:gd name="T45" fmla="*/ 2147483647 h 35"/>
                <a:gd name="T46" fmla="*/ 2147483647 w 58"/>
                <a:gd name="T47" fmla="*/ 2147483647 h 35"/>
                <a:gd name="T48" fmla="*/ 2147483647 w 58"/>
                <a:gd name="T49" fmla="*/ 0 h 35"/>
                <a:gd name="T50" fmla="*/ 2147483647 w 58"/>
                <a:gd name="T51" fmla="*/ 0 h 35"/>
                <a:gd name="T52" fmla="*/ 0 w 58"/>
                <a:gd name="T53" fmla="*/ 2147483647 h 35"/>
                <a:gd name="T54" fmla="*/ 0 w 58"/>
                <a:gd name="T55" fmla="*/ 2147483647 h 35"/>
                <a:gd name="T56" fmla="*/ 2147483647 w 58"/>
                <a:gd name="T57" fmla="*/ 2147483647 h 35"/>
                <a:gd name="T58" fmla="*/ 2147483647 w 58"/>
                <a:gd name="T59" fmla="*/ 2147483647 h 35"/>
                <a:gd name="T60" fmla="*/ 2147483647 w 58"/>
                <a:gd name="T61" fmla="*/ 2147483647 h 35"/>
                <a:gd name="T62" fmla="*/ 2147483647 w 58"/>
                <a:gd name="T63" fmla="*/ 2147483647 h 35"/>
                <a:gd name="T64" fmla="*/ 2147483647 w 58"/>
                <a:gd name="T65" fmla="*/ 2147483647 h 35"/>
                <a:gd name="T66" fmla="*/ 2147483647 w 58"/>
                <a:gd name="T67" fmla="*/ 2147483647 h 35"/>
                <a:gd name="T68" fmla="*/ 2147483647 w 58"/>
                <a:gd name="T69" fmla="*/ 2147483647 h 35"/>
                <a:gd name="T70" fmla="*/ 2147483647 w 58"/>
                <a:gd name="T71" fmla="*/ 2147483647 h 35"/>
                <a:gd name="T72" fmla="*/ 2147483647 w 58"/>
                <a:gd name="T73" fmla="*/ 2147483647 h 35"/>
                <a:gd name="T74" fmla="*/ 2147483647 w 58"/>
                <a:gd name="T75" fmla="*/ 2147483647 h 35"/>
                <a:gd name="T76" fmla="*/ 2147483647 w 58"/>
                <a:gd name="T77" fmla="*/ 2147483647 h 35"/>
                <a:gd name="T78" fmla="*/ 2147483647 w 58"/>
                <a:gd name="T79" fmla="*/ 2147483647 h 35"/>
                <a:gd name="T80" fmla="*/ 2147483647 w 58"/>
                <a:gd name="T81" fmla="*/ 2147483647 h 35"/>
                <a:gd name="T82" fmla="*/ 2147483647 w 58"/>
                <a:gd name="T83" fmla="*/ 2147483647 h 35"/>
                <a:gd name="T84" fmla="*/ 2147483647 w 58"/>
                <a:gd name="T85" fmla="*/ 2147483647 h 35"/>
                <a:gd name="T86" fmla="*/ 2147483647 w 58"/>
                <a:gd name="T87" fmla="*/ 2147483647 h 35"/>
                <a:gd name="T88" fmla="*/ 2147483647 w 58"/>
                <a:gd name="T89" fmla="*/ 2147483647 h 35"/>
                <a:gd name="T90" fmla="*/ 2147483647 w 58"/>
                <a:gd name="T91" fmla="*/ 2147483647 h 35"/>
                <a:gd name="T92" fmla="*/ 2147483647 w 58"/>
                <a:gd name="T93" fmla="*/ 2147483647 h 35"/>
                <a:gd name="T94" fmla="*/ 2147483647 w 58"/>
                <a:gd name="T95" fmla="*/ 2147483647 h 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8"/>
                <a:gd name="T145" fmla="*/ 0 h 35"/>
                <a:gd name="T146" fmla="*/ 58 w 58"/>
                <a:gd name="T147" fmla="*/ 35 h 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8" h="35">
                  <a:moveTo>
                    <a:pt x="49" y="33"/>
                  </a:moveTo>
                  <a:lnTo>
                    <a:pt x="50" y="35"/>
                  </a:lnTo>
                  <a:lnTo>
                    <a:pt x="56" y="35"/>
                  </a:lnTo>
                  <a:lnTo>
                    <a:pt x="56" y="33"/>
                  </a:lnTo>
                  <a:lnTo>
                    <a:pt x="58" y="33"/>
                  </a:lnTo>
                  <a:lnTo>
                    <a:pt x="58" y="27"/>
                  </a:lnTo>
                  <a:lnTo>
                    <a:pt x="56" y="25"/>
                  </a:lnTo>
                  <a:lnTo>
                    <a:pt x="49" y="18"/>
                  </a:lnTo>
                  <a:lnTo>
                    <a:pt x="49" y="20"/>
                  </a:lnTo>
                  <a:lnTo>
                    <a:pt x="49" y="18"/>
                  </a:lnTo>
                  <a:lnTo>
                    <a:pt x="45" y="16"/>
                  </a:lnTo>
                  <a:lnTo>
                    <a:pt x="41" y="12"/>
                  </a:lnTo>
                  <a:lnTo>
                    <a:pt x="41" y="14"/>
                  </a:lnTo>
                  <a:lnTo>
                    <a:pt x="41" y="12"/>
                  </a:lnTo>
                  <a:lnTo>
                    <a:pt x="37" y="10"/>
                  </a:lnTo>
                  <a:lnTo>
                    <a:pt x="35" y="8"/>
                  </a:lnTo>
                  <a:lnTo>
                    <a:pt x="33" y="8"/>
                  </a:lnTo>
                  <a:lnTo>
                    <a:pt x="31" y="6"/>
                  </a:lnTo>
                  <a:lnTo>
                    <a:pt x="29" y="6"/>
                  </a:lnTo>
                  <a:lnTo>
                    <a:pt x="27" y="4"/>
                  </a:lnTo>
                  <a:lnTo>
                    <a:pt x="24" y="4"/>
                  </a:lnTo>
                  <a:lnTo>
                    <a:pt x="22" y="2"/>
                  </a:lnTo>
                  <a:lnTo>
                    <a:pt x="20" y="4"/>
                  </a:lnTo>
                  <a:lnTo>
                    <a:pt x="20" y="2"/>
                  </a:lnTo>
                  <a:lnTo>
                    <a:pt x="6" y="0"/>
                  </a:lnTo>
                  <a:lnTo>
                    <a:pt x="4" y="0"/>
                  </a:lnTo>
                  <a:lnTo>
                    <a:pt x="0" y="4"/>
                  </a:lnTo>
                  <a:lnTo>
                    <a:pt x="0" y="8"/>
                  </a:lnTo>
                  <a:lnTo>
                    <a:pt x="4" y="12"/>
                  </a:lnTo>
                  <a:lnTo>
                    <a:pt x="6" y="12"/>
                  </a:lnTo>
                  <a:lnTo>
                    <a:pt x="12" y="10"/>
                  </a:lnTo>
                  <a:lnTo>
                    <a:pt x="12" y="12"/>
                  </a:lnTo>
                  <a:lnTo>
                    <a:pt x="18" y="14"/>
                  </a:lnTo>
                  <a:lnTo>
                    <a:pt x="20" y="16"/>
                  </a:lnTo>
                  <a:lnTo>
                    <a:pt x="24" y="16"/>
                  </a:lnTo>
                  <a:lnTo>
                    <a:pt x="25" y="18"/>
                  </a:lnTo>
                  <a:lnTo>
                    <a:pt x="27" y="18"/>
                  </a:lnTo>
                  <a:lnTo>
                    <a:pt x="29" y="20"/>
                  </a:lnTo>
                  <a:lnTo>
                    <a:pt x="31" y="20"/>
                  </a:lnTo>
                  <a:lnTo>
                    <a:pt x="33" y="22"/>
                  </a:lnTo>
                  <a:lnTo>
                    <a:pt x="33" y="20"/>
                  </a:lnTo>
                  <a:lnTo>
                    <a:pt x="33" y="22"/>
                  </a:lnTo>
                  <a:lnTo>
                    <a:pt x="37" y="24"/>
                  </a:lnTo>
                  <a:lnTo>
                    <a:pt x="41" y="27"/>
                  </a:lnTo>
                  <a:lnTo>
                    <a:pt x="41" y="25"/>
                  </a:lnTo>
                  <a:lnTo>
                    <a:pt x="41" y="27"/>
                  </a:lnTo>
                  <a:lnTo>
                    <a:pt x="45" y="29"/>
                  </a:lnTo>
                  <a:lnTo>
                    <a:pt x="49" y="33"/>
                  </a:lnTo>
                  <a:close/>
                </a:path>
              </a:pathLst>
            </a:custGeom>
            <a:solidFill>
              <a:srgbClr val="000000"/>
            </a:solidFill>
            <a:ln w="9525">
              <a:noFill/>
              <a:round/>
              <a:headEnd/>
              <a:tailEnd/>
            </a:ln>
          </p:spPr>
          <p:txBody>
            <a:bodyPr/>
            <a:lstStyle/>
            <a:p>
              <a:endParaRPr lang="zh-CN" altLang="en-US"/>
            </a:p>
          </p:txBody>
        </p:sp>
        <p:sp>
          <p:nvSpPr>
            <p:cNvPr id="260" name="Freeform 918"/>
            <p:cNvSpPr>
              <a:spLocks/>
            </p:cNvSpPr>
            <p:nvPr/>
          </p:nvSpPr>
          <p:spPr bwMode="auto">
            <a:xfrm>
              <a:off x="6689725" y="3770313"/>
              <a:ext cx="482600" cy="52387"/>
            </a:xfrm>
            <a:custGeom>
              <a:avLst/>
              <a:gdLst>
                <a:gd name="T0" fmla="*/ 2147483647 w 304"/>
                <a:gd name="T1" fmla="*/ 2147483647 h 33"/>
                <a:gd name="T2" fmla="*/ 2147483647 w 304"/>
                <a:gd name="T3" fmla="*/ 2147483647 h 33"/>
                <a:gd name="T4" fmla="*/ 2147483647 w 304"/>
                <a:gd name="T5" fmla="*/ 2147483647 h 33"/>
                <a:gd name="T6" fmla="*/ 2147483647 w 304"/>
                <a:gd name="T7" fmla="*/ 2147483647 h 33"/>
                <a:gd name="T8" fmla="*/ 2147483647 w 304"/>
                <a:gd name="T9" fmla="*/ 2147483647 h 33"/>
                <a:gd name="T10" fmla="*/ 2147483647 w 304"/>
                <a:gd name="T11" fmla="*/ 2147483647 h 33"/>
                <a:gd name="T12" fmla="*/ 2147483647 w 304"/>
                <a:gd name="T13" fmla="*/ 0 h 33"/>
                <a:gd name="T14" fmla="*/ 2147483647 w 304"/>
                <a:gd name="T15" fmla="*/ 0 h 33"/>
                <a:gd name="T16" fmla="*/ 0 w 304"/>
                <a:gd name="T17" fmla="*/ 2147483647 h 33"/>
                <a:gd name="T18" fmla="*/ 0 w 304"/>
                <a:gd name="T19" fmla="*/ 2147483647 h 33"/>
                <a:gd name="T20" fmla="*/ 2147483647 w 304"/>
                <a:gd name="T21" fmla="*/ 2147483647 h 33"/>
                <a:gd name="T22" fmla="*/ 2147483647 w 304"/>
                <a:gd name="T23" fmla="*/ 2147483647 h 33"/>
                <a:gd name="T24" fmla="*/ 2147483647 w 304"/>
                <a:gd name="T25" fmla="*/ 2147483647 h 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4"/>
                <a:gd name="T40" fmla="*/ 0 h 33"/>
                <a:gd name="T41" fmla="*/ 304 w 304"/>
                <a:gd name="T42" fmla="*/ 33 h 3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4" h="33">
                  <a:moveTo>
                    <a:pt x="298" y="33"/>
                  </a:moveTo>
                  <a:lnTo>
                    <a:pt x="300" y="33"/>
                  </a:lnTo>
                  <a:lnTo>
                    <a:pt x="304" y="29"/>
                  </a:lnTo>
                  <a:lnTo>
                    <a:pt x="304" y="25"/>
                  </a:lnTo>
                  <a:lnTo>
                    <a:pt x="300" y="21"/>
                  </a:lnTo>
                  <a:lnTo>
                    <a:pt x="298" y="21"/>
                  </a:lnTo>
                  <a:lnTo>
                    <a:pt x="6" y="0"/>
                  </a:lnTo>
                  <a:lnTo>
                    <a:pt x="4" y="0"/>
                  </a:lnTo>
                  <a:lnTo>
                    <a:pt x="0" y="4"/>
                  </a:lnTo>
                  <a:lnTo>
                    <a:pt x="0" y="8"/>
                  </a:lnTo>
                  <a:lnTo>
                    <a:pt x="4" y="12"/>
                  </a:lnTo>
                  <a:lnTo>
                    <a:pt x="6" y="12"/>
                  </a:lnTo>
                  <a:lnTo>
                    <a:pt x="298" y="33"/>
                  </a:lnTo>
                  <a:close/>
                </a:path>
              </a:pathLst>
            </a:custGeom>
            <a:solidFill>
              <a:srgbClr val="000000"/>
            </a:solidFill>
            <a:ln w="9525">
              <a:noFill/>
              <a:round/>
              <a:headEnd/>
              <a:tailEnd/>
            </a:ln>
          </p:spPr>
          <p:txBody>
            <a:bodyPr/>
            <a:lstStyle/>
            <a:p>
              <a:endParaRPr lang="zh-CN" altLang="en-US"/>
            </a:p>
          </p:txBody>
        </p:sp>
        <p:sp>
          <p:nvSpPr>
            <p:cNvPr id="261" name="Freeform 919"/>
            <p:cNvSpPr>
              <a:spLocks/>
            </p:cNvSpPr>
            <p:nvPr/>
          </p:nvSpPr>
          <p:spPr bwMode="auto">
            <a:xfrm>
              <a:off x="6643688" y="3171825"/>
              <a:ext cx="60325" cy="617538"/>
            </a:xfrm>
            <a:custGeom>
              <a:avLst/>
              <a:gdLst>
                <a:gd name="T0" fmla="*/ 2147483647 w 38"/>
                <a:gd name="T1" fmla="*/ 2147483647 h 389"/>
                <a:gd name="T2" fmla="*/ 2147483647 w 38"/>
                <a:gd name="T3" fmla="*/ 2147483647 h 389"/>
                <a:gd name="T4" fmla="*/ 2147483647 w 38"/>
                <a:gd name="T5" fmla="*/ 2147483647 h 389"/>
                <a:gd name="T6" fmla="*/ 2147483647 w 38"/>
                <a:gd name="T7" fmla="*/ 2147483647 h 389"/>
                <a:gd name="T8" fmla="*/ 2147483647 w 38"/>
                <a:gd name="T9" fmla="*/ 2147483647 h 389"/>
                <a:gd name="T10" fmla="*/ 2147483647 w 38"/>
                <a:gd name="T11" fmla="*/ 2147483647 h 389"/>
                <a:gd name="T12" fmla="*/ 2147483647 w 38"/>
                <a:gd name="T13" fmla="*/ 2147483647 h 389"/>
                <a:gd name="T14" fmla="*/ 2147483647 w 38"/>
                <a:gd name="T15" fmla="*/ 2147483647 h 389"/>
                <a:gd name="T16" fmla="*/ 2147483647 w 38"/>
                <a:gd name="T17" fmla="*/ 2147483647 h 389"/>
                <a:gd name="T18" fmla="*/ 2147483647 w 38"/>
                <a:gd name="T19" fmla="*/ 2147483647 h 389"/>
                <a:gd name="T20" fmla="*/ 2147483647 w 38"/>
                <a:gd name="T21" fmla="*/ 2147483647 h 389"/>
                <a:gd name="T22" fmla="*/ 2147483647 w 38"/>
                <a:gd name="T23" fmla="*/ 0 h 389"/>
                <a:gd name="T24" fmla="*/ 2147483647 w 38"/>
                <a:gd name="T25" fmla="*/ 0 h 389"/>
                <a:gd name="T26" fmla="*/ 0 w 38"/>
                <a:gd name="T27" fmla="*/ 2147483647 h 389"/>
                <a:gd name="T28" fmla="*/ 0 w 38"/>
                <a:gd name="T29" fmla="*/ 2147483647 h 389"/>
                <a:gd name="T30" fmla="*/ 0 w 38"/>
                <a:gd name="T31" fmla="*/ 2147483647 h 389"/>
                <a:gd name="T32" fmla="*/ 0 w 38"/>
                <a:gd name="T33" fmla="*/ 2147483647 h 389"/>
                <a:gd name="T34" fmla="*/ 2147483647 w 38"/>
                <a:gd name="T35" fmla="*/ 2147483647 h 389"/>
                <a:gd name="T36" fmla="*/ 2147483647 w 38"/>
                <a:gd name="T37" fmla="*/ 2147483647 h 389"/>
                <a:gd name="T38" fmla="*/ 2147483647 w 38"/>
                <a:gd name="T39" fmla="*/ 2147483647 h 38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8"/>
                <a:gd name="T61" fmla="*/ 0 h 389"/>
                <a:gd name="T62" fmla="*/ 38 w 38"/>
                <a:gd name="T63" fmla="*/ 389 h 38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8" h="389">
                  <a:moveTo>
                    <a:pt x="29" y="389"/>
                  </a:moveTo>
                  <a:lnTo>
                    <a:pt x="35" y="389"/>
                  </a:lnTo>
                  <a:lnTo>
                    <a:pt x="37" y="387"/>
                  </a:lnTo>
                  <a:lnTo>
                    <a:pt x="38" y="387"/>
                  </a:lnTo>
                  <a:lnTo>
                    <a:pt x="38" y="381"/>
                  </a:lnTo>
                  <a:lnTo>
                    <a:pt x="37" y="379"/>
                  </a:lnTo>
                  <a:lnTo>
                    <a:pt x="37" y="377"/>
                  </a:lnTo>
                  <a:lnTo>
                    <a:pt x="10" y="360"/>
                  </a:lnTo>
                  <a:lnTo>
                    <a:pt x="12" y="366"/>
                  </a:lnTo>
                  <a:lnTo>
                    <a:pt x="12" y="3"/>
                  </a:lnTo>
                  <a:lnTo>
                    <a:pt x="10" y="2"/>
                  </a:lnTo>
                  <a:lnTo>
                    <a:pt x="10" y="0"/>
                  </a:lnTo>
                  <a:lnTo>
                    <a:pt x="4" y="0"/>
                  </a:lnTo>
                  <a:lnTo>
                    <a:pt x="0" y="3"/>
                  </a:lnTo>
                  <a:lnTo>
                    <a:pt x="0" y="5"/>
                  </a:lnTo>
                  <a:lnTo>
                    <a:pt x="0" y="366"/>
                  </a:lnTo>
                  <a:lnTo>
                    <a:pt x="0" y="368"/>
                  </a:lnTo>
                  <a:lnTo>
                    <a:pt x="2" y="369"/>
                  </a:lnTo>
                  <a:lnTo>
                    <a:pt x="2" y="371"/>
                  </a:lnTo>
                  <a:lnTo>
                    <a:pt x="29" y="389"/>
                  </a:lnTo>
                  <a:close/>
                </a:path>
              </a:pathLst>
            </a:custGeom>
            <a:solidFill>
              <a:srgbClr val="000000"/>
            </a:solidFill>
            <a:ln w="9525">
              <a:noFill/>
              <a:round/>
              <a:headEnd/>
              <a:tailEnd/>
            </a:ln>
          </p:spPr>
          <p:txBody>
            <a:bodyPr/>
            <a:lstStyle/>
            <a:p>
              <a:endParaRPr lang="zh-CN" altLang="en-US"/>
            </a:p>
          </p:txBody>
        </p:sp>
        <p:sp>
          <p:nvSpPr>
            <p:cNvPr id="262" name="Freeform 920"/>
            <p:cNvSpPr>
              <a:spLocks/>
            </p:cNvSpPr>
            <p:nvPr/>
          </p:nvSpPr>
          <p:spPr bwMode="auto">
            <a:xfrm>
              <a:off x="6686550" y="3168650"/>
              <a:ext cx="17463" cy="617538"/>
            </a:xfrm>
            <a:custGeom>
              <a:avLst/>
              <a:gdLst>
                <a:gd name="T0" fmla="*/ 2147483647 w 11"/>
                <a:gd name="T1" fmla="*/ 2147483647 h 389"/>
                <a:gd name="T2" fmla="*/ 2147483647 w 11"/>
                <a:gd name="T3" fmla="*/ 2147483647 h 389"/>
                <a:gd name="T4" fmla="*/ 2147483647 w 11"/>
                <a:gd name="T5" fmla="*/ 2147483647 h 389"/>
                <a:gd name="T6" fmla="*/ 2147483647 w 11"/>
                <a:gd name="T7" fmla="*/ 0 h 389"/>
                <a:gd name="T8" fmla="*/ 2147483647 w 11"/>
                <a:gd name="T9" fmla="*/ 0 h 389"/>
                <a:gd name="T10" fmla="*/ 0 w 11"/>
                <a:gd name="T11" fmla="*/ 2147483647 h 389"/>
                <a:gd name="T12" fmla="*/ 0 w 11"/>
                <a:gd name="T13" fmla="*/ 2147483647 h 389"/>
                <a:gd name="T14" fmla="*/ 2147483647 w 11"/>
                <a:gd name="T15" fmla="*/ 2147483647 h 389"/>
                <a:gd name="T16" fmla="*/ 2147483647 w 11"/>
                <a:gd name="T17" fmla="*/ 2147483647 h 389"/>
                <a:gd name="T18" fmla="*/ 2147483647 w 11"/>
                <a:gd name="T19" fmla="*/ 2147483647 h 389"/>
                <a:gd name="T20" fmla="*/ 2147483647 w 11"/>
                <a:gd name="T21" fmla="*/ 2147483647 h 389"/>
                <a:gd name="T22" fmla="*/ 2147483647 w 11"/>
                <a:gd name="T23" fmla="*/ 2147483647 h 389"/>
                <a:gd name="T24" fmla="*/ 2147483647 w 11"/>
                <a:gd name="T25" fmla="*/ 2147483647 h 389"/>
                <a:gd name="T26" fmla="*/ 2147483647 w 11"/>
                <a:gd name="T27" fmla="*/ 2147483647 h 3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
                <a:gd name="T43" fmla="*/ 0 h 389"/>
                <a:gd name="T44" fmla="*/ 11 w 11"/>
                <a:gd name="T45" fmla="*/ 389 h 3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 h="389">
                  <a:moveTo>
                    <a:pt x="11" y="5"/>
                  </a:moveTo>
                  <a:lnTo>
                    <a:pt x="11" y="4"/>
                  </a:lnTo>
                  <a:lnTo>
                    <a:pt x="10" y="2"/>
                  </a:lnTo>
                  <a:lnTo>
                    <a:pt x="10" y="0"/>
                  </a:lnTo>
                  <a:lnTo>
                    <a:pt x="4" y="0"/>
                  </a:lnTo>
                  <a:lnTo>
                    <a:pt x="0" y="4"/>
                  </a:lnTo>
                  <a:lnTo>
                    <a:pt x="0" y="387"/>
                  </a:lnTo>
                  <a:lnTo>
                    <a:pt x="2" y="387"/>
                  </a:lnTo>
                  <a:lnTo>
                    <a:pt x="4" y="389"/>
                  </a:lnTo>
                  <a:lnTo>
                    <a:pt x="10" y="389"/>
                  </a:lnTo>
                  <a:lnTo>
                    <a:pt x="10" y="387"/>
                  </a:lnTo>
                  <a:lnTo>
                    <a:pt x="11" y="387"/>
                  </a:lnTo>
                  <a:lnTo>
                    <a:pt x="11" y="383"/>
                  </a:lnTo>
                  <a:lnTo>
                    <a:pt x="11" y="5"/>
                  </a:lnTo>
                  <a:close/>
                </a:path>
              </a:pathLst>
            </a:custGeom>
            <a:solidFill>
              <a:srgbClr val="000000"/>
            </a:solidFill>
            <a:ln w="9525">
              <a:noFill/>
              <a:round/>
              <a:headEnd/>
              <a:tailEnd/>
            </a:ln>
          </p:spPr>
          <p:txBody>
            <a:bodyPr/>
            <a:lstStyle/>
            <a:p>
              <a:endParaRPr lang="zh-CN" altLang="en-US"/>
            </a:p>
          </p:txBody>
        </p:sp>
        <p:sp>
          <p:nvSpPr>
            <p:cNvPr id="263" name="Freeform 921"/>
            <p:cNvSpPr>
              <a:spLocks/>
            </p:cNvSpPr>
            <p:nvPr/>
          </p:nvSpPr>
          <p:spPr bwMode="auto">
            <a:xfrm>
              <a:off x="2700338" y="4140200"/>
              <a:ext cx="284162" cy="612775"/>
            </a:xfrm>
            <a:custGeom>
              <a:avLst/>
              <a:gdLst>
                <a:gd name="T0" fmla="*/ 2147483647 w 179"/>
                <a:gd name="T1" fmla="*/ 2147483647 h 386"/>
                <a:gd name="T2" fmla="*/ 2147483647 w 179"/>
                <a:gd name="T3" fmla="*/ 2147483647 h 386"/>
                <a:gd name="T4" fmla="*/ 2147483647 w 179"/>
                <a:gd name="T5" fmla="*/ 2147483647 h 386"/>
                <a:gd name="T6" fmla="*/ 2147483647 w 179"/>
                <a:gd name="T7" fmla="*/ 2147483647 h 386"/>
                <a:gd name="T8" fmla="*/ 2147483647 w 179"/>
                <a:gd name="T9" fmla="*/ 2147483647 h 386"/>
                <a:gd name="T10" fmla="*/ 2147483647 w 179"/>
                <a:gd name="T11" fmla="*/ 2147483647 h 386"/>
                <a:gd name="T12" fmla="*/ 2147483647 w 179"/>
                <a:gd name="T13" fmla="*/ 2147483647 h 386"/>
                <a:gd name="T14" fmla="*/ 2147483647 w 179"/>
                <a:gd name="T15" fmla="*/ 2147483647 h 386"/>
                <a:gd name="T16" fmla="*/ 2147483647 w 179"/>
                <a:gd name="T17" fmla="*/ 2147483647 h 386"/>
                <a:gd name="T18" fmla="*/ 2147483647 w 179"/>
                <a:gd name="T19" fmla="*/ 2147483647 h 386"/>
                <a:gd name="T20" fmla="*/ 2147483647 w 179"/>
                <a:gd name="T21" fmla="*/ 2147483647 h 386"/>
                <a:gd name="T22" fmla="*/ 2147483647 w 179"/>
                <a:gd name="T23" fmla="*/ 2147483647 h 386"/>
                <a:gd name="T24" fmla="*/ 2147483647 w 179"/>
                <a:gd name="T25" fmla="*/ 2147483647 h 386"/>
                <a:gd name="T26" fmla="*/ 2147483647 w 179"/>
                <a:gd name="T27" fmla="*/ 2147483647 h 386"/>
                <a:gd name="T28" fmla="*/ 2147483647 w 179"/>
                <a:gd name="T29" fmla="*/ 2147483647 h 386"/>
                <a:gd name="T30" fmla="*/ 2147483647 w 179"/>
                <a:gd name="T31" fmla="*/ 2147483647 h 386"/>
                <a:gd name="T32" fmla="*/ 2147483647 w 179"/>
                <a:gd name="T33" fmla="*/ 2147483647 h 386"/>
                <a:gd name="T34" fmla="*/ 2147483647 w 179"/>
                <a:gd name="T35" fmla="*/ 2147483647 h 386"/>
                <a:gd name="T36" fmla="*/ 2147483647 w 179"/>
                <a:gd name="T37" fmla="*/ 2147483647 h 386"/>
                <a:gd name="T38" fmla="*/ 2147483647 w 179"/>
                <a:gd name="T39" fmla="*/ 2147483647 h 386"/>
                <a:gd name="T40" fmla="*/ 2147483647 w 179"/>
                <a:gd name="T41" fmla="*/ 2147483647 h 386"/>
                <a:gd name="T42" fmla="*/ 2147483647 w 179"/>
                <a:gd name="T43" fmla="*/ 2147483647 h 386"/>
                <a:gd name="T44" fmla="*/ 2147483647 w 179"/>
                <a:gd name="T45" fmla="*/ 2147483647 h 386"/>
                <a:gd name="T46" fmla="*/ 2147483647 w 179"/>
                <a:gd name="T47" fmla="*/ 2147483647 h 386"/>
                <a:gd name="T48" fmla="*/ 2147483647 w 179"/>
                <a:gd name="T49" fmla="*/ 2147483647 h 386"/>
                <a:gd name="T50" fmla="*/ 2147483647 w 179"/>
                <a:gd name="T51" fmla="*/ 2147483647 h 386"/>
                <a:gd name="T52" fmla="*/ 2147483647 w 179"/>
                <a:gd name="T53" fmla="*/ 2147483647 h 386"/>
                <a:gd name="T54" fmla="*/ 2147483647 w 179"/>
                <a:gd name="T55" fmla="*/ 2147483647 h 386"/>
                <a:gd name="T56" fmla="*/ 2147483647 w 179"/>
                <a:gd name="T57" fmla="*/ 2147483647 h 386"/>
                <a:gd name="T58" fmla="*/ 2147483647 w 179"/>
                <a:gd name="T59" fmla="*/ 2147483647 h 386"/>
                <a:gd name="T60" fmla="*/ 2147483647 w 179"/>
                <a:gd name="T61" fmla="*/ 2147483647 h 386"/>
                <a:gd name="T62" fmla="*/ 0 w 179"/>
                <a:gd name="T63" fmla="*/ 2147483647 h 386"/>
                <a:gd name="T64" fmla="*/ 2147483647 w 179"/>
                <a:gd name="T65" fmla="*/ 2147483647 h 386"/>
                <a:gd name="T66" fmla="*/ 2147483647 w 179"/>
                <a:gd name="T67" fmla="*/ 2147483647 h 386"/>
                <a:gd name="T68" fmla="*/ 2147483647 w 179"/>
                <a:gd name="T69" fmla="*/ 2147483647 h 386"/>
                <a:gd name="T70" fmla="*/ 2147483647 w 179"/>
                <a:gd name="T71" fmla="*/ 2147483647 h 386"/>
                <a:gd name="T72" fmla="*/ 2147483647 w 179"/>
                <a:gd name="T73" fmla="*/ 2147483647 h 386"/>
                <a:gd name="T74" fmla="*/ 2147483647 w 179"/>
                <a:gd name="T75" fmla="*/ 2147483647 h 386"/>
                <a:gd name="T76" fmla="*/ 2147483647 w 179"/>
                <a:gd name="T77" fmla="*/ 2147483647 h 386"/>
                <a:gd name="T78" fmla="*/ 2147483647 w 179"/>
                <a:gd name="T79" fmla="*/ 2147483647 h 386"/>
                <a:gd name="T80" fmla="*/ 2147483647 w 179"/>
                <a:gd name="T81" fmla="*/ 2147483647 h 386"/>
                <a:gd name="T82" fmla="*/ 2147483647 w 179"/>
                <a:gd name="T83" fmla="*/ 2147483647 h 386"/>
                <a:gd name="T84" fmla="*/ 2147483647 w 179"/>
                <a:gd name="T85" fmla="*/ 2147483647 h 386"/>
                <a:gd name="T86" fmla="*/ 2147483647 w 179"/>
                <a:gd name="T87" fmla="*/ 2147483647 h 386"/>
                <a:gd name="T88" fmla="*/ 2147483647 w 179"/>
                <a:gd name="T89" fmla="*/ 2147483647 h 386"/>
                <a:gd name="T90" fmla="*/ 2147483647 w 179"/>
                <a:gd name="T91" fmla="*/ 2147483647 h 386"/>
                <a:gd name="T92" fmla="*/ 2147483647 w 179"/>
                <a:gd name="T93" fmla="*/ 2147483647 h 386"/>
                <a:gd name="T94" fmla="*/ 2147483647 w 179"/>
                <a:gd name="T95" fmla="*/ 2147483647 h 386"/>
                <a:gd name="T96" fmla="*/ 2147483647 w 179"/>
                <a:gd name="T97" fmla="*/ 2147483647 h 386"/>
                <a:gd name="T98" fmla="*/ 2147483647 w 179"/>
                <a:gd name="T99" fmla="*/ 2147483647 h 386"/>
                <a:gd name="T100" fmla="*/ 2147483647 w 179"/>
                <a:gd name="T101" fmla="*/ 2147483647 h 386"/>
                <a:gd name="T102" fmla="*/ 2147483647 w 179"/>
                <a:gd name="T103" fmla="*/ 2147483647 h 386"/>
                <a:gd name="T104" fmla="*/ 2147483647 w 179"/>
                <a:gd name="T105" fmla="*/ 2147483647 h 386"/>
                <a:gd name="T106" fmla="*/ 2147483647 w 179"/>
                <a:gd name="T107" fmla="*/ 2147483647 h 386"/>
                <a:gd name="T108" fmla="*/ 2147483647 w 179"/>
                <a:gd name="T109" fmla="*/ 2147483647 h 386"/>
                <a:gd name="T110" fmla="*/ 2147483647 w 179"/>
                <a:gd name="T111" fmla="*/ 2147483647 h 386"/>
                <a:gd name="T112" fmla="*/ 2147483647 w 179"/>
                <a:gd name="T113" fmla="*/ 2147483647 h 386"/>
                <a:gd name="T114" fmla="*/ 2147483647 w 179"/>
                <a:gd name="T115" fmla="*/ 2147483647 h 386"/>
                <a:gd name="T116" fmla="*/ 2147483647 w 179"/>
                <a:gd name="T117" fmla="*/ 2147483647 h 386"/>
                <a:gd name="T118" fmla="*/ 2147483647 w 179"/>
                <a:gd name="T119" fmla="*/ 2147483647 h 386"/>
                <a:gd name="T120" fmla="*/ 2147483647 w 179"/>
                <a:gd name="T121" fmla="*/ 2147483647 h 386"/>
                <a:gd name="T122" fmla="*/ 2147483647 w 179"/>
                <a:gd name="T123" fmla="*/ 2147483647 h 386"/>
                <a:gd name="T124" fmla="*/ 2147483647 w 179"/>
                <a:gd name="T125" fmla="*/ 2147483647 h 3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9"/>
                <a:gd name="T190" fmla="*/ 0 h 386"/>
                <a:gd name="T191" fmla="*/ 179 w 179"/>
                <a:gd name="T192" fmla="*/ 386 h 3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9" h="386">
                  <a:moveTo>
                    <a:pt x="106" y="0"/>
                  </a:moveTo>
                  <a:lnTo>
                    <a:pt x="102" y="0"/>
                  </a:lnTo>
                  <a:lnTo>
                    <a:pt x="100" y="2"/>
                  </a:lnTo>
                  <a:lnTo>
                    <a:pt x="100" y="6"/>
                  </a:lnTo>
                  <a:lnTo>
                    <a:pt x="102" y="8"/>
                  </a:lnTo>
                  <a:lnTo>
                    <a:pt x="104" y="8"/>
                  </a:lnTo>
                  <a:lnTo>
                    <a:pt x="106" y="6"/>
                  </a:lnTo>
                  <a:lnTo>
                    <a:pt x="106" y="8"/>
                  </a:lnTo>
                  <a:lnTo>
                    <a:pt x="111" y="8"/>
                  </a:lnTo>
                  <a:lnTo>
                    <a:pt x="111" y="10"/>
                  </a:lnTo>
                  <a:lnTo>
                    <a:pt x="115" y="10"/>
                  </a:lnTo>
                  <a:lnTo>
                    <a:pt x="115" y="12"/>
                  </a:lnTo>
                  <a:lnTo>
                    <a:pt x="119" y="12"/>
                  </a:lnTo>
                  <a:lnTo>
                    <a:pt x="119" y="14"/>
                  </a:lnTo>
                  <a:lnTo>
                    <a:pt x="123" y="16"/>
                  </a:lnTo>
                  <a:lnTo>
                    <a:pt x="125" y="18"/>
                  </a:lnTo>
                  <a:lnTo>
                    <a:pt x="127" y="18"/>
                  </a:lnTo>
                  <a:lnTo>
                    <a:pt x="129" y="20"/>
                  </a:lnTo>
                  <a:lnTo>
                    <a:pt x="131" y="20"/>
                  </a:lnTo>
                  <a:lnTo>
                    <a:pt x="132" y="21"/>
                  </a:lnTo>
                  <a:lnTo>
                    <a:pt x="134" y="21"/>
                  </a:lnTo>
                  <a:lnTo>
                    <a:pt x="136" y="23"/>
                  </a:lnTo>
                  <a:lnTo>
                    <a:pt x="138" y="21"/>
                  </a:lnTo>
                  <a:lnTo>
                    <a:pt x="138" y="23"/>
                  </a:lnTo>
                  <a:lnTo>
                    <a:pt x="140" y="25"/>
                  </a:lnTo>
                  <a:lnTo>
                    <a:pt x="142" y="25"/>
                  </a:lnTo>
                  <a:lnTo>
                    <a:pt x="142" y="27"/>
                  </a:lnTo>
                  <a:lnTo>
                    <a:pt x="144" y="27"/>
                  </a:lnTo>
                  <a:lnTo>
                    <a:pt x="144" y="25"/>
                  </a:lnTo>
                  <a:lnTo>
                    <a:pt x="144" y="27"/>
                  </a:lnTo>
                  <a:lnTo>
                    <a:pt x="148" y="27"/>
                  </a:lnTo>
                  <a:lnTo>
                    <a:pt x="148" y="29"/>
                  </a:lnTo>
                  <a:lnTo>
                    <a:pt x="150" y="31"/>
                  </a:lnTo>
                  <a:lnTo>
                    <a:pt x="154" y="35"/>
                  </a:lnTo>
                  <a:lnTo>
                    <a:pt x="156" y="33"/>
                  </a:lnTo>
                  <a:lnTo>
                    <a:pt x="156" y="35"/>
                  </a:lnTo>
                  <a:lnTo>
                    <a:pt x="158" y="35"/>
                  </a:lnTo>
                  <a:lnTo>
                    <a:pt x="158" y="37"/>
                  </a:lnTo>
                  <a:lnTo>
                    <a:pt x="161" y="41"/>
                  </a:lnTo>
                  <a:lnTo>
                    <a:pt x="163" y="43"/>
                  </a:lnTo>
                  <a:lnTo>
                    <a:pt x="165" y="43"/>
                  </a:lnTo>
                  <a:lnTo>
                    <a:pt x="163" y="45"/>
                  </a:lnTo>
                  <a:lnTo>
                    <a:pt x="167" y="47"/>
                  </a:lnTo>
                  <a:lnTo>
                    <a:pt x="165" y="47"/>
                  </a:lnTo>
                  <a:lnTo>
                    <a:pt x="165" y="45"/>
                  </a:lnTo>
                  <a:lnTo>
                    <a:pt x="165" y="48"/>
                  </a:lnTo>
                  <a:lnTo>
                    <a:pt x="169" y="52"/>
                  </a:lnTo>
                  <a:lnTo>
                    <a:pt x="171" y="52"/>
                  </a:lnTo>
                  <a:lnTo>
                    <a:pt x="169" y="85"/>
                  </a:lnTo>
                  <a:lnTo>
                    <a:pt x="171" y="91"/>
                  </a:lnTo>
                  <a:lnTo>
                    <a:pt x="171" y="89"/>
                  </a:lnTo>
                  <a:lnTo>
                    <a:pt x="171" y="270"/>
                  </a:lnTo>
                  <a:lnTo>
                    <a:pt x="169" y="276"/>
                  </a:lnTo>
                  <a:lnTo>
                    <a:pt x="169" y="305"/>
                  </a:lnTo>
                  <a:lnTo>
                    <a:pt x="169" y="303"/>
                  </a:lnTo>
                  <a:lnTo>
                    <a:pt x="173" y="301"/>
                  </a:lnTo>
                  <a:lnTo>
                    <a:pt x="169" y="303"/>
                  </a:lnTo>
                  <a:lnTo>
                    <a:pt x="169" y="307"/>
                  </a:lnTo>
                  <a:lnTo>
                    <a:pt x="167" y="307"/>
                  </a:lnTo>
                  <a:lnTo>
                    <a:pt x="167" y="310"/>
                  </a:lnTo>
                  <a:lnTo>
                    <a:pt x="165" y="310"/>
                  </a:lnTo>
                  <a:lnTo>
                    <a:pt x="161" y="314"/>
                  </a:lnTo>
                  <a:lnTo>
                    <a:pt x="159" y="316"/>
                  </a:lnTo>
                  <a:lnTo>
                    <a:pt x="159" y="318"/>
                  </a:lnTo>
                  <a:lnTo>
                    <a:pt x="158" y="316"/>
                  </a:lnTo>
                  <a:lnTo>
                    <a:pt x="156" y="318"/>
                  </a:lnTo>
                  <a:lnTo>
                    <a:pt x="154" y="318"/>
                  </a:lnTo>
                  <a:lnTo>
                    <a:pt x="152" y="320"/>
                  </a:lnTo>
                  <a:lnTo>
                    <a:pt x="150" y="320"/>
                  </a:lnTo>
                  <a:lnTo>
                    <a:pt x="146" y="324"/>
                  </a:lnTo>
                  <a:lnTo>
                    <a:pt x="144" y="328"/>
                  </a:lnTo>
                  <a:lnTo>
                    <a:pt x="146" y="324"/>
                  </a:lnTo>
                  <a:lnTo>
                    <a:pt x="148" y="324"/>
                  </a:lnTo>
                  <a:lnTo>
                    <a:pt x="144" y="324"/>
                  </a:lnTo>
                  <a:lnTo>
                    <a:pt x="140" y="326"/>
                  </a:lnTo>
                  <a:lnTo>
                    <a:pt x="138" y="326"/>
                  </a:lnTo>
                  <a:lnTo>
                    <a:pt x="131" y="330"/>
                  </a:lnTo>
                  <a:lnTo>
                    <a:pt x="127" y="330"/>
                  </a:lnTo>
                  <a:lnTo>
                    <a:pt x="115" y="334"/>
                  </a:lnTo>
                  <a:lnTo>
                    <a:pt x="111" y="335"/>
                  </a:lnTo>
                  <a:lnTo>
                    <a:pt x="100" y="339"/>
                  </a:lnTo>
                  <a:lnTo>
                    <a:pt x="96" y="341"/>
                  </a:lnTo>
                  <a:lnTo>
                    <a:pt x="73" y="349"/>
                  </a:lnTo>
                  <a:lnTo>
                    <a:pt x="67" y="353"/>
                  </a:lnTo>
                  <a:lnTo>
                    <a:pt x="44" y="361"/>
                  </a:lnTo>
                  <a:lnTo>
                    <a:pt x="40" y="362"/>
                  </a:lnTo>
                  <a:lnTo>
                    <a:pt x="28" y="366"/>
                  </a:lnTo>
                  <a:lnTo>
                    <a:pt x="25" y="368"/>
                  </a:lnTo>
                  <a:lnTo>
                    <a:pt x="19" y="370"/>
                  </a:lnTo>
                  <a:lnTo>
                    <a:pt x="17" y="372"/>
                  </a:lnTo>
                  <a:lnTo>
                    <a:pt x="13" y="372"/>
                  </a:lnTo>
                  <a:lnTo>
                    <a:pt x="3" y="376"/>
                  </a:lnTo>
                  <a:lnTo>
                    <a:pt x="2" y="380"/>
                  </a:lnTo>
                  <a:lnTo>
                    <a:pt x="2" y="378"/>
                  </a:lnTo>
                  <a:lnTo>
                    <a:pt x="0" y="380"/>
                  </a:lnTo>
                  <a:lnTo>
                    <a:pt x="0" y="384"/>
                  </a:lnTo>
                  <a:lnTo>
                    <a:pt x="2" y="386"/>
                  </a:lnTo>
                  <a:lnTo>
                    <a:pt x="5" y="386"/>
                  </a:lnTo>
                  <a:lnTo>
                    <a:pt x="5" y="384"/>
                  </a:lnTo>
                  <a:lnTo>
                    <a:pt x="7" y="384"/>
                  </a:lnTo>
                  <a:lnTo>
                    <a:pt x="13" y="380"/>
                  </a:lnTo>
                  <a:lnTo>
                    <a:pt x="17" y="380"/>
                  </a:lnTo>
                  <a:lnTo>
                    <a:pt x="23" y="378"/>
                  </a:lnTo>
                  <a:lnTo>
                    <a:pt x="28" y="376"/>
                  </a:lnTo>
                  <a:lnTo>
                    <a:pt x="32" y="374"/>
                  </a:lnTo>
                  <a:lnTo>
                    <a:pt x="44" y="370"/>
                  </a:lnTo>
                  <a:lnTo>
                    <a:pt x="48" y="368"/>
                  </a:lnTo>
                  <a:lnTo>
                    <a:pt x="71" y="361"/>
                  </a:lnTo>
                  <a:lnTo>
                    <a:pt x="77" y="357"/>
                  </a:lnTo>
                  <a:lnTo>
                    <a:pt x="100" y="349"/>
                  </a:lnTo>
                  <a:lnTo>
                    <a:pt x="104" y="347"/>
                  </a:lnTo>
                  <a:lnTo>
                    <a:pt x="115" y="343"/>
                  </a:lnTo>
                  <a:lnTo>
                    <a:pt x="119" y="341"/>
                  </a:lnTo>
                  <a:lnTo>
                    <a:pt x="125" y="339"/>
                  </a:lnTo>
                  <a:lnTo>
                    <a:pt x="127" y="337"/>
                  </a:lnTo>
                  <a:lnTo>
                    <a:pt x="131" y="337"/>
                  </a:lnTo>
                  <a:lnTo>
                    <a:pt x="138" y="334"/>
                  </a:lnTo>
                  <a:lnTo>
                    <a:pt x="140" y="334"/>
                  </a:lnTo>
                  <a:lnTo>
                    <a:pt x="144" y="332"/>
                  </a:lnTo>
                  <a:lnTo>
                    <a:pt x="148" y="332"/>
                  </a:lnTo>
                  <a:lnTo>
                    <a:pt x="150" y="332"/>
                  </a:lnTo>
                  <a:lnTo>
                    <a:pt x="152" y="328"/>
                  </a:lnTo>
                  <a:lnTo>
                    <a:pt x="150" y="328"/>
                  </a:lnTo>
                  <a:lnTo>
                    <a:pt x="152" y="330"/>
                  </a:lnTo>
                  <a:lnTo>
                    <a:pt x="154" y="328"/>
                  </a:lnTo>
                  <a:lnTo>
                    <a:pt x="156" y="328"/>
                  </a:lnTo>
                  <a:lnTo>
                    <a:pt x="158" y="326"/>
                  </a:lnTo>
                  <a:lnTo>
                    <a:pt x="159" y="326"/>
                  </a:lnTo>
                  <a:lnTo>
                    <a:pt x="161" y="324"/>
                  </a:lnTo>
                  <a:lnTo>
                    <a:pt x="163" y="322"/>
                  </a:lnTo>
                  <a:lnTo>
                    <a:pt x="163" y="320"/>
                  </a:lnTo>
                  <a:lnTo>
                    <a:pt x="165" y="322"/>
                  </a:lnTo>
                  <a:lnTo>
                    <a:pt x="171" y="316"/>
                  </a:lnTo>
                  <a:lnTo>
                    <a:pt x="169" y="314"/>
                  </a:lnTo>
                  <a:lnTo>
                    <a:pt x="171" y="314"/>
                  </a:lnTo>
                  <a:lnTo>
                    <a:pt x="171" y="310"/>
                  </a:lnTo>
                  <a:lnTo>
                    <a:pt x="173" y="310"/>
                  </a:lnTo>
                  <a:lnTo>
                    <a:pt x="173" y="307"/>
                  </a:lnTo>
                  <a:lnTo>
                    <a:pt x="173" y="308"/>
                  </a:lnTo>
                  <a:lnTo>
                    <a:pt x="177" y="307"/>
                  </a:lnTo>
                  <a:lnTo>
                    <a:pt x="177" y="305"/>
                  </a:lnTo>
                  <a:lnTo>
                    <a:pt x="177" y="276"/>
                  </a:lnTo>
                  <a:lnTo>
                    <a:pt x="179" y="270"/>
                  </a:lnTo>
                  <a:lnTo>
                    <a:pt x="179" y="89"/>
                  </a:lnTo>
                  <a:lnTo>
                    <a:pt x="179" y="87"/>
                  </a:lnTo>
                  <a:lnTo>
                    <a:pt x="177" y="85"/>
                  </a:lnTo>
                  <a:lnTo>
                    <a:pt x="175" y="48"/>
                  </a:lnTo>
                  <a:lnTo>
                    <a:pt x="173" y="48"/>
                  </a:lnTo>
                  <a:lnTo>
                    <a:pt x="175" y="47"/>
                  </a:lnTo>
                  <a:lnTo>
                    <a:pt x="173" y="45"/>
                  </a:lnTo>
                  <a:lnTo>
                    <a:pt x="173" y="43"/>
                  </a:lnTo>
                  <a:lnTo>
                    <a:pt x="171" y="43"/>
                  </a:lnTo>
                  <a:lnTo>
                    <a:pt x="171" y="41"/>
                  </a:lnTo>
                  <a:lnTo>
                    <a:pt x="169" y="39"/>
                  </a:lnTo>
                  <a:lnTo>
                    <a:pt x="167" y="39"/>
                  </a:lnTo>
                  <a:lnTo>
                    <a:pt x="169" y="37"/>
                  </a:lnTo>
                  <a:lnTo>
                    <a:pt x="163" y="31"/>
                  </a:lnTo>
                  <a:lnTo>
                    <a:pt x="161" y="33"/>
                  </a:lnTo>
                  <a:lnTo>
                    <a:pt x="161" y="31"/>
                  </a:lnTo>
                  <a:lnTo>
                    <a:pt x="159" y="31"/>
                  </a:lnTo>
                  <a:lnTo>
                    <a:pt x="159" y="29"/>
                  </a:lnTo>
                  <a:lnTo>
                    <a:pt x="158" y="27"/>
                  </a:lnTo>
                  <a:lnTo>
                    <a:pt x="154" y="23"/>
                  </a:lnTo>
                  <a:lnTo>
                    <a:pt x="152" y="25"/>
                  </a:lnTo>
                  <a:lnTo>
                    <a:pt x="152" y="23"/>
                  </a:lnTo>
                  <a:lnTo>
                    <a:pt x="148" y="23"/>
                  </a:lnTo>
                  <a:lnTo>
                    <a:pt x="148" y="21"/>
                  </a:lnTo>
                  <a:lnTo>
                    <a:pt x="144" y="20"/>
                  </a:lnTo>
                  <a:lnTo>
                    <a:pt x="146" y="20"/>
                  </a:lnTo>
                  <a:lnTo>
                    <a:pt x="146" y="21"/>
                  </a:lnTo>
                  <a:lnTo>
                    <a:pt x="144" y="18"/>
                  </a:lnTo>
                  <a:lnTo>
                    <a:pt x="142" y="20"/>
                  </a:lnTo>
                  <a:lnTo>
                    <a:pt x="142" y="18"/>
                  </a:lnTo>
                  <a:lnTo>
                    <a:pt x="140" y="16"/>
                  </a:lnTo>
                  <a:lnTo>
                    <a:pt x="138" y="14"/>
                  </a:lnTo>
                  <a:lnTo>
                    <a:pt x="136" y="14"/>
                  </a:lnTo>
                  <a:lnTo>
                    <a:pt x="134" y="12"/>
                  </a:lnTo>
                  <a:lnTo>
                    <a:pt x="132" y="12"/>
                  </a:lnTo>
                  <a:lnTo>
                    <a:pt x="131" y="10"/>
                  </a:lnTo>
                  <a:lnTo>
                    <a:pt x="129" y="10"/>
                  </a:lnTo>
                  <a:lnTo>
                    <a:pt x="127" y="8"/>
                  </a:lnTo>
                  <a:lnTo>
                    <a:pt x="123" y="10"/>
                  </a:lnTo>
                  <a:lnTo>
                    <a:pt x="123" y="8"/>
                  </a:lnTo>
                  <a:lnTo>
                    <a:pt x="119" y="8"/>
                  </a:lnTo>
                  <a:lnTo>
                    <a:pt x="119" y="6"/>
                  </a:lnTo>
                  <a:lnTo>
                    <a:pt x="115" y="6"/>
                  </a:lnTo>
                  <a:lnTo>
                    <a:pt x="115" y="4"/>
                  </a:lnTo>
                  <a:lnTo>
                    <a:pt x="109" y="4"/>
                  </a:lnTo>
                  <a:lnTo>
                    <a:pt x="109" y="2"/>
                  </a:lnTo>
                  <a:lnTo>
                    <a:pt x="104" y="0"/>
                  </a:lnTo>
                  <a:lnTo>
                    <a:pt x="106" y="0"/>
                  </a:lnTo>
                  <a:close/>
                </a:path>
              </a:pathLst>
            </a:custGeom>
            <a:solidFill>
              <a:srgbClr val="000000"/>
            </a:solidFill>
            <a:ln w="9525">
              <a:noFill/>
              <a:round/>
              <a:headEnd/>
              <a:tailEnd/>
            </a:ln>
          </p:spPr>
          <p:txBody>
            <a:bodyPr/>
            <a:lstStyle/>
            <a:p>
              <a:endParaRPr lang="zh-CN" altLang="en-US"/>
            </a:p>
          </p:txBody>
        </p:sp>
        <p:sp>
          <p:nvSpPr>
            <p:cNvPr id="264" name="Freeform 922"/>
            <p:cNvSpPr>
              <a:spLocks/>
            </p:cNvSpPr>
            <p:nvPr/>
          </p:nvSpPr>
          <p:spPr bwMode="auto">
            <a:xfrm>
              <a:off x="3041650" y="4140200"/>
              <a:ext cx="287338" cy="612775"/>
            </a:xfrm>
            <a:custGeom>
              <a:avLst/>
              <a:gdLst>
                <a:gd name="T0" fmla="*/ 2147483647 w 181"/>
                <a:gd name="T1" fmla="*/ 2147483647 h 386"/>
                <a:gd name="T2" fmla="*/ 2147483647 w 181"/>
                <a:gd name="T3" fmla="*/ 0 h 386"/>
                <a:gd name="T4" fmla="*/ 2147483647 w 181"/>
                <a:gd name="T5" fmla="*/ 2147483647 h 386"/>
                <a:gd name="T6" fmla="*/ 2147483647 w 181"/>
                <a:gd name="T7" fmla="*/ 2147483647 h 386"/>
                <a:gd name="T8" fmla="*/ 2147483647 w 181"/>
                <a:gd name="T9" fmla="*/ 2147483647 h 386"/>
                <a:gd name="T10" fmla="*/ 2147483647 w 181"/>
                <a:gd name="T11" fmla="*/ 2147483647 h 386"/>
                <a:gd name="T12" fmla="*/ 2147483647 w 181"/>
                <a:gd name="T13" fmla="*/ 2147483647 h 386"/>
                <a:gd name="T14" fmla="*/ 2147483647 w 181"/>
                <a:gd name="T15" fmla="*/ 2147483647 h 386"/>
                <a:gd name="T16" fmla="*/ 2147483647 w 181"/>
                <a:gd name="T17" fmla="*/ 2147483647 h 386"/>
                <a:gd name="T18" fmla="*/ 2147483647 w 181"/>
                <a:gd name="T19" fmla="*/ 2147483647 h 386"/>
                <a:gd name="T20" fmla="*/ 2147483647 w 181"/>
                <a:gd name="T21" fmla="*/ 2147483647 h 386"/>
                <a:gd name="T22" fmla="*/ 2147483647 w 181"/>
                <a:gd name="T23" fmla="*/ 2147483647 h 386"/>
                <a:gd name="T24" fmla="*/ 2147483647 w 181"/>
                <a:gd name="T25" fmla="*/ 2147483647 h 386"/>
                <a:gd name="T26" fmla="*/ 2147483647 w 181"/>
                <a:gd name="T27" fmla="*/ 2147483647 h 386"/>
                <a:gd name="T28" fmla="*/ 2147483647 w 181"/>
                <a:gd name="T29" fmla="*/ 2147483647 h 386"/>
                <a:gd name="T30" fmla="*/ 2147483647 w 181"/>
                <a:gd name="T31" fmla="*/ 2147483647 h 386"/>
                <a:gd name="T32" fmla="*/ 2147483647 w 181"/>
                <a:gd name="T33" fmla="*/ 2147483647 h 386"/>
                <a:gd name="T34" fmla="*/ 2147483647 w 181"/>
                <a:gd name="T35" fmla="*/ 2147483647 h 386"/>
                <a:gd name="T36" fmla="*/ 2147483647 w 181"/>
                <a:gd name="T37" fmla="*/ 2147483647 h 386"/>
                <a:gd name="T38" fmla="*/ 2147483647 w 181"/>
                <a:gd name="T39" fmla="*/ 2147483647 h 386"/>
                <a:gd name="T40" fmla="*/ 2147483647 w 181"/>
                <a:gd name="T41" fmla="*/ 2147483647 h 386"/>
                <a:gd name="T42" fmla="*/ 2147483647 w 181"/>
                <a:gd name="T43" fmla="*/ 2147483647 h 386"/>
                <a:gd name="T44" fmla="*/ 2147483647 w 181"/>
                <a:gd name="T45" fmla="*/ 2147483647 h 386"/>
                <a:gd name="T46" fmla="*/ 2147483647 w 181"/>
                <a:gd name="T47" fmla="*/ 2147483647 h 386"/>
                <a:gd name="T48" fmla="*/ 2147483647 w 181"/>
                <a:gd name="T49" fmla="*/ 2147483647 h 386"/>
                <a:gd name="T50" fmla="*/ 2147483647 w 181"/>
                <a:gd name="T51" fmla="*/ 2147483647 h 386"/>
                <a:gd name="T52" fmla="*/ 2147483647 w 181"/>
                <a:gd name="T53" fmla="*/ 2147483647 h 386"/>
                <a:gd name="T54" fmla="*/ 2147483647 w 181"/>
                <a:gd name="T55" fmla="*/ 2147483647 h 386"/>
                <a:gd name="T56" fmla="*/ 2147483647 w 181"/>
                <a:gd name="T57" fmla="*/ 2147483647 h 386"/>
                <a:gd name="T58" fmla="*/ 2147483647 w 181"/>
                <a:gd name="T59" fmla="*/ 2147483647 h 386"/>
                <a:gd name="T60" fmla="*/ 2147483647 w 181"/>
                <a:gd name="T61" fmla="*/ 2147483647 h 386"/>
                <a:gd name="T62" fmla="*/ 2147483647 w 181"/>
                <a:gd name="T63" fmla="*/ 2147483647 h 386"/>
                <a:gd name="T64" fmla="*/ 2147483647 w 181"/>
                <a:gd name="T65" fmla="*/ 2147483647 h 386"/>
                <a:gd name="T66" fmla="*/ 2147483647 w 181"/>
                <a:gd name="T67" fmla="*/ 2147483647 h 386"/>
                <a:gd name="T68" fmla="*/ 2147483647 w 181"/>
                <a:gd name="T69" fmla="*/ 2147483647 h 386"/>
                <a:gd name="T70" fmla="*/ 2147483647 w 181"/>
                <a:gd name="T71" fmla="*/ 2147483647 h 386"/>
                <a:gd name="T72" fmla="*/ 2147483647 w 181"/>
                <a:gd name="T73" fmla="*/ 2147483647 h 386"/>
                <a:gd name="T74" fmla="*/ 2147483647 w 181"/>
                <a:gd name="T75" fmla="*/ 2147483647 h 386"/>
                <a:gd name="T76" fmla="*/ 2147483647 w 181"/>
                <a:gd name="T77" fmla="*/ 2147483647 h 386"/>
                <a:gd name="T78" fmla="*/ 2147483647 w 181"/>
                <a:gd name="T79" fmla="*/ 2147483647 h 386"/>
                <a:gd name="T80" fmla="*/ 2147483647 w 181"/>
                <a:gd name="T81" fmla="*/ 2147483647 h 386"/>
                <a:gd name="T82" fmla="*/ 2147483647 w 181"/>
                <a:gd name="T83" fmla="*/ 2147483647 h 386"/>
                <a:gd name="T84" fmla="*/ 2147483647 w 181"/>
                <a:gd name="T85" fmla="*/ 2147483647 h 386"/>
                <a:gd name="T86" fmla="*/ 2147483647 w 181"/>
                <a:gd name="T87" fmla="*/ 2147483647 h 386"/>
                <a:gd name="T88" fmla="*/ 2147483647 w 181"/>
                <a:gd name="T89" fmla="*/ 2147483647 h 386"/>
                <a:gd name="T90" fmla="*/ 2147483647 w 181"/>
                <a:gd name="T91" fmla="*/ 2147483647 h 386"/>
                <a:gd name="T92" fmla="*/ 2147483647 w 181"/>
                <a:gd name="T93" fmla="*/ 2147483647 h 386"/>
                <a:gd name="T94" fmla="*/ 2147483647 w 181"/>
                <a:gd name="T95" fmla="*/ 2147483647 h 3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1"/>
                <a:gd name="T145" fmla="*/ 0 h 386"/>
                <a:gd name="T146" fmla="*/ 181 w 181"/>
                <a:gd name="T147" fmla="*/ 386 h 38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1" h="386">
                  <a:moveTo>
                    <a:pt x="81" y="8"/>
                  </a:moveTo>
                  <a:lnTo>
                    <a:pt x="81" y="6"/>
                  </a:lnTo>
                  <a:lnTo>
                    <a:pt x="83" y="6"/>
                  </a:lnTo>
                  <a:lnTo>
                    <a:pt x="83" y="2"/>
                  </a:lnTo>
                  <a:lnTo>
                    <a:pt x="81" y="2"/>
                  </a:lnTo>
                  <a:lnTo>
                    <a:pt x="81" y="0"/>
                  </a:lnTo>
                  <a:lnTo>
                    <a:pt x="77" y="0"/>
                  </a:lnTo>
                  <a:lnTo>
                    <a:pt x="79" y="0"/>
                  </a:lnTo>
                  <a:lnTo>
                    <a:pt x="72" y="0"/>
                  </a:lnTo>
                  <a:lnTo>
                    <a:pt x="70" y="2"/>
                  </a:lnTo>
                  <a:lnTo>
                    <a:pt x="66" y="2"/>
                  </a:lnTo>
                  <a:lnTo>
                    <a:pt x="64" y="4"/>
                  </a:lnTo>
                  <a:lnTo>
                    <a:pt x="62" y="4"/>
                  </a:lnTo>
                  <a:lnTo>
                    <a:pt x="60" y="6"/>
                  </a:lnTo>
                  <a:lnTo>
                    <a:pt x="58" y="6"/>
                  </a:lnTo>
                  <a:lnTo>
                    <a:pt x="56" y="8"/>
                  </a:lnTo>
                  <a:lnTo>
                    <a:pt x="52" y="10"/>
                  </a:lnTo>
                  <a:lnTo>
                    <a:pt x="52" y="12"/>
                  </a:lnTo>
                  <a:lnTo>
                    <a:pt x="48" y="12"/>
                  </a:lnTo>
                  <a:lnTo>
                    <a:pt x="48" y="14"/>
                  </a:lnTo>
                  <a:lnTo>
                    <a:pt x="47" y="12"/>
                  </a:lnTo>
                  <a:lnTo>
                    <a:pt x="45" y="14"/>
                  </a:lnTo>
                  <a:lnTo>
                    <a:pt x="43" y="14"/>
                  </a:lnTo>
                  <a:lnTo>
                    <a:pt x="39" y="18"/>
                  </a:lnTo>
                  <a:lnTo>
                    <a:pt x="39" y="20"/>
                  </a:lnTo>
                  <a:lnTo>
                    <a:pt x="37" y="20"/>
                  </a:lnTo>
                  <a:lnTo>
                    <a:pt x="35" y="23"/>
                  </a:lnTo>
                  <a:lnTo>
                    <a:pt x="37" y="20"/>
                  </a:lnTo>
                  <a:lnTo>
                    <a:pt x="39" y="20"/>
                  </a:lnTo>
                  <a:lnTo>
                    <a:pt x="33" y="20"/>
                  </a:lnTo>
                  <a:lnTo>
                    <a:pt x="31" y="21"/>
                  </a:lnTo>
                  <a:lnTo>
                    <a:pt x="29" y="21"/>
                  </a:lnTo>
                  <a:lnTo>
                    <a:pt x="25" y="25"/>
                  </a:lnTo>
                  <a:lnTo>
                    <a:pt x="25" y="27"/>
                  </a:lnTo>
                  <a:lnTo>
                    <a:pt x="23" y="25"/>
                  </a:lnTo>
                  <a:lnTo>
                    <a:pt x="20" y="29"/>
                  </a:lnTo>
                  <a:lnTo>
                    <a:pt x="20" y="31"/>
                  </a:lnTo>
                  <a:lnTo>
                    <a:pt x="18" y="31"/>
                  </a:lnTo>
                  <a:lnTo>
                    <a:pt x="18" y="33"/>
                  </a:lnTo>
                  <a:lnTo>
                    <a:pt x="16" y="31"/>
                  </a:lnTo>
                  <a:lnTo>
                    <a:pt x="10" y="37"/>
                  </a:lnTo>
                  <a:lnTo>
                    <a:pt x="12" y="39"/>
                  </a:lnTo>
                  <a:lnTo>
                    <a:pt x="10" y="39"/>
                  </a:lnTo>
                  <a:lnTo>
                    <a:pt x="8" y="45"/>
                  </a:lnTo>
                  <a:lnTo>
                    <a:pt x="8" y="43"/>
                  </a:lnTo>
                  <a:lnTo>
                    <a:pt x="12" y="41"/>
                  </a:lnTo>
                  <a:lnTo>
                    <a:pt x="8" y="43"/>
                  </a:lnTo>
                  <a:lnTo>
                    <a:pt x="8" y="47"/>
                  </a:lnTo>
                  <a:lnTo>
                    <a:pt x="6" y="47"/>
                  </a:lnTo>
                  <a:lnTo>
                    <a:pt x="4" y="52"/>
                  </a:lnTo>
                  <a:lnTo>
                    <a:pt x="2" y="54"/>
                  </a:lnTo>
                  <a:lnTo>
                    <a:pt x="2" y="89"/>
                  </a:lnTo>
                  <a:lnTo>
                    <a:pt x="2" y="87"/>
                  </a:lnTo>
                  <a:lnTo>
                    <a:pt x="0" y="93"/>
                  </a:lnTo>
                  <a:lnTo>
                    <a:pt x="0" y="262"/>
                  </a:lnTo>
                  <a:lnTo>
                    <a:pt x="2" y="270"/>
                  </a:lnTo>
                  <a:lnTo>
                    <a:pt x="2" y="305"/>
                  </a:lnTo>
                  <a:lnTo>
                    <a:pt x="6" y="307"/>
                  </a:lnTo>
                  <a:lnTo>
                    <a:pt x="4" y="305"/>
                  </a:lnTo>
                  <a:lnTo>
                    <a:pt x="4" y="307"/>
                  </a:lnTo>
                  <a:lnTo>
                    <a:pt x="4" y="305"/>
                  </a:lnTo>
                  <a:lnTo>
                    <a:pt x="6" y="310"/>
                  </a:lnTo>
                  <a:lnTo>
                    <a:pt x="8" y="310"/>
                  </a:lnTo>
                  <a:lnTo>
                    <a:pt x="8" y="314"/>
                  </a:lnTo>
                  <a:lnTo>
                    <a:pt x="10" y="314"/>
                  </a:lnTo>
                  <a:lnTo>
                    <a:pt x="8" y="316"/>
                  </a:lnTo>
                  <a:lnTo>
                    <a:pt x="14" y="322"/>
                  </a:lnTo>
                  <a:lnTo>
                    <a:pt x="16" y="320"/>
                  </a:lnTo>
                  <a:lnTo>
                    <a:pt x="16" y="322"/>
                  </a:lnTo>
                  <a:lnTo>
                    <a:pt x="20" y="326"/>
                  </a:lnTo>
                  <a:lnTo>
                    <a:pt x="21" y="326"/>
                  </a:lnTo>
                  <a:lnTo>
                    <a:pt x="23" y="328"/>
                  </a:lnTo>
                  <a:lnTo>
                    <a:pt x="25" y="328"/>
                  </a:lnTo>
                  <a:lnTo>
                    <a:pt x="27" y="330"/>
                  </a:lnTo>
                  <a:lnTo>
                    <a:pt x="31" y="330"/>
                  </a:lnTo>
                  <a:lnTo>
                    <a:pt x="31" y="332"/>
                  </a:lnTo>
                  <a:lnTo>
                    <a:pt x="35" y="332"/>
                  </a:lnTo>
                  <a:lnTo>
                    <a:pt x="39" y="334"/>
                  </a:lnTo>
                  <a:lnTo>
                    <a:pt x="41" y="334"/>
                  </a:lnTo>
                  <a:lnTo>
                    <a:pt x="48" y="337"/>
                  </a:lnTo>
                  <a:lnTo>
                    <a:pt x="52" y="337"/>
                  </a:lnTo>
                  <a:lnTo>
                    <a:pt x="54" y="339"/>
                  </a:lnTo>
                  <a:lnTo>
                    <a:pt x="60" y="341"/>
                  </a:lnTo>
                  <a:lnTo>
                    <a:pt x="64" y="343"/>
                  </a:lnTo>
                  <a:lnTo>
                    <a:pt x="75" y="347"/>
                  </a:lnTo>
                  <a:lnTo>
                    <a:pt x="79" y="349"/>
                  </a:lnTo>
                  <a:lnTo>
                    <a:pt x="102" y="357"/>
                  </a:lnTo>
                  <a:lnTo>
                    <a:pt x="108" y="361"/>
                  </a:lnTo>
                  <a:lnTo>
                    <a:pt x="131" y="368"/>
                  </a:lnTo>
                  <a:lnTo>
                    <a:pt x="135" y="370"/>
                  </a:lnTo>
                  <a:lnTo>
                    <a:pt x="147" y="374"/>
                  </a:lnTo>
                  <a:lnTo>
                    <a:pt x="151" y="376"/>
                  </a:lnTo>
                  <a:lnTo>
                    <a:pt x="162" y="380"/>
                  </a:lnTo>
                  <a:lnTo>
                    <a:pt x="166" y="380"/>
                  </a:lnTo>
                  <a:lnTo>
                    <a:pt x="176" y="386"/>
                  </a:lnTo>
                  <a:lnTo>
                    <a:pt x="179" y="386"/>
                  </a:lnTo>
                  <a:lnTo>
                    <a:pt x="181" y="384"/>
                  </a:lnTo>
                  <a:lnTo>
                    <a:pt x="181" y="380"/>
                  </a:lnTo>
                  <a:lnTo>
                    <a:pt x="179" y="378"/>
                  </a:lnTo>
                  <a:lnTo>
                    <a:pt x="166" y="372"/>
                  </a:lnTo>
                  <a:lnTo>
                    <a:pt x="162" y="372"/>
                  </a:lnTo>
                  <a:lnTo>
                    <a:pt x="160" y="370"/>
                  </a:lnTo>
                  <a:lnTo>
                    <a:pt x="154" y="368"/>
                  </a:lnTo>
                  <a:lnTo>
                    <a:pt x="151" y="366"/>
                  </a:lnTo>
                  <a:lnTo>
                    <a:pt x="139" y="362"/>
                  </a:lnTo>
                  <a:lnTo>
                    <a:pt x="135" y="361"/>
                  </a:lnTo>
                  <a:lnTo>
                    <a:pt x="112" y="353"/>
                  </a:lnTo>
                  <a:lnTo>
                    <a:pt x="106" y="349"/>
                  </a:lnTo>
                  <a:lnTo>
                    <a:pt x="83" y="341"/>
                  </a:lnTo>
                  <a:lnTo>
                    <a:pt x="79" y="339"/>
                  </a:lnTo>
                  <a:lnTo>
                    <a:pt x="68" y="335"/>
                  </a:lnTo>
                  <a:lnTo>
                    <a:pt x="64" y="334"/>
                  </a:lnTo>
                  <a:lnTo>
                    <a:pt x="58" y="332"/>
                  </a:lnTo>
                  <a:lnTo>
                    <a:pt x="52" y="330"/>
                  </a:lnTo>
                  <a:lnTo>
                    <a:pt x="48" y="330"/>
                  </a:lnTo>
                  <a:lnTo>
                    <a:pt x="41" y="326"/>
                  </a:lnTo>
                  <a:lnTo>
                    <a:pt x="39" y="326"/>
                  </a:lnTo>
                  <a:lnTo>
                    <a:pt x="35" y="324"/>
                  </a:lnTo>
                  <a:lnTo>
                    <a:pt x="33" y="324"/>
                  </a:lnTo>
                  <a:lnTo>
                    <a:pt x="35" y="324"/>
                  </a:lnTo>
                  <a:lnTo>
                    <a:pt x="35" y="326"/>
                  </a:lnTo>
                  <a:lnTo>
                    <a:pt x="33" y="322"/>
                  </a:lnTo>
                  <a:lnTo>
                    <a:pt x="31" y="322"/>
                  </a:lnTo>
                  <a:lnTo>
                    <a:pt x="29" y="320"/>
                  </a:lnTo>
                  <a:lnTo>
                    <a:pt x="27" y="320"/>
                  </a:lnTo>
                  <a:lnTo>
                    <a:pt x="25" y="318"/>
                  </a:lnTo>
                  <a:lnTo>
                    <a:pt x="23" y="318"/>
                  </a:lnTo>
                  <a:lnTo>
                    <a:pt x="21" y="316"/>
                  </a:lnTo>
                  <a:lnTo>
                    <a:pt x="20" y="318"/>
                  </a:lnTo>
                  <a:lnTo>
                    <a:pt x="20" y="316"/>
                  </a:lnTo>
                  <a:lnTo>
                    <a:pt x="18" y="314"/>
                  </a:lnTo>
                  <a:lnTo>
                    <a:pt x="16" y="312"/>
                  </a:lnTo>
                  <a:lnTo>
                    <a:pt x="14" y="310"/>
                  </a:lnTo>
                  <a:lnTo>
                    <a:pt x="12" y="310"/>
                  </a:lnTo>
                  <a:lnTo>
                    <a:pt x="12" y="307"/>
                  </a:lnTo>
                  <a:lnTo>
                    <a:pt x="10" y="307"/>
                  </a:lnTo>
                  <a:lnTo>
                    <a:pt x="12" y="305"/>
                  </a:lnTo>
                  <a:lnTo>
                    <a:pt x="12" y="303"/>
                  </a:lnTo>
                  <a:lnTo>
                    <a:pt x="12" y="305"/>
                  </a:lnTo>
                  <a:lnTo>
                    <a:pt x="10" y="303"/>
                  </a:lnTo>
                  <a:lnTo>
                    <a:pt x="10" y="301"/>
                  </a:lnTo>
                  <a:lnTo>
                    <a:pt x="10" y="270"/>
                  </a:lnTo>
                  <a:lnTo>
                    <a:pt x="8" y="262"/>
                  </a:lnTo>
                  <a:lnTo>
                    <a:pt x="8" y="93"/>
                  </a:lnTo>
                  <a:lnTo>
                    <a:pt x="10" y="91"/>
                  </a:lnTo>
                  <a:lnTo>
                    <a:pt x="10" y="89"/>
                  </a:lnTo>
                  <a:lnTo>
                    <a:pt x="10" y="58"/>
                  </a:lnTo>
                  <a:lnTo>
                    <a:pt x="12" y="56"/>
                  </a:lnTo>
                  <a:lnTo>
                    <a:pt x="10" y="50"/>
                  </a:lnTo>
                  <a:lnTo>
                    <a:pt x="12" y="50"/>
                  </a:lnTo>
                  <a:lnTo>
                    <a:pt x="12" y="47"/>
                  </a:lnTo>
                  <a:lnTo>
                    <a:pt x="12" y="48"/>
                  </a:lnTo>
                  <a:lnTo>
                    <a:pt x="16" y="47"/>
                  </a:lnTo>
                  <a:lnTo>
                    <a:pt x="16" y="45"/>
                  </a:lnTo>
                  <a:lnTo>
                    <a:pt x="14" y="43"/>
                  </a:lnTo>
                  <a:lnTo>
                    <a:pt x="16" y="43"/>
                  </a:lnTo>
                  <a:lnTo>
                    <a:pt x="18" y="41"/>
                  </a:lnTo>
                  <a:lnTo>
                    <a:pt x="20" y="39"/>
                  </a:lnTo>
                  <a:lnTo>
                    <a:pt x="21" y="37"/>
                  </a:lnTo>
                  <a:lnTo>
                    <a:pt x="21" y="35"/>
                  </a:lnTo>
                  <a:lnTo>
                    <a:pt x="23" y="35"/>
                  </a:lnTo>
                  <a:lnTo>
                    <a:pt x="23" y="33"/>
                  </a:lnTo>
                  <a:lnTo>
                    <a:pt x="25" y="35"/>
                  </a:lnTo>
                  <a:lnTo>
                    <a:pt x="27" y="33"/>
                  </a:lnTo>
                  <a:lnTo>
                    <a:pt x="29" y="31"/>
                  </a:lnTo>
                  <a:lnTo>
                    <a:pt x="29" y="29"/>
                  </a:lnTo>
                  <a:lnTo>
                    <a:pt x="31" y="31"/>
                  </a:lnTo>
                  <a:lnTo>
                    <a:pt x="33" y="29"/>
                  </a:lnTo>
                  <a:lnTo>
                    <a:pt x="35" y="29"/>
                  </a:lnTo>
                  <a:lnTo>
                    <a:pt x="37" y="27"/>
                  </a:lnTo>
                  <a:lnTo>
                    <a:pt x="39" y="27"/>
                  </a:lnTo>
                  <a:lnTo>
                    <a:pt x="41" y="27"/>
                  </a:lnTo>
                  <a:lnTo>
                    <a:pt x="43" y="23"/>
                  </a:lnTo>
                  <a:lnTo>
                    <a:pt x="41" y="23"/>
                  </a:lnTo>
                  <a:lnTo>
                    <a:pt x="43" y="23"/>
                  </a:lnTo>
                  <a:lnTo>
                    <a:pt x="43" y="21"/>
                  </a:lnTo>
                  <a:lnTo>
                    <a:pt x="45" y="23"/>
                  </a:lnTo>
                  <a:lnTo>
                    <a:pt x="47" y="21"/>
                  </a:lnTo>
                  <a:lnTo>
                    <a:pt x="48" y="21"/>
                  </a:lnTo>
                  <a:lnTo>
                    <a:pt x="50" y="20"/>
                  </a:lnTo>
                  <a:lnTo>
                    <a:pt x="52" y="18"/>
                  </a:lnTo>
                  <a:lnTo>
                    <a:pt x="52" y="16"/>
                  </a:lnTo>
                  <a:lnTo>
                    <a:pt x="56" y="16"/>
                  </a:lnTo>
                  <a:lnTo>
                    <a:pt x="56" y="14"/>
                  </a:lnTo>
                  <a:lnTo>
                    <a:pt x="60" y="16"/>
                  </a:lnTo>
                  <a:lnTo>
                    <a:pt x="62" y="14"/>
                  </a:lnTo>
                  <a:lnTo>
                    <a:pt x="64" y="14"/>
                  </a:lnTo>
                  <a:lnTo>
                    <a:pt x="66" y="12"/>
                  </a:lnTo>
                  <a:lnTo>
                    <a:pt x="68" y="12"/>
                  </a:lnTo>
                  <a:lnTo>
                    <a:pt x="70" y="10"/>
                  </a:lnTo>
                  <a:lnTo>
                    <a:pt x="73" y="10"/>
                  </a:lnTo>
                  <a:lnTo>
                    <a:pt x="75" y="8"/>
                  </a:lnTo>
                  <a:lnTo>
                    <a:pt x="79" y="8"/>
                  </a:lnTo>
                  <a:lnTo>
                    <a:pt x="81" y="8"/>
                  </a:lnTo>
                  <a:close/>
                </a:path>
              </a:pathLst>
            </a:custGeom>
            <a:solidFill>
              <a:srgbClr val="000000"/>
            </a:solidFill>
            <a:ln w="9525">
              <a:noFill/>
              <a:round/>
              <a:headEnd/>
              <a:tailEnd/>
            </a:ln>
          </p:spPr>
          <p:txBody>
            <a:bodyPr/>
            <a:lstStyle/>
            <a:p>
              <a:endParaRPr lang="zh-CN" altLang="en-US"/>
            </a:p>
          </p:txBody>
        </p:sp>
        <p:sp>
          <p:nvSpPr>
            <p:cNvPr id="265" name="Freeform 923"/>
            <p:cNvSpPr>
              <a:spLocks/>
            </p:cNvSpPr>
            <p:nvPr/>
          </p:nvSpPr>
          <p:spPr bwMode="auto">
            <a:xfrm>
              <a:off x="6673850" y="4140200"/>
              <a:ext cx="284163" cy="612775"/>
            </a:xfrm>
            <a:custGeom>
              <a:avLst/>
              <a:gdLst>
                <a:gd name="T0" fmla="*/ 2147483647 w 179"/>
                <a:gd name="T1" fmla="*/ 2147483647 h 386"/>
                <a:gd name="T2" fmla="*/ 2147483647 w 179"/>
                <a:gd name="T3" fmla="*/ 2147483647 h 386"/>
                <a:gd name="T4" fmla="*/ 2147483647 w 179"/>
                <a:gd name="T5" fmla="*/ 2147483647 h 386"/>
                <a:gd name="T6" fmla="*/ 2147483647 w 179"/>
                <a:gd name="T7" fmla="*/ 2147483647 h 386"/>
                <a:gd name="T8" fmla="*/ 2147483647 w 179"/>
                <a:gd name="T9" fmla="*/ 2147483647 h 386"/>
                <a:gd name="T10" fmla="*/ 2147483647 w 179"/>
                <a:gd name="T11" fmla="*/ 2147483647 h 386"/>
                <a:gd name="T12" fmla="*/ 2147483647 w 179"/>
                <a:gd name="T13" fmla="*/ 2147483647 h 386"/>
                <a:gd name="T14" fmla="*/ 2147483647 w 179"/>
                <a:gd name="T15" fmla="*/ 2147483647 h 386"/>
                <a:gd name="T16" fmla="*/ 2147483647 w 179"/>
                <a:gd name="T17" fmla="*/ 2147483647 h 386"/>
                <a:gd name="T18" fmla="*/ 2147483647 w 179"/>
                <a:gd name="T19" fmla="*/ 2147483647 h 386"/>
                <a:gd name="T20" fmla="*/ 2147483647 w 179"/>
                <a:gd name="T21" fmla="*/ 2147483647 h 386"/>
                <a:gd name="T22" fmla="*/ 2147483647 w 179"/>
                <a:gd name="T23" fmla="*/ 2147483647 h 386"/>
                <a:gd name="T24" fmla="*/ 2147483647 w 179"/>
                <a:gd name="T25" fmla="*/ 2147483647 h 386"/>
                <a:gd name="T26" fmla="*/ 2147483647 w 179"/>
                <a:gd name="T27" fmla="*/ 2147483647 h 386"/>
                <a:gd name="T28" fmla="*/ 2147483647 w 179"/>
                <a:gd name="T29" fmla="*/ 2147483647 h 386"/>
                <a:gd name="T30" fmla="*/ 2147483647 w 179"/>
                <a:gd name="T31" fmla="*/ 2147483647 h 386"/>
                <a:gd name="T32" fmla="*/ 2147483647 w 179"/>
                <a:gd name="T33" fmla="*/ 2147483647 h 386"/>
                <a:gd name="T34" fmla="*/ 2147483647 w 179"/>
                <a:gd name="T35" fmla="*/ 2147483647 h 386"/>
                <a:gd name="T36" fmla="*/ 2147483647 w 179"/>
                <a:gd name="T37" fmla="*/ 2147483647 h 386"/>
                <a:gd name="T38" fmla="*/ 2147483647 w 179"/>
                <a:gd name="T39" fmla="*/ 2147483647 h 386"/>
                <a:gd name="T40" fmla="*/ 2147483647 w 179"/>
                <a:gd name="T41" fmla="*/ 2147483647 h 386"/>
                <a:gd name="T42" fmla="*/ 2147483647 w 179"/>
                <a:gd name="T43" fmla="*/ 2147483647 h 386"/>
                <a:gd name="T44" fmla="*/ 2147483647 w 179"/>
                <a:gd name="T45" fmla="*/ 2147483647 h 386"/>
                <a:gd name="T46" fmla="*/ 2147483647 w 179"/>
                <a:gd name="T47" fmla="*/ 2147483647 h 386"/>
                <a:gd name="T48" fmla="*/ 2147483647 w 179"/>
                <a:gd name="T49" fmla="*/ 2147483647 h 386"/>
                <a:gd name="T50" fmla="*/ 2147483647 w 179"/>
                <a:gd name="T51" fmla="*/ 2147483647 h 386"/>
                <a:gd name="T52" fmla="*/ 2147483647 w 179"/>
                <a:gd name="T53" fmla="*/ 2147483647 h 386"/>
                <a:gd name="T54" fmla="*/ 2147483647 w 179"/>
                <a:gd name="T55" fmla="*/ 2147483647 h 386"/>
                <a:gd name="T56" fmla="*/ 2147483647 w 179"/>
                <a:gd name="T57" fmla="*/ 2147483647 h 386"/>
                <a:gd name="T58" fmla="*/ 2147483647 w 179"/>
                <a:gd name="T59" fmla="*/ 2147483647 h 386"/>
                <a:gd name="T60" fmla="*/ 2147483647 w 179"/>
                <a:gd name="T61" fmla="*/ 2147483647 h 386"/>
                <a:gd name="T62" fmla="*/ 2147483647 w 179"/>
                <a:gd name="T63" fmla="*/ 2147483647 h 386"/>
                <a:gd name="T64" fmla="*/ 2147483647 w 179"/>
                <a:gd name="T65" fmla="*/ 2147483647 h 386"/>
                <a:gd name="T66" fmla="*/ 2147483647 w 179"/>
                <a:gd name="T67" fmla="*/ 2147483647 h 386"/>
                <a:gd name="T68" fmla="*/ 2147483647 w 179"/>
                <a:gd name="T69" fmla="*/ 2147483647 h 386"/>
                <a:gd name="T70" fmla="*/ 2147483647 w 179"/>
                <a:gd name="T71" fmla="*/ 2147483647 h 386"/>
                <a:gd name="T72" fmla="*/ 2147483647 w 179"/>
                <a:gd name="T73" fmla="*/ 2147483647 h 386"/>
                <a:gd name="T74" fmla="*/ 2147483647 w 179"/>
                <a:gd name="T75" fmla="*/ 2147483647 h 386"/>
                <a:gd name="T76" fmla="*/ 2147483647 w 179"/>
                <a:gd name="T77" fmla="*/ 2147483647 h 386"/>
                <a:gd name="T78" fmla="*/ 2147483647 w 179"/>
                <a:gd name="T79" fmla="*/ 2147483647 h 386"/>
                <a:gd name="T80" fmla="*/ 2147483647 w 179"/>
                <a:gd name="T81" fmla="*/ 2147483647 h 386"/>
                <a:gd name="T82" fmla="*/ 2147483647 w 179"/>
                <a:gd name="T83" fmla="*/ 2147483647 h 386"/>
                <a:gd name="T84" fmla="*/ 2147483647 w 179"/>
                <a:gd name="T85" fmla="*/ 2147483647 h 386"/>
                <a:gd name="T86" fmla="*/ 2147483647 w 179"/>
                <a:gd name="T87" fmla="*/ 2147483647 h 386"/>
                <a:gd name="T88" fmla="*/ 2147483647 w 179"/>
                <a:gd name="T89" fmla="*/ 2147483647 h 386"/>
                <a:gd name="T90" fmla="*/ 2147483647 w 179"/>
                <a:gd name="T91" fmla="*/ 2147483647 h 386"/>
                <a:gd name="T92" fmla="*/ 2147483647 w 179"/>
                <a:gd name="T93" fmla="*/ 2147483647 h 386"/>
                <a:gd name="T94" fmla="*/ 2147483647 w 179"/>
                <a:gd name="T95" fmla="*/ 2147483647 h 386"/>
                <a:gd name="T96" fmla="*/ 2147483647 w 179"/>
                <a:gd name="T97" fmla="*/ 2147483647 h 386"/>
                <a:gd name="T98" fmla="*/ 2147483647 w 179"/>
                <a:gd name="T99" fmla="*/ 2147483647 h 386"/>
                <a:gd name="T100" fmla="*/ 2147483647 w 179"/>
                <a:gd name="T101" fmla="*/ 2147483647 h 386"/>
                <a:gd name="T102" fmla="*/ 2147483647 w 179"/>
                <a:gd name="T103" fmla="*/ 2147483647 h 386"/>
                <a:gd name="T104" fmla="*/ 2147483647 w 179"/>
                <a:gd name="T105" fmla="*/ 2147483647 h 386"/>
                <a:gd name="T106" fmla="*/ 2147483647 w 179"/>
                <a:gd name="T107" fmla="*/ 2147483647 h 386"/>
                <a:gd name="T108" fmla="*/ 2147483647 w 179"/>
                <a:gd name="T109" fmla="*/ 2147483647 h 386"/>
                <a:gd name="T110" fmla="*/ 2147483647 w 179"/>
                <a:gd name="T111" fmla="*/ 2147483647 h 386"/>
                <a:gd name="T112" fmla="*/ 2147483647 w 179"/>
                <a:gd name="T113" fmla="*/ 2147483647 h 386"/>
                <a:gd name="T114" fmla="*/ 2147483647 w 179"/>
                <a:gd name="T115" fmla="*/ 2147483647 h 386"/>
                <a:gd name="T116" fmla="*/ 2147483647 w 179"/>
                <a:gd name="T117" fmla="*/ 2147483647 h 386"/>
                <a:gd name="T118" fmla="*/ 2147483647 w 179"/>
                <a:gd name="T119" fmla="*/ 2147483647 h 386"/>
                <a:gd name="T120" fmla="*/ 2147483647 w 179"/>
                <a:gd name="T121" fmla="*/ 2147483647 h 386"/>
                <a:gd name="T122" fmla="*/ 2147483647 w 179"/>
                <a:gd name="T123" fmla="*/ 2147483647 h 386"/>
                <a:gd name="T124" fmla="*/ 2147483647 w 179"/>
                <a:gd name="T125" fmla="*/ 0 h 3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9"/>
                <a:gd name="T190" fmla="*/ 0 h 386"/>
                <a:gd name="T191" fmla="*/ 179 w 179"/>
                <a:gd name="T192" fmla="*/ 386 h 3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9" h="386">
                  <a:moveTo>
                    <a:pt x="104" y="0"/>
                  </a:moveTo>
                  <a:lnTo>
                    <a:pt x="100" y="0"/>
                  </a:lnTo>
                  <a:lnTo>
                    <a:pt x="100" y="2"/>
                  </a:lnTo>
                  <a:lnTo>
                    <a:pt x="98" y="2"/>
                  </a:lnTo>
                  <a:lnTo>
                    <a:pt x="98" y="6"/>
                  </a:lnTo>
                  <a:lnTo>
                    <a:pt x="100" y="6"/>
                  </a:lnTo>
                  <a:lnTo>
                    <a:pt x="100" y="8"/>
                  </a:lnTo>
                  <a:lnTo>
                    <a:pt x="104" y="8"/>
                  </a:lnTo>
                  <a:lnTo>
                    <a:pt x="106" y="10"/>
                  </a:lnTo>
                  <a:lnTo>
                    <a:pt x="110" y="10"/>
                  </a:lnTo>
                  <a:lnTo>
                    <a:pt x="112" y="12"/>
                  </a:lnTo>
                  <a:lnTo>
                    <a:pt x="114" y="12"/>
                  </a:lnTo>
                  <a:lnTo>
                    <a:pt x="116" y="14"/>
                  </a:lnTo>
                  <a:lnTo>
                    <a:pt x="118" y="14"/>
                  </a:lnTo>
                  <a:lnTo>
                    <a:pt x="120" y="16"/>
                  </a:lnTo>
                  <a:lnTo>
                    <a:pt x="123" y="16"/>
                  </a:lnTo>
                  <a:lnTo>
                    <a:pt x="125" y="18"/>
                  </a:lnTo>
                  <a:lnTo>
                    <a:pt x="127" y="18"/>
                  </a:lnTo>
                  <a:lnTo>
                    <a:pt x="129" y="20"/>
                  </a:lnTo>
                  <a:lnTo>
                    <a:pt x="131" y="18"/>
                  </a:lnTo>
                  <a:lnTo>
                    <a:pt x="131" y="20"/>
                  </a:lnTo>
                  <a:lnTo>
                    <a:pt x="135" y="23"/>
                  </a:lnTo>
                  <a:lnTo>
                    <a:pt x="137" y="23"/>
                  </a:lnTo>
                  <a:lnTo>
                    <a:pt x="141" y="25"/>
                  </a:lnTo>
                  <a:lnTo>
                    <a:pt x="141" y="27"/>
                  </a:lnTo>
                  <a:lnTo>
                    <a:pt x="143" y="27"/>
                  </a:lnTo>
                  <a:lnTo>
                    <a:pt x="145" y="29"/>
                  </a:lnTo>
                  <a:lnTo>
                    <a:pt x="147" y="29"/>
                  </a:lnTo>
                  <a:lnTo>
                    <a:pt x="148" y="31"/>
                  </a:lnTo>
                  <a:lnTo>
                    <a:pt x="150" y="29"/>
                  </a:lnTo>
                  <a:lnTo>
                    <a:pt x="150" y="31"/>
                  </a:lnTo>
                  <a:lnTo>
                    <a:pt x="154" y="35"/>
                  </a:lnTo>
                  <a:lnTo>
                    <a:pt x="156" y="33"/>
                  </a:lnTo>
                  <a:lnTo>
                    <a:pt x="156" y="35"/>
                  </a:lnTo>
                  <a:lnTo>
                    <a:pt x="158" y="35"/>
                  </a:lnTo>
                  <a:lnTo>
                    <a:pt x="158" y="37"/>
                  </a:lnTo>
                  <a:lnTo>
                    <a:pt x="162" y="41"/>
                  </a:lnTo>
                  <a:lnTo>
                    <a:pt x="164" y="43"/>
                  </a:lnTo>
                  <a:lnTo>
                    <a:pt x="166" y="43"/>
                  </a:lnTo>
                  <a:lnTo>
                    <a:pt x="164" y="45"/>
                  </a:lnTo>
                  <a:lnTo>
                    <a:pt x="168" y="47"/>
                  </a:lnTo>
                  <a:lnTo>
                    <a:pt x="166" y="47"/>
                  </a:lnTo>
                  <a:lnTo>
                    <a:pt x="166" y="45"/>
                  </a:lnTo>
                  <a:lnTo>
                    <a:pt x="168" y="50"/>
                  </a:lnTo>
                  <a:lnTo>
                    <a:pt x="170" y="50"/>
                  </a:lnTo>
                  <a:lnTo>
                    <a:pt x="168" y="56"/>
                  </a:lnTo>
                  <a:lnTo>
                    <a:pt x="170" y="58"/>
                  </a:lnTo>
                  <a:lnTo>
                    <a:pt x="170" y="85"/>
                  </a:lnTo>
                  <a:lnTo>
                    <a:pt x="172" y="91"/>
                  </a:lnTo>
                  <a:lnTo>
                    <a:pt x="172" y="89"/>
                  </a:lnTo>
                  <a:lnTo>
                    <a:pt x="172" y="270"/>
                  </a:lnTo>
                  <a:lnTo>
                    <a:pt x="170" y="276"/>
                  </a:lnTo>
                  <a:lnTo>
                    <a:pt x="170" y="305"/>
                  </a:lnTo>
                  <a:lnTo>
                    <a:pt x="170" y="303"/>
                  </a:lnTo>
                  <a:lnTo>
                    <a:pt x="174" y="301"/>
                  </a:lnTo>
                  <a:lnTo>
                    <a:pt x="170" y="303"/>
                  </a:lnTo>
                  <a:lnTo>
                    <a:pt x="170" y="307"/>
                  </a:lnTo>
                  <a:lnTo>
                    <a:pt x="168" y="307"/>
                  </a:lnTo>
                  <a:lnTo>
                    <a:pt x="168" y="310"/>
                  </a:lnTo>
                  <a:lnTo>
                    <a:pt x="166" y="310"/>
                  </a:lnTo>
                  <a:lnTo>
                    <a:pt x="162" y="314"/>
                  </a:lnTo>
                  <a:lnTo>
                    <a:pt x="160" y="316"/>
                  </a:lnTo>
                  <a:lnTo>
                    <a:pt x="160" y="318"/>
                  </a:lnTo>
                  <a:lnTo>
                    <a:pt x="158" y="316"/>
                  </a:lnTo>
                  <a:lnTo>
                    <a:pt x="156" y="318"/>
                  </a:lnTo>
                  <a:lnTo>
                    <a:pt x="154" y="318"/>
                  </a:lnTo>
                  <a:lnTo>
                    <a:pt x="152" y="320"/>
                  </a:lnTo>
                  <a:lnTo>
                    <a:pt x="150" y="320"/>
                  </a:lnTo>
                  <a:lnTo>
                    <a:pt x="147" y="324"/>
                  </a:lnTo>
                  <a:lnTo>
                    <a:pt x="145" y="328"/>
                  </a:lnTo>
                  <a:lnTo>
                    <a:pt x="147" y="324"/>
                  </a:lnTo>
                  <a:lnTo>
                    <a:pt x="148" y="324"/>
                  </a:lnTo>
                  <a:lnTo>
                    <a:pt x="145" y="324"/>
                  </a:lnTo>
                  <a:lnTo>
                    <a:pt x="141" y="326"/>
                  </a:lnTo>
                  <a:lnTo>
                    <a:pt x="139" y="326"/>
                  </a:lnTo>
                  <a:lnTo>
                    <a:pt x="131" y="330"/>
                  </a:lnTo>
                  <a:lnTo>
                    <a:pt x="127" y="330"/>
                  </a:lnTo>
                  <a:lnTo>
                    <a:pt x="116" y="334"/>
                  </a:lnTo>
                  <a:lnTo>
                    <a:pt x="112" y="335"/>
                  </a:lnTo>
                  <a:lnTo>
                    <a:pt x="100" y="339"/>
                  </a:lnTo>
                  <a:lnTo>
                    <a:pt x="97" y="341"/>
                  </a:lnTo>
                  <a:lnTo>
                    <a:pt x="73" y="349"/>
                  </a:lnTo>
                  <a:lnTo>
                    <a:pt x="68" y="353"/>
                  </a:lnTo>
                  <a:lnTo>
                    <a:pt x="45" y="361"/>
                  </a:lnTo>
                  <a:lnTo>
                    <a:pt x="41" y="362"/>
                  </a:lnTo>
                  <a:lnTo>
                    <a:pt x="29" y="366"/>
                  </a:lnTo>
                  <a:lnTo>
                    <a:pt x="25" y="368"/>
                  </a:lnTo>
                  <a:lnTo>
                    <a:pt x="19" y="370"/>
                  </a:lnTo>
                  <a:lnTo>
                    <a:pt x="18" y="372"/>
                  </a:lnTo>
                  <a:lnTo>
                    <a:pt x="14" y="372"/>
                  </a:lnTo>
                  <a:lnTo>
                    <a:pt x="4" y="376"/>
                  </a:lnTo>
                  <a:lnTo>
                    <a:pt x="2" y="380"/>
                  </a:lnTo>
                  <a:lnTo>
                    <a:pt x="2" y="378"/>
                  </a:lnTo>
                  <a:lnTo>
                    <a:pt x="0" y="380"/>
                  </a:lnTo>
                  <a:lnTo>
                    <a:pt x="0" y="384"/>
                  </a:lnTo>
                  <a:lnTo>
                    <a:pt x="2" y="386"/>
                  </a:lnTo>
                  <a:lnTo>
                    <a:pt x="6" y="386"/>
                  </a:lnTo>
                  <a:lnTo>
                    <a:pt x="6" y="384"/>
                  </a:lnTo>
                  <a:lnTo>
                    <a:pt x="8" y="384"/>
                  </a:lnTo>
                  <a:lnTo>
                    <a:pt x="14" y="380"/>
                  </a:lnTo>
                  <a:lnTo>
                    <a:pt x="18" y="380"/>
                  </a:lnTo>
                  <a:lnTo>
                    <a:pt x="23" y="378"/>
                  </a:lnTo>
                  <a:lnTo>
                    <a:pt x="29" y="376"/>
                  </a:lnTo>
                  <a:lnTo>
                    <a:pt x="33" y="374"/>
                  </a:lnTo>
                  <a:lnTo>
                    <a:pt x="45" y="370"/>
                  </a:lnTo>
                  <a:lnTo>
                    <a:pt x="48" y="368"/>
                  </a:lnTo>
                  <a:lnTo>
                    <a:pt x="71" y="361"/>
                  </a:lnTo>
                  <a:lnTo>
                    <a:pt x="77" y="357"/>
                  </a:lnTo>
                  <a:lnTo>
                    <a:pt x="100" y="349"/>
                  </a:lnTo>
                  <a:lnTo>
                    <a:pt x="104" y="347"/>
                  </a:lnTo>
                  <a:lnTo>
                    <a:pt x="116" y="343"/>
                  </a:lnTo>
                  <a:lnTo>
                    <a:pt x="120" y="341"/>
                  </a:lnTo>
                  <a:lnTo>
                    <a:pt x="125" y="339"/>
                  </a:lnTo>
                  <a:lnTo>
                    <a:pt x="127" y="337"/>
                  </a:lnTo>
                  <a:lnTo>
                    <a:pt x="131" y="337"/>
                  </a:lnTo>
                  <a:lnTo>
                    <a:pt x="139" y="334"/>
                  </a:lnTo>
                  <a:lnTo>
                    <a:pt x="141" y="334"/>
                  </a:lnTo>
                  <a:lnTo>
                    <a:pt x="145" y="332"/>
                  </a:lnTo>
                  <a:lnTo>
                    <a:pt x="148" y="332"/>
                  </a:lnTo>
                  <a:lnTo>
                    <a:pt x="150" y="332"/>
                  </a:lnTo>
                  <a:lnTo>
                    <a:pt x="152" y="328"/>
                  </a:lnTo>
                  <a:lnTo>
                    <a:pt x="150" y="328"/>
                  </a:lnTo>
                  <a:lnTo>
                    <a:pt x="152" y="330"/>
                  </a:lnTo>
                  <a:lnTo>
                    <a:pt x="154" y="328"/>
                  </a:lnTo>
                  <a:lnTo>
                    <a:pt x="156" y="328"/>
                  </a:lnTo>
                  <a:lnTo>
                    <a:pt x="158" y="326"/>
                  </a:lnTo>
                  <a:lnTo>
                    <a:pt x="160" y="326"/>
                  </a:lnTo>
                  <a:lnTo>
                    <a:pt x="162" y="324"/>
                  </a:lnTo>
                  <a:lnTo>
                    <a:pt x="164" y="322"/>
                  </a:lnTo>
                  <a:lnTo>
                    <a:pt x="164" y="320"/>
                  </a:lnTo>
                  <a:lnTo>
                    <a:pt x="166" y="322"/>
                  </a:lnTo>
                  <a:lnTo>
                    <a:pt x="172" y="316"/>
                  </a:lnTo>
                  <a:lnTo>
                    <a:pt x="170" y="314"/>
                  </a:lnTo>
                  <a:lnTo>
                    <a:pt x="172" y="314"/>
                  </a:lnTo>
                  <a:lnTo>
                    <a:pt x="172" y="310"/>
                  </a:lnTo>
                  <a:lnTo>
                    <a:pt x="174" y="310"/>
                  </a:lnTo>
                  <a:lnTo>
                    <a:pt x="174" y="307"/>
                  </a:lnTo>
                  <a:lnTo>
                    <a:pt x="174" y="308"/>
                  </a:lnTo>
                  <a:lnTo>
                    <a:pt x="177" y="307"/>
                  </a:lnTo>
                  <a:lnTo>
                    <a:pt x="177" y="305"/>
                  </a:lnTo>
                  <a:lnTo>
                    <a:pt x="177" y="276"/>
                  </a:lnTo>
                  <a:lnTo>
                    <a:pt x="179" y="270"/>
                  </a:lnTo>
                  <a:lnTo>
                    <a:pt x="179" y="89"/>
                  </a:lnTo>
                  <a:lnTo>
                    <a:pt x="179" y="87"/>
                  </a:lnTo>
                  <a:lnTo>
                    <a:pt x="177" y="85"/>
                  </a:lnTo>
                  <a:lnTo>
                    <a:pt x="177" y="54"/>
                  </a:lnTo>
                  <a:lnTo>
                    <a:pt x="175" y="52"/>
                  </a:lnTo>
                  <a:lnTo>
                    <a:pt x="174" y="47"/>
                  </a:lnTo>
                  <a:lnTo>
                    <a:pt x="172" y="47"/>
                  </a:lnTo>
                  <a:lnTo>
                    <a:pt x="174" y="45"/>
                  </a:lnTo>
                  <a:lnTo>
                    <a:pt x="174" y="43"/>
                  </a:lnTo>
                  <a:lnTo>
                    <a:pt x="172" y="43"/>
                  </a:lnTo>
                  <a:lnTo>
                    <a:pt x="172" y="41"/>
                  </a:lnTo>
                  <a:lnTo>
                    <a:pt x="170" y="39"/>
                  </a:lnTo>
                  <a:lnTo>
                    <a:pt x="168" y="39"/>
                  </a:lnTo>
                  <a:lnTo>
                    <a:pt x="170" y="37"/>
                  </a:lnTo>
                  <a:lnTo>
                    <a:pt x="164" y="31"/>
                  </a:lnTo>
                  <a:lnTo>
                    <a:pt x="162" y="33"/>
                  </a:lnTo>
                  <a:lnTo>
                    <a:pt x="162" y="31"/>
                  </a:lnTo>
                  <a:lnTo>
                    <a:pt x="160" y="31"/>
                  </a:lnTo>
                  <a:lnTo>
                    <a:pt x="160" y="29"/>
                  </a:lnTo>
                  <a:lnTo>
                    <a:pt x="158" y="27"/>
                  </a:lnTo>
                  <a:lnTo>
                    <a:pt x="156" y="25"/>
                  </a:lnTo>
                  <a:lnTo>
                    <a:pt x="154" y="27"/>
                  </a:lnTo>
                  <a:lnTo>
                    <a:pt x="154" y="25"/>
                  </a:lnTo>
                  <a:lnTo>
                    <a:pt x="152" y="23"/>
                  </a:lnTo>
                  <a:lnTo>
                    <a:pt x="150" y="21"/>
                  </a:lnTo>
                  <a:lnTo>
                    <a:pt x="148" y="21"/>
                  </a:lnTo>
                  <a:lnTo>
                    <a:pt x="147" y="20"/>
                  </a:lnTo>
                  <a:lnTo>
                    <a:pt x="143" y="20"/>
                  </a:lnTo>
                  <a:lnTo>
                    <a:pt x="145" y="20"/>
                  </a:lnTo>
                  <a:lnTo>
                    <a:pt x="145" y="21"/>
                  </a:lnTo>
                  <a:lnTo>
                    <a:pt x="141" y="16"/>
                  </a:lnTo>
                  <a:lnTo>
                    <a:pt x="139" y="16"/>
                  </a:lnTo>
                  <a:lnTo>
                    <a:pt x="137" y="14"/>
                  </a:lnTo>
                  <a:lnTo>
                    <a:pt x="135" y="16"/>
                  </a:lnTo>
                  <a:lnTo>
                    <a:pt x="135" y="14"/>
                  </a:lnTo>
                  <a:lnTo>
                    <a:pt x="133" y="12"/>
                  </a:lnTo>
                  <a:lnTo>
                    <a:pt x="131" y="10"/>
                  </a:lnTo>
                  <a:lnTo>
                    <a:pt x="129" y="10"/>
                  </a:lnTo>
                  <a:lnTo>
                    <a:pt x="127" y="8"/>
                  </a:lnTo>
                  <a:lnTo>
                    <a:pt x="123" y="8"/>
                  </a:lnTo>
                  <a:lnTo>
                    <a:pt x="122" y="6"/>
                  </a:lnTo>
                  <a:lnTo>
                    <a:pt x="120" y="6"/>
                  </a:lnTo>
                  <a:lnTo>
                    <a:pt x="118" y="4"/>
                  </a:lnTo>
                  <a:lnTo>
                    <a:pt x="116" y="4"/>
                  </a:lnTo>
                  <a:lnTo>
                    <a:pt x="114" y="2"/>
                  </a:lnTo>
                  <a:lnTo>
                    <a:pt x="110" y="2"/>
                  </a:lnTo>
                  <a:lnTo>
                    <a:pt x="108" y="0"/>
                  </a:lnTo>
                  <a:lnTo>
                    <a:pt x="102" y="0"/>
                  </a:lnTo>
                  <a:lnTo>
                    <a:pt x="104" y="0"/>
                  </a:lnTo>
                  <a:close/>
                </a:path>
              </a:pathLst>
            </a:custGeom>
            <a:solidFill>
              <a:srgbClr val="000000"/>
            </a:solidFill>
            <a:ln w="9525">
              <a:noFill/>
              <a:round/>
              <a:headEnd/>
              <a:tailEnd/>
            </a:ln>
          </p:spPr>
          <p:txBody>
            <a:bodyPr/>
            <a:lstStyle/>
            <a:p>
              <a:endParaRPr lang="zh-CN" altLang="en-US"/>
            </a:p>
          </p:txBody>
        </p:sp>
        <p:sp>
          <p:nvSpPr>
            <p:cNvPr id="266" name="Freeform 924"/>
            <p:cNvSpPr>
              <a:spLocks/>
            </p:cNvSpPr>
            <p:nvPr/>
          </p:nvSpPr>
          <p:spPr bwMode="auto">
            <a:xfrm>
              <a:off x="7016750" y="4140200"/>
              <a:ext cx="287338" cy="612775"/>
            </a:xfrm>
            <a:custGeom>
              <a:avLst/>
              <a:gdLst>
                <a:gd name="T0" fmla="*/ 2147483647 w 181"/>
                <a:gd name="T1" fmla="*/ 2147483647 h 386"/>
                <a:gd name="T2" fmla="*/ 2147483647 w 181"/>
                <a:gd name="T3" fmla="*/ 0 h 386"/>
                <a:gd name="T4" fmla="*/ 2147483647 w 181"/>
                <a:gd name="T5" fmla="*/ 2147483647 h 386"/>
                <a:gd name="T6" fmla="*/ 2147483647 w 181"/>
                <a:gd name="T7" fmla="*/ 2147483647 h 386"/>
                <a:gd name="T8" fmla="*/ 2147483647 w 181"/>
                <a:gd name="T9" fmla="*/ 2147483647 h 386"/>
                <a:gd name="T10" fmla="*/ 2147483647 w 181"/>
                <a:gd name="T11" fmla="*/ 2147483647 h 386"/>
                <a:gd name="T12" fmla="*/ 2147483647 w 181"/>
                <a:gd name="T13" fmla="*/ 2147483647 h 386"/>
                <a:gd name="T14" fmla="*/ 2147483647 w 181"/>
                <a:gd name="T15" fmla="*/ 2147483647 h 386"/>
                <a:gd name="T16" fmla="*/ 2147483647 w 181"/>
                <a:gd name="T17" fmla="*/ 2147483647 h 386"/>
                <a:gd name="T18" fmla="*/ 2147483647 w 181"/>
                <a:gd name="T19" fmla="*/ 2147483647 h 386"/>
                <a:gd name="T20" fmla="*/ 2147483647 w 181"/>
                <a:gd name="T21" fmla="*/ 2147483647 h 386"/>
                <a:gd name="T22" fmla="*/ 2147483647 w 181"/>
                <a:gd name="T23" fmla="*/ 2147483647 h 386"/>
                <a:gd name="T24" fmla="*/ 2147483647 w 181"/>
                <a:gd name="T25" fmla="*/ 2147483647 h 386"/>
                <a:gd name="T26" fmla="*/ 2147483647 w 181"/>
                <a:gd name="T27" fmla="*/ 2147483647 h 386"/>
                <a:gd name="T28" fmla="*/ 2147483647 w 181"/>
                <a:gd name="T29" fmla="*/ 2147483647 h 386"/>
                <a:gd name="T30" fmla="*/ 2147483647 w 181"/>
                <a:gd name="T31" fmla="*/ 2147483647 h 386"/>
                <a:gd name="T32" fmla="*/ 0 w 181"/>
                <a:gd name="T33" fmla="*/ 2147483647 h 386"/>
                <a:gd name="T34" fmla="*/ 2147483647 w 181"/>
                <a:gd name="T35" fmla="*/ 2147483647 h 386"/>
                <a:gd name="T36" fmla="*/ 2147483647 w 181"/>
                <a:gd name="T37" fmla="*/ 2147483647 h 386"/>
                <a:gd name="T38" fmla="*/ 2147483647 w 181"/>
                <a:gd name="T39" fmla="*/ 2147483647 h 386"/>
                <a:gd name="T40" fmla="*/ 2147483647 w 181"/>
                <a:gd name="T41" fmla="*/ 2147483647 h 386"/>
                <a:gd name="T42" fmla="*/ 2147483647 w 181"/>
                <a:gd name="T43" fmla="*/ 2147483647 h 386"/>
                <a:gd name="T44" fmla="*/ 2147483647 w 181"/>
                <a:gd name="T45" fmla="*/ 2147483647 h 386"/>
                <a:gd name="T46" fmla="*/ 2147483647 w 181"/>
                <a:gd name="T47" fmla="*/ 2147483647 h 386"/>
                <a:gd name="T48" fmla="*/ 2147483647 w 181"/>
                <a:gd name="T49" fmla="*/ 2147483647 h 386"/>
                <a:gd name="T50" fmla="*/ 2147483647 w 181"/>
                <a:gd name="T51" fmla="*/ 2147483647 h 386"/>
                <a:gd name="T52" fmla="*/ 2147483647 w 181"/>
                <a:gd name="T53" fmla="*/ 2147483647 h 386"/>
                <a:gd name="T54" fmla="*/ 2147483647 w 181"/>
                <a:gd name="T55" fmla="*/ 2147483647 h 386"/>
                <a:gd name="T56" fmla="*/ 2147483647 w 181"/>
                <a:gd name="T57" fmla="*/ 2147483647 h 386"/>
                <a:gd name="T58" fmla="*/ 2147483647 w 181"/>
                <a:gd name="T59" fmla="*/ 2147483647 h 386"/>
                <a:gd name="T60" fmla="*/ 2147483647 w 181"/>
                <a:gd name="T61" fmla="*/ 2147483647 h 386"/>
                <a:gd name="T62" fmla="*/ 2147483647 w 181"/>
                <a:gd name="T63" fmla="*/ 2147483647 h 386"/>
                <a:gd name="T64" fmla="*/ 2147483647 w 181"/>
                <a:gd name="T65" fmla="*/ 2147483647 h 386"/>
                <a:gd name="T66" fmla="*/ 2147483647 w 181"/>
                <a:gd name="T67" fmla="*/ 2147483647 h 386"/>
                <a:gd name="T68" fmla="*/ 2147483647 w 181"/>
                <a:gd name="T69" fmla="*/ 2147483647 h 386"/>
                <a:gd name="T70" fmla="*/ 2147483647 w 181"/>
                <a:gd name="T71" fmla="*/ 2147483647 h 386"/>
                <a:gd name="T72" fmla="*/ 2147483647 w 181"/>
                <a:gd name="T73" fmla="*/ 2147483647 h 386"/>
                <a:gd name="T74" fmla="*/ 2147483647 w 181"/>
                <a:gd name="T75" fmla="*/ 2147483647 h 386"/>
                <a:gd name="T76" fmla="*/ 2147483647 w 181"/>
                <a:gd name="T77" fmla="*/ 2147483647 h 386"/>
                <a:gd name="T78" fmla="*/ 2147483647 w 181"/>
                <a:gd name="T79" fmla="*/ 2147483647 h 386"/>
                <a:gd name="T80" fmla="*/ 2147483647 w 181"/>
                <a:gd name="T81" fmla="*/ 2147483647 h 386"/>
                <a:gd name="T82" fmla="*/ 2147483647 w 181"/>
                <a:gd name="T83" fmla="*/ 2147483647 h 386"/>
                <a:gd name="T84" fmla="*/ 2147483647 w 181"/>
                <a:gd name="T85" fmla="*/ 2147483647 h 386"/>
                <a:gd name="T86" fmla="*/ 2147483647 w 181"/>
                <a:gd name="T87" fmla="*/ 2147483647 h 386"/>
                <a:gd name="T88" fmla="*/ 2147483647 w 181"/>
                <a:gd name="T89" fmla="*/ 2147483647 h 386"/>
                <a:gd name="T90" fmla="*/ 2147483647 w 181"/>
                <a:gd name="T91" fmla="*/ 2147483647 h 386"/>
                <a:gd name="T92" fmla="*/ 2147483647 w 181"/>
                <a:gd name="T93" fmla="*/ 2147483647 h 386"/>
                <a:gd name="T94" fmla="*/ 2147483647 w 181"/>
                <a:gd name="T95" fmla="*/ 2147483647 h 386"/>
                <a:gd name="T96" fmla="*/ 2147483647 w 181"/>
                <a:gd name="T97" fmla="*/ 2147483647 h 386"/>
                <a:gd name="T98" fmla="*/ 2147483647 w 181"/>
                <a:gd name="T99" fmla="*/ 2147483647 h 386"/>
                <a:gd name="T100" fmla="*/ 2147483647 w 181"/>
                <a:gd name="T101" fmla="*/ 2147483647 h 386"/>
                <a:gd name="T102" fmla="*/ 2147483647 w 181"/>
                <a:gd name="T103" fmla="*/ 2147483647 h 386"/>
                <a:gd name="T104" fmla="*/ 2147483647 w 181"/>
                <a:gd name="T105" fmla="*/ 2147483647 h 386"/>
                <a:gd name="T106" fmla="*/ 2147483647 w 181"/>
                <a:gd name="T107" fmla="*/ 2147483647 h 386"/>
                <a:gd name="T108" fmla="*/ 2147483647 w 181"/>
                <a:gd name="T109" fmla="*/ 2147483647 h 386"/>
                <a:gd name="T110" fmla="*/ 2147483647 w 181"/>
                <a:gd name="T111" fmla="*/ 2147483647 h 386"/>
                <a:gd name="T112" fmla="*/ 2147483647 w 181"/>
                <a:gd name="T113" fmla="*/ 2147483647 h 386"/>
                <a:gd name="T114" fmla="*/ 2147483647 w 181"/>
                <a:gd name="T115" fmla="*/ 2147483647 h 386"/>
                <a:gd name="T116" fmla="*/ 2147483647 w 181"/>
                <a:gd name="T117" fmla="*/ 2147483647 h 386"/>
                <a:gd name="T118" fmla="*/ 2147483647 w 181"/>
                <a:gd name="T119" fmla="*/ 2147483647 h 386"/>
                <a:gd name="T120" fmla="*/ 2147483647 w 181"/>
                <a:gd name="T121" fmla="*/ 2147483647 h 386"/>
                <a:gd name="T122" fmla="*/ 2147483647 w 181"/>
                <a:gd name="T123" fmla="*/ 2147483647 h 38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1"/>
                <a:gd name="T187" fmla="*/ 0 h 386"/>
                <a:gd name="T188" fmla="*/ 181 w 181"/>
                <a:gd name="T189" fmla="*/ 386 h 38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1" h="386">
                  <a:moveTo>
                    <a:pt x="79" y="8"/>
                  </a:moveTo>
                  <a:lnTo>
                    <a:pt x="81" y="6"/>
                  </a:lnTo>
                  <a:lnTo>
                    <a:pt x="81" y="2"/>
                  </a:lnTo>
                  <a:lnTo>
                    <a:pt x="79" y="0"/>
                  </a:lnTo>
                  <a:lnTo>
                    <a:pt x="75" y="0"/>
                  </a:lnTo>
                  <a:lnTo>
                    <a:pt x="77" y="0"/>
                  </a:lnTo>
                  <a:lnTo>
                    <a:pt x="69" y="2"/>
                  </a:lnTo>
                  <a:lnTo>
                    <a:pt x="69" y="4"/>
                  </a:lnTo>
                  <a:lnTo>
                    <a:pt x="63" y="4"/>
                  </a:lnTo>
                  <a:lnTo>
                    <a:pt x="63" y="6"/>
                  </a:lnTo>
                  <a:lnTo>
                    <a:pt x="60" y="6"/>
                  </a:lnTo>
                  <a:lnTo>
                    <a:pt x="60" y="8"/>
                  </a:lnTo>
                  <a:lnTo>
                    <a:pt x="56" y="8"/>
                  </a:lnTo>
                  <a:lnTo>
                    <a:pt x="56" y="10"/>
                  </a:lnTo>
                  <a:lnTo>
                    <a:pt x="52" y="8"/>
                  </a:lnTo>
                  <a:lnTo>
                    <a:pt x="50" y="10"/>
                  </a:lnTo>
                  <a:lnTo>
                    <a:pt x="48" y="10"/>
                  </a:lnTo>
                  <a:lnTo>
                    <a:pt x="44" y="14"/>
                  </a:lnTo>
                  <a:lnTo>
                    <a:pt x="44" y="16"/>
                  </a:lnTo>
                  <a:lnTo>
                    <a:pt x="42" y="14"/>
                  </a:lnTo>
                  <a:lnTo>
                    <a:pt x="40" y="16"/>
                  </a:lnTo>
                  <a:lnTo>
                    <a:pt x="38" y="16"/>
                  </a:lnTo>
                  <a:lnTo>
                    <a:pt x="35" y="20"/>
                  </a:lnTo>
                  <a:lnTo>
                    <a:pt x="35" y="23"/>
                  </a:lnTo>
                  <a:lnTo>
                    <a:pt x="36" y="20"/>
                  </a:lnTo>
                  <a:lnTo>
                    <a:pt x="38" y="20"/>
                  </a:lnTo>
                  <a:lnTo>
                    <a:pt x="33" y="20"/>
                  </a:lnTo>
                  <a:lnTo>
                    <a:pt x="31" y="21"/>
                  </a:lnTo>
                  <a:lnTo>
                    <a:pt x="29" y="21"/>
                  </a:lnTo>
                  <a:lnTo>
                    <a:pt x="25" y="25"/>
                  </a:lnTo>
                  <a:lnTo>
                    <a:pt x="25" y="27"/>
                  </a:lnTo>
                  <a:lnTo>
                    <a:pt x="23" y="25"/>
                  </a:lnTo>
                  <a:lnTo>
                    <a:pt x="19" y="29"/>
                  </a:lnTo>
                  <a:lnTo>
                    <a:pt x="19" y="31"/>
                  </a:lnTo>
                  <a:lnTo>
                    <a:pt x="17" y="31"/>
                  </a:lnTo>
                  <a:lnTo>
                    <a:pt x="17" y="33"/>
                  </a:lnTo>
                  <a:lnTo>
                    <a:pt x="15" y="31"/>
                  </a:lnTo>
                  <a:lnTo>
                    <a:pt x="10" y="37"/>
                  </a:lnTo>
                  <a:lnTo>
                    <a:pt x="11" y="39"/>
                  </a:lnTo>
                  <a:lnTo>
                    <a:pt x="10" y="39"/>
                  </a:lnTo>
                  <a:lnTo>
                    <a:pt x="8" y="45"/>
                  </a:lnTo>
                  <a:lnTo>
                    <a:pt x="8" y="43"/>
                  </a:lnTo>
                  <a:lnTo>
                    <a:pt x="11" y="41"/>
                  </a:lnTo>
                  <a:lnTo>
                    <a:pt x="8" y="43"/>
                  </a:lnTo>
                  <a:lnTo>
                    <a:pt x="8" y="47"/>
                  </a:lnTo>
                  <a:lnTo>
                    <a:pt x="6" y="47"/>
                  </a:lnTo>
                  <a:lnTo>
                    <a:pt x="4" y="52"/>
                  </a:lnTo>
                  <a:lnTo>
                    <a:pt x="2" y="54"/>
                  </a:lnTo>
                  <a:lnTo>
                    <a:pt x="2" y="89"/>
                  </a:lnTo>
                  <a:lnTo>
                    <a:pt x="2" y="87"/>
                  </a:lnTo>
                  <a:lnTo>
                    <a:pt x="0" y="93"/>
                  </a:lnTo>
                  <a:lnTo>
                    <a:pt x="0" y="262"/>
                  </a:lnTo>
                  <a:lnTo>
                    <a:pt x="2" y="270"/>
                  </a:lnTo>
                  <a:lnTo>
                    <a:pt x="2" y="305"/>
                  </a:lnTo>
                  <a:lnTo>
                    <a:pt x="6" y="307"/>
                  </a:lnTo>
                  <a:lnTo>
                    <a:pt x="4" y="305"/>
                  </a:lnTo>
                  <a:lnTo>
                    <a:pt x="4" y="307"/>
                  </a:lnTo>
                  <a:lnTo>
                    <a:pt x="4" y="305"/>
                  </a:lnTo>
                  <a:lnTo>
                    <a:pt x="6" y="310"/>
                  </a:lnTo>
                  <a:lnTo>
                    <a:pt x="8" y="310"/>
                  </a:lnTo>
                  <a:lnTo>
                    <a:pt x="8" y="314"/>
                  </a:lnTo>
                  <a:lnTo>
                    <a:pt x="10" y="314"/>
                  </a:lnTo>
                  <a:lnTo>
                    <a:pt x="8" y="316"/>
                  </a:lnTo>
                  <a:lnTo>
                    <a:pt x="13" y="322"/>
                  </a:lnTo>
                  <a:lnTo>
                    <a:pt x="15" y="320"/>
                  </a:lnTo>
                  <a:lnTo>
                    <a:pt x="15" y="322"/>
                  </a:lnTo>
                  <a:lnTo>
                    <a:pt x="19" y="326"/>
                  </a:lnTo>
                  <a:lnTo>
                    <a:pt x="21" y="326"/>
                  </a:lnTo>
                  <a:lnTo>
                    <a:pt x="23" y="328"/>
                  </a:lnTo>
                  <a:lnTo>
                    <a:pt x="25" y="328"/>
                  </a:lnTo>
                  <a:lnTo>
                    <a:pt x="27" y="330"/>
                  </a:lnTo>
                  <a:lnTo>
                    <a:pt x="31" y="330"/>
                  </a:lnTo>
                  <a:lnTo>
                    <a:pt x="31" y="332"/>
                  </a:lnTo>
                  <a:lnTo>
                    <a:pt x="35" y="332"/>
                  </a:lnTo>
                  <a:lnTo>
                    <a:pt x="38" y="334"/>
                  </a:lnTo>
                  <a:lnTo>
                    <a:pt x="40" y="334"/>
                  </a:lnTo>
                  <a:lnTo>
                    <a:pt x="48" y="337"/>
                  </a:lnTo>
                  <a:lnTo>
                    <a:pt x="52" y="337"/>
                  </a:lnTo>
                  <a:lnTo>
                    <a:pt x="54" y="339"/>
                  </a:lnTo>
                  <a:lnTo>
                    <a:pt x="60" y="341"/>
                  </a:lnTo>
                  <a:lnTo>
                    <a:pt x="63" y="343"/>
                  </a:lnTo>
                  <a:lnTo>
                    <a:pt x="75" y="347"/>
                  </a:lnTo>
                  <a:lnTo>
                    <a:pt x="79" y="349"/>
                  </a:lnTo>
                  <a:lnTo>
                    <a:pt x="102" y="357"/>
                  </a:lnTo>
                  <a:lnTo>
                    <a:pt x="108" y="361"/>
                  </a:lnTo>
                  <a:lnTo>
                    <a:pt x="131" y="368"/>
                  </a:lnTo>
                  <a:lnTo>
                    <a:pt x="135" y="370"/>
                  </a:lnTo>
                  <a:lnTo>
                    <a:pt x="146" y="374"/>
                  </a:lnTo>
                  <a:lnTo>
                    <a:pt x="150" y="376"/>
                  </a:lnTo>
                  <a:lnTo>
                    <a:pt x="162" y="380"/>
                  </a:lnTo>
                  <a:lnTo>
                    <a:pt x="166" y="380"/>
                  </a:lnTo>
                  <a:lnTo>
                    <a:pt x="175" y="386"/>
                  </a:lnTo>
                  <a:lnTo>
                    <a:pt x="179" y="386"/>
                  </a:lnTo>
                  <a:lnTo>
                    <a:pt x="181" y="384"/>
                  </a:lnTo>
                  <a:lnTo>
                    <a:pt x="181" y="380"/>
                  </a:lnTo>
                  <a:lnTo>
                    <a:pt x="179" y="378"/>
                  </a:lnTo>
                  <a:lnTo>
                    <a:pt x="166" y="372"/>
                  </a:lnTo>
                  <a:lnTo>
                    <a:pt x="162" y="372"/>
                  </a:lnTo>
                  <a:lnTo>
                    <a:pt x="160" y="370"/>
                  </a:lnTo>
                  <a:lnTo>
                    <a:pt x="154" y="368"/>
                  </a:lnTo>
                  <a:lnTo>
                    <a:pt x="150" y="366"/>
                  </a:lnTo>
                  <a:lnTo>
                    <a:pt x="139" y="362"/>
                  </a:lnTo>
                  <a:lnTo>
                    <a:pt x="135" y="361"/>
                  </a:lnTo>
                  <a:lnTo>
                    <a:pt x="112" y="353"/>
                  </a:lnTo>
                  <a:lnTo>
                    <a:pt x="106" y="349"/>
                  </a:lnTo>
                  <a:lnTo>
                    <a:pt x="83" y="341"/>
                  </a:lnTo>
                  <a:lnTo>
                    <a:pt x="79" y="339"/>
                  </a:lnTo>
                  <a:lnTo>
                    <a:pt x="67" y="335"/>
                  </a:lnTo>
                  <a:lnTo>
                    <a:pt x="63" y="334"/>
                  </a:lnTo>
                  <a:lnTo>
                    <a:pt x="58" y="332"/>
                  </a:lnTo>
                  <a:lnTo>
                    <a:pt x="52" y="330"/>
                  </a:lnTo>
                  <a:lnTo>
                    <a:pt x="48" y="330"/>
                  </a:lnTo>
                  <a:lnTo>
                    <a:pt x="40" y="326"/>
                  </a:lnTo>
                  <a:lnTo>
                    <a:pt x="38" y="326"/>
                  </a:lnTo>
                  <a:lnTo>
                    <a:pt x="35" y="324"/>
                  </a:lnTo>
                  <a:lnTo>
                    <a:pt x="33" y="324"/>
                  </a:lnTo>
                  <a:lnTo>
                    <a:pt x="35" y="324"/>
                  </a:lnTo>
                  <a:lnTo>
                    <a:pt x="35" y="326"/>
                  </a:lnTo>
                  <a:lnTo>
                    <a:pt x="33" y="322"/>
                  </a:lnTo>
                  <a:lnTo>
                    <a:pt x="31" y="322"/>
                  </a:lnTo>
                  <a:lnTo>
                    <a:pt x="29" y="320"/>
                  </a:lnTo>
                  <a:lnTo>
                    <a:pt x="27" y="320"/>
                  </a:lnTo>
                  <a:lnTo>
                    <a:pt x="25" y="318"/>
                  </a:lnTo>
                  <a:lnTo>
                    <a:pt x="23" y="318"/>
                  </a:lnTo>
                  <a:lnTo>
                    <a:pt x="21" y="316"/>
                  </a:lnTo>
                  <a:lnTo>
                    <a:pt x="19" y="318"/>
                  </a:lnTo>
                  <a:lnTo>
                    <a:pt x="19" y="316"/>
                  </a:lnTo>
                  <a:lnTo>
                    <a:pt x="17" y="314"/>
                  </a:lnTo>
                  <a:lnTo>
                    <a:pt x="15" y="312"/>
                  </a:lnTo>
                  <a:lnTo>
                    <a:pt x="13" y="310"/>
                  </a:lnTo>
                  <a:lnTo>
                    <a:pt x="11" y="310"/>
                  </a:lnTo>
                  <a:lnTo>
                    <a:pt x="11" y="307"/>
                  </a:lnTo>
                  <a:lnTo>
                    <a:pt x="10" y="307"/>
                  </a:lnTo>
                  <a:lnTo>
                    <a:pt x="11" y="305"/>
                  </a:lnTo>
                  <a:lnTo>
                    <a:pt x="11" y="303"/>
                  </a:lnTo>
                  <a:lnTo>
                    <a:pt x="11" y="305"/>
                  </a:lnTo>
                  <a:lnTo>
                    <a:pt x="10" y="303"/>
                  </a:lnTo>
                  <a:lnTo>
                    <a:pt x="10" y="301"/>
                  </a:lnTo>
                  <a:lnTo>
                    <a:pt x="10" y="270"/>
                  </a:lnTo>
                  <a:lnTo>
                    <a:pt x="8" y="262"/>
                  </a:lnTo>
                  <a:lnTo>
                    <a:pt x="8" y="93"/>
                  </a:lnTo>
                  <a:lnTo>
                    <a:pt x="10" y="91"/>
                  </a:lnTo>
                  <a:lnTo>
                    <a:pt x="10" y="89"/>
                  </a:lnTo>
                  <a:lnTo>
                    <a:pt x="10" y="58"/>
                  </a:lnTo>
                  <a:lnTo>
                    <a:pt x="11" y="56"/>
                  </a:lnTo>
                  <a:lnTo>
                    <a:pt x="10" y="50"/>
                  </a:lnTo>
                  <a:lnTo>
                    <a:pt x="11" y="50"/>
                  </a:lnTo>
                  <a:lnTo>
                    <a:pt x="11" y="47"/>
                  </a:lnTo>
                  <a:lnTo>
                    <a:pt x="11" y="48"/>
                  </a:lnTo>
                  <a:lnTo>
                    <a:pt x="15" y="47"/>
                  </a:lnTo>
                  <a:lnTo>
                    <a:pt x="15" y="45"/>
                  </a:lnTo>
                  <a:lnTo>
                    <a:pt x="13" y="43"/>
                  </a:lnTo>
                  <a:lnTo>
                    <a:pt x="15" y="43"/>
                  </a:lnTo>
                  <a:lnTo>
                    <a:pt x="17" y="41"/>
                  </a:lnTo>
                  <a:lnTo>
                    <a:pt x="19" y="39"/>
                  </a:lnTo>
                  <a:lnTo>
                    <a:pt x="21" y="37"/>
                  </a:lnTo>
                  <a:lnTo>
                    <a:pt x="21" y="35"/>
                  </a:lnTo>
                  <a:lnTo>
                    <a:pt x="23" y="35"/>
                  </a:lnTo>
                  <a:lnTo>
                    <a:pt x="23" y="33"/>
                  </a:lnTo>
                  <a:lnTo>
                    <a:pt x="25" y="35"/>
                  </a:lnTo>
                  <a:lnTo>
                    <a:pt x="27" y="33"/>
                  </a:lnTo>
                  <a:lnTo>
                    <a:pt x="29" y="31"/>
                  </a:lnTo>
                  <a:lnTo>
                    <a:pt x="29" y="29"/>
                  </a:lnTo>
                  <a:lnTo>
                    <a:pt x="31" y="31"/>
                  </a:lnTo>
                  <a:lnTo>
                    <a:pt x="33" y="29"/>
                  </a:lnTo>
                  <a:lnTo>
                    <a:pt x="35" y="29"/>
                  </a:lnTo>
                  <a:lnTo>
                    <a:pt x="36" y="27"/>
                  </a:lnTo>
                  <a:lnTo>
                    <a:pt x="38" y="27"/>
                  </a:lnTo>
                  <a:lnTo>
                    <a:pt x="40" y="27"/>
                  </a:lnTo>
                  <a:lnTo>
                    <a:pt x="42" y="23"/>
                  </a:lnTo>
                  <a:lnTo>
                    <a:pt x="44" y="23"/>
                  </a:lnTo>
                  <a:lnTo>
                    <a:pt x="46" y="21"/>
                  </a:lnTo>
                  <a:lnTo>
                    <a:pt x="48" y="20"/>
                  </a:lnTo>
                  <a:lnTo>
                    <a:pt x="48" y="18"/>
                  </a:lnTo>
                  <a:lnTo>
                    <a:pt x="50" y="20"/>
                  </a:lnTo>
                  <a:lnTo>
                    <a:pt x="52" y="18"/>
                  </a:lnTo>
                  <a:lnTo>
                    <a:pt x="54" y="18"/>
                  </a:lnTo>
                  <a:lnTo>
                    <a:pt x="56" y="16"/>
                  </a:lnTo>
                  <a:lnTo>
                    <a:pt x="60" y="14"/>
                  </a:lnTo>
                  <a:lnTo>
                    <a:pt x="60" y="12"/>
                  </a:lnTo>
                  <a:lnTo>
                    <a:pt x="63" y="12"/>
                  </a:lnTo>
                  <a:lnTo>
                    <a:pt x="63" y="10"/>
                  </a:lnTo>
                  <a:lnTo>
                    <a:pt x="67" y="10"/>
                  </a:lnTo>
                  <a:lnTo>
                    <a:pt x="67" y="8"/>
                  </a:lnTo>
                  <a:lnTo>
                    <a:pt x="73" y="8"/>
                  </a:lnTo>
                  <a:lnTo>
                    <a:pt x="73" y="6"/>
                  </a:lnTo>
                  <a:lnTo>
                    <a:pt x="77" y="8"/>
                  </a:lnTo>
                  <a:lnTo>
                    <a:pt x="79" y="8"/>
                  </a:lnTo>
                  <a:close/>
                </a:path>
              </a:pathLst>
            </a:custGeom>
            <a:solidFill>
              <a:srgbClr val="000000"/>
            </a:solidFill>
            <a:ln w="9525">
              <a:noFill/>
              <a:round/>
              <a:headEnd/>
              <a:tailEnd/>
            </a:ln>
          </p:spPr>
          <p:txBody>
            <a:bodyPr/>
            <a:lstStyle/>
            <a:p>
              <a:endParaRPr lang="zh-CN" altLang="en-US"/>
            </a:p>
          </p:txBody>
        </p:sp>
        <p:sp>
          <p:nvSpPr>
            <p:cNvPr id="267" name="Rectangle 925"/>
            <p:cNvSpPr>
              <a:spLocks noChangeArrowheads="1"/>
            </p:cNvSpPr>
            <p:nvPr/>
          </p:nvSpPr>
          <p:spPr bwMode="auto">
            <a:xfrm>
              <a:off x="1344613" y="5562600"/>
              <a:ext cx="2438400" cy="304800"/>
            </a:xfrm>
            <a:prstGeom prst="rect">
              <a:avLst/>
            </a:prstGeom>
            <a:noFill/>
            <a:ln w="9525">
              <a:noFill/>
              <a:miter lim="800000"/>
              <a:headEnd/>
              <a:tailEnd/>
            </a:ln>
          </p:spPr>
          <p:txBody>
            <a:bodyPr lIns="0" tIns="0" rIns="0" bIns="0">
              <a:spAutoFit/>
            </a:bodyPr>
            <a:lstStyle/>
            <a:p>
              <a:r>
                <a:rPr lang="en-GB" altLang="zh-CN" sz="1300" dirty="0">
                  <a:solidFill>
                    <a:srgbClr val="000000"/>
                  </a:solidFill>
                </a:rPr>
                <a:t>1, 2 =</a:t>
              </a:r>
              <a:r>
                <a:rPr lang="zh-CN" altLang="en-GB" sz="1300" dirty="0">
                  <a:solidFill>
                    <a:srgbClr val="000000"/>
                  </a:solidFill>
                </a:rPr>
                <a:t>场方向图</a:t>
              </a:r>
              <a:r>
                <a:rPr lang="en-GB" altLang="zh-CN" sz="1300" dirty="0">
                  <a:solidFill>
                    <a:srgbClr val="000000"/>
                  </a:solidFill>
                </a:rPr>
                <a:t>（</a:t>
              </a:r>
              <a:r>
                <a:rPr lang="zh-CN" altLang="en-GB" sz="1300" dirty="0">
                  <a:solidFill>
                    <a:srgbClr val="000000"/>
                  </a:solidFill>
                </a:rPr>
                <a:t>示例）</a:t>
              </a: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a:xfrm>
            <a:off x="619880" y="2743194"/>
            <a:ext cx="2837697" cy="3340093"/>
          </a:xfrm>
          <a:prstGeom prst="rect">
            <a:avLst/>
          </a:prstGeom>
        </p:spPr>
      </p:pic>
      <p:sp>
        <p:nvSpPr>
          <p:cNvPr id="3" name="Rectangle 5"/>
          <p:cNvSpPr>
            <a:spLocks noChangeArrowheads="1"/>
          </p:cNvSpPr>
          <p:nvPr/>
        </p:nvSpPr>
        <p:spPr bwMode="auto">
          <a:xfrm>
            <a:off x="5763416" y="4743458"/>
            <a:ext cx="6263483" cy="2071702"/>
          </a:xfrm>
          <a:prstGeom prst="rect">
            <a:avLst/>
          </a:prstGeom>
          <a:noFill/>
          <a:ln w="9525">
            <a:solidFill>
              <a:schemeClr val="bg1"/>
            </a:solidFill>
            <a:miter lim="800000"/>
            <a:headEnd/>
            <a:tailEnd/>
          </a:ln>
        </p:spPr>
        <p:txBody>
          <a:bodyPr/>
          <a:lstStyle/>
          <a:p>
            <a:pPr marL="457200" lvl="0" indent="-457200">
              <a:lnSpc>
                <a:spcPct val="150000"/>
              </a:lnSpc>
              <a:spcBef>
                <a:spcPct val="20000"/>
              </a:spcBef>
              <a:buClr>
                <a:schemeClr val="tx2"/>
              </a:buClr>
              <a:buSzPct val="70000"/>
              <a:buFont typeface="+mj-ea"/>
              <a:buAutoNum type="circleNumDbPlain"/>
              <a:tabLst>
                <a:tab pos="0" algn="l"/>
              </a:tabLst>
            </a:pPr>
            <a:r>
              <a:rPr lang="zh-CN" altLang="en-US" sz="2400" b="1" dirty="0" smtClean="0">
                <a:solidFill>
                  <a:srgbClr val="0303EB"/>
                </a:solidFill>
              </a:rPr>
              <a:t>采集轮轴信息，形成轮轴计数脉冲</a:t>
            </a:r>
            <a:endParaRPr lang="en-US" altLang="zh-CN" sz="2400" b="1" dirty="0" smtClean="0">
              <a:solidFill>
                <a:srgbClr val="0303EB"/>
              </a:solidFill>
            </a:endParaRPr>
          </a:p>
          <a:p>
            <a:pPr marL="457200" lvl="0" indent="-457200">
              <a:lnSpc>
                <a:spcPct val="150000"/>
              </a:lnSpc>
              <a:spcBef>
                <a:spcPct val="20000"/>
              </a:spcBef>
              <a:buClr>
                <a:schemeClr val="tx2"/>
              </a:buClr>
              <a:buSzPct val="70000"/>
              <a:buFont typeface="+mj-ea"/>
              <a:buAutoNum type="circleNumDbPlain"/>
              <a:tabLst>
                <a:tab pos="0" algn="l"/>
              </a:tabLst>
            </a:pPr>
            <a:r>
              <a:rPr lang="zh-CN" altLang="en-US" sz="2400" b="1" dirty="0" smtClean="0">
                <a:solidFill>
                  <a:srgbClr val="0303EB"/>
                </a:solidFill>
              </a:rPr>
              <a:t>对于传感器磁头发生短路、断路等故障能及时的检测并进行报警</a:t>
            </a:r>
          </a:p>
          <a:p>
            <a:pPr>
              <a:spcBef>
                <a:spcPct val="20000"/>
              </a:spcBef>
              <a:buClr>
                <a:schemeClr val="tx2"/>
              </a:buClr>
              <a:buSzPct val="70000"/>
              <a:buFont typeface="Wingdings" pitchFamily="2" charset="2"/>
              <a:buNone/>
              <a:tabLst>
                <a:tab pos="0" algn="l"/>
              </a:tabLst>
            </a:pPr>
            <a:endParaRPr lang="en-US" altLang="zh-CN" sz="2400" b="1" dirty="0" smtClean="0"/>
          </a:p>
        </p:txBody>
      </p:sp>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5" name="组合 4"/>
          <p:cNvGrpSpPr/>
          <p:nvPr/>
        </p:nvGrpSpPr>
        <p:grpSpPr>
          <a:xfrm>
            <a:off x="477005" y="1314434"/>
            <a:ext cx="4259427" cy="461665"/>
            <a:chOff x="477005" y="1314434"/>
            <a:chExt cx="4259427" cy="461665"/>
          </a:xfrm>
        </p:grpSpPr>
        <p:sp>
          <p:nvSpPr>
            <p:cNvPr id="6" name="矩形 5"/>
            <p:cNvSpPr/>
            <p:nvPr/>
          </p:nvSpPr>
          <p:spPr>
            <a:xfrm>
              <a:off x="977070" y="1314434"/>
              <a:ext cx="3759362"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、电子计轴系统基本结构</a:t>
              </a:r>
              <a:endParaRPr lang="zh-CN" altLang="en-US" sz="2400" b="1" dirty="0">
                <a:latin typeface="微软雅黑" pitchFamily="34" charset="-122"/>
                <a:ea typeface="微软雅黑" pitchFamily="34" charset="-122"/>
              </a:endParaRPr>
            </a:p>
          </p:txBody>
        </p:sp>
        <p:sp>
          <p:nvSpPr>
            <p:cNvPr id="7" name="燕尾形 6"/>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 name="矩形 8"/>
          <p:cNvSpPr/>
          <p:nvPr/>
        </p:nvSpPr>
        <p:spPr>
          <a:xfrm>
            <a:off x="334128" y="2100252"/>
            <a:ext cx="2815194" cy="461665"/>
          </a:xfrm>
          <a:prstGeom prst="rect">
            <a:avLst/>
          </a:prstGeom>
        </p:spPr>
        <p:txBody>
          <a:bodyPr wrap="none">
            <a:spAutoFit/>
          </a:bodyPr>
          <a:lstStyle/>
          <a:p>
            <a:r>
              <a:rPr lang="zh-CN" altLang="en-US" sz="2400" b="1" dirty="0" smtClean="0">
                <a:solidFill>
                  <a:srgbClr val="C00000"/>
                </a:solidFill>
              </a:rPr>
              <a:t>（</a:t>
            </a:r>
            <a:r>
              <a:rPr lang="en-US" altLang="zh-CN" sz="2400" b="1" dirty="0" smtClean="0">
                <a:solidFill>
                  <a:srgbClr val="C00000"/>
                </a:solidFill>
              </a:rPr>
              <a:t>1</a:t>
            </a:r>
            <a:r>
              <a:rPr lang="zh-CN" altLang="en-US" sz="2400" b="1" dirty="0" smtClean="0">
                <a:solidFill>
                  <a:srgbClr val="C00000"/>
                </a:solidFill>
              </a:rPr>
              <a:t>）室外轨旁设备</a:t>
            </a:r>
            <a:endParaRPr lang="zh-CN" altLang="en-US" sz="2400" b="1" dirty="0">
              <a:solidFill>
                <a:srgbClr val="C00000"/>
              </a:solidFill>
            </a:endParaRPr>
          </a:p>
        </p:txBody>
      </p:sp>
      <p:sp>
        <p:nvSpPr>
          <p:cNvPr id="10" name="Rectangle 926"/>
          <p:cNvSpPr>
            <a:spLocks noChangeArrowheads="1"/>
          </p:cNvSpPr>
          <p:nvPr/>
        </p:nvSpPr>
        <p:spPr bwMode="auto">
          <a:xfrm>
            <a:off x="548442" y="6172218"/>
            <a:ext cx="2786082" cy="428628"/>
          </a:xfrm>
          <a:prstGeom prst="rect">
            <a:avLst/>
          </a:prstGeom>
          <a:noFill/>
          <a:ln w="50800">
            <a:noFill/>
            <a:miter lim="800000"/>
            <a:headEnd/>
            <a:tailEnd/>
          </a:ln>
        </p:spPr>
        <p:txBody>
          <a:bodyPr lIns="90477" tIns="44444" rIns="90477" bIns="44444"/>
          <a:lstStyle/>
          <a:p>
            <a:pPr algn="ctr">
              <a:spcBef>
                <a:spcPct val="50000"/>
              </a:spcBef>
            </a:pPr>
            <a:r>
              <a:rPr lang="en-US" altLang="zh-CN" sz="2400" b="1" dirty="0" smtClean="0"/>
              <a:t>EAK</a:t>
            </a:r>
            <a:r>
              <a:rPr lang="zh-CN" altLang="en-US" sz="2400" b="1" dirty="0" smtClean="0"/>
              <a:t>电子单元</a:t>
            </a:r>
            <a:endParaRPr lang="en-GB" altLang="zh-CN" sz="2400" b="1" dirty="0"/>
          </a:p>
        </p:txBody>
      </p:sp>
      <p:sp>
        <p:nvSpPr>
          <p:cNvPr id="11" name="矩形 10"/>
          <p:cNvSpPr/>
          <p:nvPr/>
        </p:nvSpPr>
        <p:spPr>
          <a:xfrm>
            <a:off x="4048904" y="3314698"/>
            <a:ext cx="1422184" cy="461665"/>
          </a:xfrm>
          <a:prstGeom prst="rect">
            <a:avLst/>
          </a:prstGeom>
          <a:solidFill>
            <a:schemeClr val="bg2"/>
          </a:solidFill>
          <a:ln>
            <a:solidFill>
              <a:srgbClr val="FF66FF"/>
            </a:solidFill>
          </a:ln>
        </p:spPr>
        <p:txBody>
          <a:bodyPr wrap="none">
            <a:spAutoFit/>
          </a:bodyPr>
          <a:lstStyle/>
          <a:p>
            <a:r>
              <a:rPr lang="zh-CN" altLang="en-GB" sz="2400" b="1" dirty="0" smtClean="0">
                <a:solidFill>
                  <a:srgbClr val="000099"/>
                </a:solidFill>
              </a:rPr>
              <a:t>发送电路</a:t>
            </a:r>
            <a:endParaRPr lang="zh-CN" altLang="en-US" sz="2400" dirty="0"/>
          </a:p>
        </p:txBody>
      </p:sp>
      <p:sp>
        <p:nvSpPr>
          <p:cNvPr id="12" name="矩形 11"/>
          <p:cNvSpPr/>
          <p:nvPr/>
        </p:nvSpPr>
        <p:spPr>
          <a:xfrm>
            <a:off x="5977730" y="3314698"/>
            <a:ext cx="3857652" cy="461665"/>
          </a:xfrm>
          <a:prstGeom prst="rect">
            <a:avLst/>
          </a:prstGeom>
          <a:noFill/>
          <a:ln>
            <a:solidFill>
              <a:schemeClr val="bg1"/>
            </a:solidFill>
          </a:ln>
        </p:spPr>
        <p:txBody>
          <a:bodyPr wrap="square">
            <a:spAutoFit/>
          </a:bodyPr>
          <a:lstStyle/>
          <a:p>
            <a:pPr lvl="0">
              <a:spcBef>
                <a:spcPct val="20000"/>
              </a:spcBef>
              <a:buClr>
                <a:srgbClr val="1F497D"/>
              </a:buClr>
              <a:buSzPct val="70000"/>
              <a:tabLst>
                <a:tab pos="0" algn="l"/>
              </a:tabLst>
            </a:pPr>
            <a:r>
              <a:rPr lang="zh-CN" altLang="en-GB" sz="2400" b="1" dirty="0" smtClean="0">
                <a:solidFill>
                  <a:prstClr val="black"/>
                </a:solidFill>
              </a:rPr>
              <a:t>向发送磁头发送载频信号</a:t>
            </a:r>
            <a:endParaRPr lang="zh-CN" altLang="en-GB" sz="2400" b="1" dirty="0">
              <a:solidFill>
                <a:prstClr val="black"/>
              </a:solidFill>
            </a:endParaRPr>
          </a:p>
        </p:txBody>
      </p:sp>
      <p:sp>
        <p:nvSpPr>
          <p:cNvPr id="13" name="矩形 12"/>
          <p:cNvSpPr/>
          <p:nvPr/>
        </p:nvSpPr>
        <p:spPr>
          <a:xfrm>
            <a:off x="4048904" y="4957772"/>
            <a:ext cx="1422184" cy="461665"/>
          </a:xfrm>
          <a:prstGeom prst="rect">
            <a:avLst/>
          </a:prstGeom>
          <a:solidFill>
            <a:schemeClr val="bg2"/>
          </a:solidFill>
          <a:ln>
            <a:solidFill>
              <a:srgbClr val="FF66FF"/>
            </a:solidFill>
          </a:ln>
        </p:spPr>
        <p:txBody>
          <a:bodyPr wrap="none">
            <a:spAutoFit/>
          </a:bodyPr>
          <a:lstStyle/>
          <a:p>
            <a:pPr lvl="0">
              <a:spcBef>
                <a:spcPct val="20000"/>
              </a:spcBef>
              <a:buClr>
                <a:srgbClr val="1F497D"/>
              </a:buClr>
              <a:buSzPct val="70000"/>
              <a:tabLst>
                <a:tab pos="0" algn="l"/>
              </a:tabLst>
            </a:pPr>
            <a:r>
              <a:rPr lang="zh-CN" altLang="en-GB" sz="2400" b="1" dirty="0" smtClean="0">
                <a:solidFill>
                  <a:srgbClr val="000099"/>
                </a:solidFill>
              </a:rPr>
              <a:t>接收电路</a:t>
            </a:r>
            <a:endParaRPr lang="zh-CN" altLang="en-US" sz="2400" b="1" dirty="0">
              <a:solidFill>
                <a:srgbClr val="000099"/>
              </a:solidFill>
            </a:endParaRPr>
          </a:p>
        </p:txBody>
      </p:sp>
      <p:sp>
        <p:nvSpPr>
          <p:cNvPr id="16" name="左大括号 15"/>
          <p:cNvSpPr/>
          <p:nvPr/>
        </p:nvSpPr>
        <p:spPr>
          <a:xfrm>
            <a:off x="3405962" y="3529012"/>
            <a:ext cx="571504" cy="1785950"/>
          </a:xfrm>
          <a:prstGeom prst="leftBrace">
            <a:avLst>
              <a:gd name="adj1" fmla="val 39882"/>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Rectangle 1"/>
          <p:cNvSpPr>
            <a:spLocks noChangeArrowheads="1"/>
          </p:cNvSpPr>
          <p:nvPr/>
        </p:nvSpPr>
        <p:spPr bwMode="auto">
          <a:xfrm>
            <a:off x="8763812" y="1513217"/>
            <a:ext cx="2357454"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引自</a:t>
            </a: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联锁室</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或者本地供电</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8" name="矩形 17"/>
          <p:cNvSpPr/>
          <p:nvPr/>
        </p:nvSpPr>
        <p:spPr>
          <a:xfrm>
            <a:off x="8049432" y="1814500"/>
            <a:ext cx="700833" cy="400110"/>
          </a:xfrm>
          <a:prstGeom prst="rect">
            <a:avLst/>
          </a:prstGeom>
        </p:spPr>
        <p:txBody>
          <a:bodyPr wrap="none">
            <a:spAutoFit/>
          </a:bodyPr>
          <a:lstStyle/>
          <a:p>
            <a:r>
              <a:rPr lang="zh-CN" altLang="en-US" sz="2000" b="1" dirty="0" smtClean="0">
                <a:solidFill>
                  <a:prstClr val="black"/>
                </a:solidFill>
                <a:latin typeface="Calibri" pitchFamily="34" charset="0"/>
                <a:ea typeface="宋体" pitchFamily="2" charset="-122"/>
                <a:cs typeface="Times New Roman" pitchFamily="18" charset="0"/>
              </a:rPr>
              <a:t>电源</a:t>
            </a:r>
            <a:endParaRPr lang="zh-CN" altLang="en-US" dirty="0"/>
          </a:p>
        </p:txBody>
      </p:sp>
      <p:sp>
        <p:nvSpPr>
          <p:cNvPr id="19" name="左大括号 18"/>
          <p:cNvSpPr/>
          <p:nvPr/>
        </p:nvSpPr>
        <p:spPr>
          <a:xfrm>
            <a:off x="8763812" y="1743062"/>
            <a:ext cx="357190" cy="571504"/>
          </a:xfrm>
          <a:prstGeom prst="leftBrace">
            <a:avLst>
              <a:gd name="adj1" fmla="val 39882"/>
              <a:gd name="adj2" fmla="val 47746"/>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p:bldP spid="18" grpId="0"/>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39041"/>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000" b="1" dirty="0" smtClean="0">
                <a:solidFill>
                  <a:schemeClr val="accent1">
                    <a:lumMod val="75000"/>
                  </a:schemeClr>
                </a:solidFill>
                <a:effectLst>
                  <a:outerShdw blurRad="38100" dist="38100" dir="2700000" algn="tl">
                    <a:srgbClr val="C0C0C0"/>
                  </a:outerShdw>
                </a:effectLst>
                <a:latin typeface="Arial" pitchFamily="34" charset="0"/>
                <a:ea typeface="黑体" pitchFamily="49" charset="-122"/>
              </a:rPr>
              <a:t>第二章  信号基础设备</a:t>
            </a:r>
            <a:endParaRPr lang="zh-CN" altLang="en-US" sz="4000" b="1" dirty="0">
              <a:solidFill>
                <a:schemeClr val="accent1">
                  <a:lumMod val="75000"/>
                </a:schemeClr>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2048640" y="3171822"/>
            <a:ext cx="7786742" cy="1313498"/>
          </a:xfrm>
          <a:prstGeom prst="rect">
            <a:avLst/>
          </a:prstGeom>
          <a:noFill/>
          <a:ln w="9525">
            <a:noFill/>
            <a:miter lim="800000"/>
            <a:headEnd/>
            <a:tailEnd/>
          </a:ln>
        </p:spPr>
        <p:txBody>
          <a:bodyPr wrap="none" lIns="124398" tIns="62199" rIns="124398" bIns="62199" anchor="ctr"/>
          <a:lstStyle/>
          <a:p>
            <a:pPr algn="ctr">
              <a:lnSpc>
                <a:spcPct val="100000"/>
              </a:lnSpc>
              <a:spcBef>
                <a:spcPct val="0"/>
              </a:spcBef>
              <a:buClrTx/>
              <a:buFontTx/>
              <a:buNone/>
            </a:pPr>
            <a:r>
              <a:rPr lang="en-US" altLang="zh-CN" sz="3800" b="1" dirty="0" smtClean="0">
                <a:solidFill>
                  <a:srgbClr val="000000"/>
                </a:solidFill>
                <a:latin typeface="华文新魏" pitchFamily="2" charset="-122"/>
                <a:ea typeface="华文新魏" pitchFamily="2" charset="-122"/>
              </a:rPr>
              <a:t>2.5 </a:t>
            </a:r>
            <a:r>
              <a:rPr lang="zh-CN" altLang="en-US" sz="3800" b="1" dirty="0" smtClean="0">
                <a:solidFill>
                  <a:srgbClr val="000000"/>
                </a:solidFill>
                <a:latin typeface="华文新魏" pitchFamily="2" charset="-122"/>
                <a:ea typeface="华文新魏" pitchFamily="2" charset="-122"/>
              </a:rPr>
              <a:t>计轴器</a:t>
            </a:r>
            <a:endParaRPr lang="zh-CN" altLang="en-US" sz="3800" dirty="0">
              <a:solidFill>
                <a:srgbClr val="000000"/>
              </a:solidFill>
              <a:latin typeface="华文新魏" pitchFamily="2" charset="-122"/>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p14="http://schemas.microsoft.com/office/powerpoint/2010/main" xmlns="" val="3900865189"/>
      </p:ext>
    </p:extLst>
  </p:cSld>
  <p:clrMapOvr>
    <a:masterClrMapping/>
  </p:clrMapOvr>
  <mc:AlternateContent xmlns:mc="http://schemas.openxmlformats.org/markup-compatibility/2006">
    <mc:Choice xmlns:p14="http://schemas.microsoft.com/office/powerpoint/2010/main" xmlns="" Requires="p14">
      <p:transition p14:dur="250" advClick="0">
        <p:fade/>
      </p:transition>
    </mc:Choice>
    <mc:Fallback>
      <p:transition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3" name="组合 2"/>
          <p:cNvGrpSpPr/>
          <p:nvPr/>
        </p:nvGrpSpPr>
        <p:grpSpPr>
          <a:xfrm>
            <a:off x="477005" y="1314434"/>
            <a:ext cx="4259427" cy="461665"/>
            <a:chOff x="477005" y="1314434"/>
            <a:chExt cx="4259427" cy="461665"/>
          </a:xfrm>
        </p:grpSpPr>
        <p:sp>
          <p:nvSpPr>
            <p:cNvPr id="4" name="矩形 3"/>
            <p:cNvSpPr/>
            <p:nvPr/>
          </p:nvSpPr>
          <p:spPr>
            <a:xfrm>
              <a:off x="977070" y="1314434"/>
              <a:ext cx="3759362"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、电子计轴系统基本结构</a:t>
              </a:r>
              <a:endParaRPr lang="zh-CN" altLang="en-US" sz="2400" b="1" dirty="0">
                <a:latin typeface="微软雅黑" pitchFamily="34" charset="-122"/>
                <a:ea typeface="微软雅黑" pitchFamily="34" charset="-122"/>
              </a:endParaRP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矩形 6"/>
          <p:cNvSpPr/>
          <p:nvPr/>
        </p:nvSpPr>
        <p:spPr>
          <a:xfrm>
            <a:off x="334128" y="2100252"/>
            <a:ext cx="2196435" cy="461665"/>
          </a:xfrm>
          <a:prstGeom prst="rect">
            <a:avLst/>
          </a:prstGeom>
        </p:spPr>
        <p:txBody>
          <a:bodyPr wrap="none">
            <a:spAutoFit/>
          </a:bodyPr>
          <a:lstStyle/>
          <a:p>
            <a:r>
              <a:rPr lang="zh-CN" altLang="en-US" sz="2400" b="1" dirty="0" smtClean="0">
                <a:solidFill>
                  <a:srgbClr val="C00000"/>
                </a:solidFill>
              </a:rPr>
              <a:t>（</a:t>
            </a:r>
            <a:r>
              <a:rPr lang="en-US" altLang="zh-CN" sz="2400" b="1" dirty="0" smtClean="0">
                <a:solidFill>
                  <a:srgbClr val="C00000"/>
                </a:solidFill>
              </a:rPr>
              <a:t>2</a:t>
            </a:r>
            <a:r>
              <a:rPr lang="zh-CN" altLang="en-US" sz="2400" b="1" dirty="0" smtClean="0">
                <a:solidFill>
                  <a:srgbClr val="C00000"/>
                </a:solidFill>
              </a:rPr>
              <a:t>）室内设备</a:t>
            </a:r>
            <a:endParaRPr lang="zh-CN" altLang="en-US" sz="2400" b="1" dirty="0">
              <a:solidFill>
                <a:srgbClr val="C00000"/>
              </a:solidFill>
            </a:endParaRPr>
          </a:p>
        </p:txBody>
      </p:sp>
      <p:sp>
        <p:nvSpPr>
          <p:cNvPr id="8" name="矩形 7"/>
          <p:cNvSpPr/>
          <p:nvPr/>
        </p:nvSpPr>
        <p:spPr>
          <a:xfrm>
            <a:off x="691319" y="3529012"/>
            <a:ext cx="5072098" cy="2400657"/>
          </a:xfrm>
          <a:prstGeom prst="rect">
            <a:avLst/>
          </a:prstGeom>
          <a:solidFill>
            <a:schemeClr val="accent4">
              <a:lumMod val="20000"/>
              <a:lumOff val="80000"/>
            </a:schemeClr>
          </a:solidFill>
          <a:ln>
            <a:solidFill>
              <a:srgbClr val="00AEEE"/>
            </a:solidFill>
          </a:ln>
        </p:spPr>
        <p:txBody>
          <a:bodyPr wrap="square">
            <a:spAutoFit/>
          </a:bodyPr>
          <a:lstStyle/>
          <a:p>
            <a:pPr marL="457200" indent="-457200">
              <a:lnSpc>
                <a:spcPct val="150000"/>
              </a:lnSpc>
              <a:buFont typeface="+mj-ea"/>
              <a:buAutoNum type="circleNumDbPlain"/>
            </a:pPr>
            <a:r>
              <a:rPr lang="zh-CN" altLang="en-US" sz="2000" b="1" dirty="0" smtClean="0"/>
              <a:t>向检测的区段内的磁头进行数据轮询</a:t>
            </a:r>
            <a:endParaRPr lang="en-US" altLang="zh-CN" sz="2000" b="1" dirty="0" smtClean="0"/>
          </a:p>
          <a:p>
            <a:pPr marL="457200" indent="-457200">
              <a:lnSpc>
                <a:spcPct val="150000"/>
              </a:lnSpc>
              <a:buFont typeface="+mj-ea"/>
              <a:buAutoNum type="circleNumDbPlain"/>
            </a:pPr>
            <a:r>
              <a:rPr lang="zh-CN" altLang="en-US" sz="2000" b="1" dirty="0" smtClean="0"/>
              <a:t>处理来自</a:t>
            </a:r>
            <a:r>
              <a:rPr lang="en-US" sz="2000" b="1" dirty="0" smtClean="0"/>
              <a:t>EAK</a:t>
            </a:r>
            <a:r>
              <a:rPr lang="zh-CN" altLang="en-US" sz="2000" b="1" dirty="0" smtClean="0"/>
              <a:t>数据</a:t>
            </a:r>
            <a:endParaRPr lang="en-US" altLang="zh-CN" sz="2000" b="1" dirty="0" smtClean="0"/>
          </a:p>
          <a:p>
            <a:pPr marL="457200" indent="-457200">
              <a:lnSpc>
                <a:spcPct val="150000"/>
              </a:lnSpc>
              <a:buFont typeface="+mj-ea"/>
              <a:buAutoNum type="circleNumDbPlain"/>
            </a:pPr>
            <a:r>
              <a:rPr lang="zh-CN" altLang="en-US" sz="2000" b="1" dirty="0" smtClean="0"/>
              <a:t>判定区段占用状况</a:t>
            </a:r>
            <a:endParaRPr lang="en-US" altLang="zh-CN" sz="2000" b="1" dirty="0" smtClean="0"/>
          </a:p>
          <a:p>
            <a:pPr marL="457200" indent="-457200">
              <a:lnSpc>
                <a:spcPct val="150000"/>
              </a:lnSpc>
              <a:buFont typeface="+mj-ea"/>
              <a:buAutoNum type="circleNumDbPlain"/>
            </a:pPr>
            <a:r>
              <a:rPr lang="zh-CN" altLang="en-US" sz="2000" b="1" dirty="0" smtClean="0"/>
              <a:t>向联锁设备发送区段占用或空闲信息</a:t>
            </a:r>
            <a:endParaRPr lang="en-US" altLang="zh-CN" sz="2000" b="1" dirty="0" smtClean="0"/>
          </a:p>
          <a:p>
            <a:pPr marL="457200" indent="-457200">
              <a:lnSpc>
                <a:spcPct val="150000"/>
              </a:lnSpc>
              <a:buFont typeface="+mj-ea"/>
              <a:buAutoNum type="circleNumDbPlain"/>
            </a:pPr>
            <a:r>
              <a:rPr lang="zh-CN" altLang="en-US" sz="2000" b="1" dirty="0" smtClean="0"/>
              <a:t>与诊断计算机连接并发送诊断信息</a:t>
            </a:r>
            <a:endParaRPr lang="zh-CN" altLang="en-US" sz="2000" b="1" dirty="0"/>
          </a:p>
        </p:txBody>
      </p:sp>
      <p:sp>
        <p:nvSpPr>
          <p:cNvPr id="9" name="矩形 8"/>
          <p:cNvSpPr/>
          <p:nvPr/>
        </p:nvSpPr>
        <p:spPr>
          <a:xfrm>
            <a:off x="762756" y="2957508"/>
            <a:ext cx="2921184" cy="400110"/>
          </a:xfrm>
          <a:prstGeom prst="rect">
            <a:avLst/>
          </a:prstGeom>
        </p:spPr>
        <p:txBody>
          <a:bodyPr wrap="none">
            <a:spAutoFit/>
          </a:bodyPr>
          <a:lstStyle/>
          <a:p>
            <a:r>
              <a:rPr lang="zh-CN" altLang="en-US" sz="2000" b="1" dirty="0" smtClean="0">
                <a:solidFill>
                  <a:prstClr val="black"/>
                </a:solidFill>
              </a:rPr>
              <a:t>计轴评估器</a:t>
            </a:r>
            <a:r>
              <a:rPr lang="en-US" sz="2000" b="1" dirty="0" smtClean="0">
                <a:solidFill>
                  <a:prstClr val="black"/>
                </a:solidFill>
              </a:rPr>
              <a:t>ACE</a:t>
            </a:r>
            <a:r>
              <a:rPr lang="zh-CN" altLang="en-US" sz="2000" b="1" dirty="0" smtClean="0">
                <a:solidFill>
                  <a:prstClr val="black"/>
                </a:solidFill>
              </a:rPr>
              <a:t>主要作用</a:t>
            </a:r>
            <a:endParaRPr lang="zh-CN" altLang="en-US" dirty="0"/>
          </a:p>
        </p:txBody>
      </p:sp>
      <p:grpSp>
        <p:nvGrpSpPr>
          <p:cNvPr id="15" name="组合 14"/>
          <p:cNvGrpSpPr/>
          <p:nvPr/>
        </p:nvGrpSpPr>
        <p:grpSpPr>
          <a:xfrm>
            <a:off x="5834854" y="1671624"/>
            <a:ext cx="6406359" cy="4857784"/>
            <a:chOff x="5834854" y="1385872"/>
            <a:chExt cx="6406359" cy="4857784"/>
          </a:xfrm>
        </p:grpSpPr>
        <p:pic>
          <p:nvPicPr>
            <p:cNvPr id="10" name="图片 9" descr="C:\Users\Administrator\AppData\Roaming\Tencent\Users\603359521\QQ\WinTemp\RichOle\(5ID5(ZMHS)(Z4UYVA)[N1R.png"/>
            <p:cNvPicPr/>
            <p:nvPr/>
          </p:nvPicPr>
          <p:blipFill>
            <a:blip r:embed="rId2" cstate="print"/>
            <a:srcRect/>
            <a:stretch>
              <a:fillRect/>
            </a:stretch>
          </p:blipFill>
          <p:spPr bwMode="auto">
            <a:xfrm>
              <a:off x="5906292" y="1457310"/>
              <a:ext cx="6120607" cy="4786346"/>
            </a:xfrm>
            <a:prstGeom prst="rect">
              <a:avLst/>
            </a:prstGeom>
            <a:noFill/>
            <a:ln w="9525">
              <a:noFill/>
              <a:miter lim="800000"/>
              <a:headEnd/>
              <a:tailEnd/>
            </a:ln>
          </p:spPr>
        </p:pic>
        <p:sp>
          <p:nvSpPr>
            <p:cNvPr id="11" name="矩形 10"/>
            <p:cNvSpPr/>
            <p:nvPr/>
          </p:nvSpPr>
          <p:spPr>
            <a:xfrm>
              <a:off x="7049300" y="1385872"/>
              <a:ext cx="1114408" cy="369332"/>
            </a:xfrm>
            <a:prstGeom prst="rect">
              <a:avLst/>
            </a:prstGeom>
            <a:solidFill>
              <a:schemeClr val="bg1"/>
            </a:solidFill>
            <a:ln>
              <a:solidFill>
                <a:srgbClr val="00AEEE"/>
              </a:solidFill>
            </a:ln>
          </p:spPr>
          <p:txBody>
            <a:bodyPr wrap="none">
              <a:spAutoFit/>
            </a:bodyPr>
            <a:lstStyle/>
            <a:p>
              <a:r>
                <a:rPr lang="zh-CN" altLang="en-US" sz="1800" b="1" dirty="0" smtClean="0"/>
                <a:t>电源模块</a:t>
              </a:r>
              <a:endParaRPr lang="zh-CN" altLang="en-US" sz="1800" b="1" dirty="0"/>
            </a:p>
          </p:txBody>
        </p:sp>
        <p:sp>
          <p:nvSpPr>
            <p:cNvPr id="12" name="矩形 11"/>
            <p:cNvSpPr/>
            <p:nvPr/>
          </p:nvSpPr>
          <p:spPr>
            <a:xfrm>
              <a:off x="8335184" y="1385872"/>
              <a:ext cx="1857388" cy="369332"/>
            </a:xfrm>
            <a:prstGeom prst="rect">
              <a:avLst/>
            </a:prstGeom>
            <a:solidFill>
              <a:schemeClr val="bg1"/>
            </a:solidFill>
            <a:ln>
              <a:solidFill>
                <a:srgbClr val="00AEEE"/>
              </a:solidFill>
            </a:ln>
          </p:spPr>
          <p:txBody>
            <a:bodyPr wrap="square">
              <a:spAutoFit/>
            </a:bodyPr>
            <a:lstStyle/>
            <a:p>
              <a:r>
                <a:rPr lang="zh-CN" altLang="en-US" sz="1800" b="1" dirty="0" smtClean="0"/>
                <a:t>计算机</a:t>
              </a:r>
              <a:r>
                <a:rPr lang="en-US" altLang="zh-CN" sz="1800" b="1" dirty="0" smtClean="0"/>
                <a:t>CPU</a:t>
              </a:r>
              <a:r>
                <a:rPr lang="zh-CN" altLang="en-US" sz="1800" b="1" dirty="0" smtClean="0"/>
                <a:t>模块</a:t>
              </a:r>
              <a:endParaRPr lang="zh-CN" altLang="en-US" sz="1800" b="1" dirty="0"/>
            </a:p>
          </p:txBody>
        </p:sp>
        <p:sp>
          <p:nvSpPr>
            <p:cNvPr id="13" name="矩形 12"/>
            <p:cNvSpPr/>
            <p:nvPr/>
          </p:nvSpPr>
          <p:spPr>
            <a:xfrm>
              <a:off x="5834854" y="3957640"/>
              <a:ext cx="1197764" cy="369332"/>
            </a:xfrm>
            <a:prstGeom prst="rect">
              <a:avLst/>
            </a:prstGeom>
            <a:solidFill>
              <a:schemeClr val="bg1"/>
            </a:solidFill>
            <a:ln>
              <a:solidFill>
                <a:srgbClr val="00AEEE"/>
              </a:solidFill>
            </a:ln>
          </p:spPr>
          <p:txBody>
            <a:bodyPr wrap="none">
              <a:spAutoFit/>
            </a:bodyPr>
            <a:lstStyle/>
            <a:p>
              <a:r>
                <a:rPr lang="zh-CN" altLang="en-US" sz="1800" b="1" dirty="0" smtClean="0"/>
                <a:t>串行</a:t>
              </a:r>
              <a:r>
                <a:rPr lang="en-US" altLang="zh-CN" sz="1800" b="1" dirty="0" smtClean="0"/>
                <a:t>I/O</a:t>
              </a:r>
              <a:r>
                <a:rPr lang="zh-CN" altLang="en-US" sz="1800" b="1" dirty="0" smtClean="0"/>
                <a:t>板</a:t>
              </a:r>
              <a:endParaRPr lang="zh-CN" altLang="en-US" sz="1800" b="1" dirty="0"/>
            </a:p>
          </p:txBody>
        </p:sp>
        <p:sp>
          <p:nvSpPr>
            <p:cNvPr id="14" name="矩形 13"/>
            <p:cNvSpPr/>
            <p:nvPr/>
          </p:nvSpPr>
          <p:spPr>
            <a:xfrm>
              <a:off x="11043449" y="3957640"/>
              <a:ext cx="1197764" cy="369332"/>
            </a:xfrm>
            <a:prstGeom prst="rect">
              <a:avLst/>
            </a:prstGeom>
            <a:solidFill>
              <a:schemeClr val="bg1"/>
            </a:solidFill>
            <a:ln>
              <a:solidFill>
                <a:srgbClr val="00AEEE"/>
              </a:solidFill>
            </a:ln>
          </p:spPr>
          <p:txBody>
            <a:bodyPr wrap="none">
              <a:spAutoFit/>
            </a:bodyPr>
            <a:lstStyle/>
            <a:p>
              <a:r>
                <a:rPr lang="zh-CN" altLang="en-US" sz="1800" b="1" dirty="0" smtClean="0"/>
                <a:t>并行</a:t>
              </a:r>
              <a:r>
                <a:rPr lang="en-US" altLang="zh-CN" sz="1800" b="1" dirty="0" smtClean="0"/>
                <a:t>I/O</a:t>
              </a:r>
              <a:r>
                <a:rPr lang="zh-CN" altLang="en-US" sz="1800" b="1" dirty="0" smtClean="0"/>
                <a:t>板</a:t>
              </a:r>
              <a:endParaRPr lang="zh-CN" altLang="en-US" sz="18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3" name="组合 2"/>
          <p:cNvGrpSpPr/>
          <p:nvPr/>
        </p:nvGrpSpPr>
        <p:grpSpPr>
          <a:xfrm>
            <a:off x="405566" y="1100120"/>
            <a:ext cx="4259427" cy="461665"/>
            <a:chOff x="477005" y="1314434"/>
            <a:chExt cx="4259427" cy="461665"/>
          </a:xfrm>
        </p:grpSpPr>
        <p:sp>
          <p:nvSpPr>
            <p:cNvPr id="4" name="矩形 3"/>
            <p:cNvSpPr/>
            <p:nvPr/>
          </p:nvSpPr>
          <p:spPr>
            <a:xfrm>
              <a:off x="977070" y="1314434"/>
              <a:ext cx="3759362"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、电子计轴系统基本结构</a:t>
              </a:r>
              <a:endParaRPr lang="zh-CN" altLang="en-US" sz="2400" b="1" dirty="0">
                <a:latin typeface="微软雅黑" pitchFamily="34" charset="-122"/>
                <a:ea typeface="微软雅黑" pitchFamily="34" charset="-122"/>
              </a:endParaRP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矩形 6"/>
          <p:cNvSpPr/>
          <p:nvPr/>
        </p:nvSpPr>
        <p:spPr>
          <a:xfrm>
            <a:off x="262690" y="1671624"/>
            <a:ext cx="2196435" cy="461665"/>
          </a:xfrm>
          <a:prstGeom prst="rect">
            <a:avLst/>
          </a:prstGeom>
        </p:spPr>
        <p:txBody>
          <a:bodyPr wrap="none">
            <a:spAutoFit/>
          </a:bodyPr>
          <a:lstStyle/>
          <a:p>
            <a:r>
              <a:rPr lang="zh-CN" altLang="en-US" sz="2400" b="1" dirty="0" smtClean="0">
                <a:solidFill>
                  <a:srgbClr val="C00000"/>
                </a:solidFill>
              </a:rPr>
              <a:t>（</a:t>
            </a:r>
            <a:r>
              <a:rPr lang="en-US" altLang="zh-CN" sz="2400" b="1" dirty="0" smtClean="0">
                <a:solidFill>
                  <a:srgbClr val="C00000"/>
                </a:solidFill>
              </a:rPr>
              <a:t>2</a:t>
            </a:r>
            <a:r>
              <a:rPr lang="zh-CN" altLang="en-US" sz="2400" b="1" dirty="0" smtClean="0">
                <a:solidFill>
                  <a:srgbClr val="C00000"/>
                </a:solidFill>
              </a:rPr>
              <a:t>）室内设备</a:t>
            </a:r>
            <a:endParaRPr lang="zh-CN" altLang="en-US" sz="2400" b="1" dirty="0">
              <a:solidFill>
                <a:srgbClr val="C00000"/>
              </a:solidFill>
            </a:endParaRPr>
          </a:p>
        </p:txBody>
      </p:sp>
      <p:grpSp>
        <p:nvGrpSpPr>
          <p:cNvPr id="15" name="组合 14"/>
          <p:cNvGrpSpPr/>
          <p:nvPr/>
        </p:nvGrpSpPr>
        <p:grpSpPr>
          <a:xfrm>
            <a:off x="4120342" y="1171558"/>
            <a:ext cx="6406359" cy="5643602"/>
            <a:chOff x="5834854" y="600054"/>
            <a:chExt cx="6406359" cy="5643602"/>
          </a:xfrm>
        </p:grpSpPr>
        <p:pic>
          <p:nvPicPr>
            <p:cNvPr id="10" name="图片 9" descr="C:\Users\Administrator\AppData\Roaming\Tencent\Users\603359521\QQ\WinTemp\RichOle\(5ID5(ZMHS)(Z4UYVA)[N1R.png"/>
            <p:cNvPicPr/>
            <p:nvPr/>
          </p:nvPicPr>
          <p:blipFill>
            <a:blip r:embed="rId2" cstate="print"/>
            <a:srcRect/>
            <a:stretch>
              <a:fillRect/>
            </a:stretch>
          </p:blipFill>
          <p:spPr bwMode="auto">
            <a:xfrm>
              <a:off x="5906292" y="1457310"/>
              <a:ext cx="6120607" cy="4786346"/>
            </a:xfrm>
            <a:prstGeom prst="rect">
              <a:avLst/>
            </a:prstGeom>
            <a:noFill/>
            <a:ln w="9525">
              <a:noFill/>
              <a:miter lim="800000"/>
              <a:headEnd/>
              <a:tailEnd/>
            </a:ln>
          </p:spPr>
        </p:pic>
        <p:sp>
          <p:nvSpPr>
            <p:cNvPr id="11" name="矩形 10"/>
            <p:cNvSpPr/>
            <p:nvPr/>
          </p:nvSpPr>
          <p:spPr>
            <a:xfrm>
              <a:off x="7049300" y="600054"/>
              <a:ext cx="1114408" cy="369332"/>
            </a:xfrm>
            <a:prstGeom prst="rect">
              <a:avLst/>
            </a:prstGeom>
            <a:solidFill>
              <a:schemeClr val="bg1"/>
            </a:solidFill>
            <a:ln>
              <a:solidFill>
                <a:srgbClr val="00AEEE"/>
              </a:solidFill>
            </a:ln>
          </p:spPr>
          <p:txBody>
            <a:bodyPr wrap="none">
              <a:spAutoFit/>
            </a:bodyPr>
            <a:lstStyle/>
            <a:p>
              <a:r>
                <a:rPr lang="zh-CN" altLang="en-US" sz="1800" b="1" dirty="0" smtClean="0"/>
                <a:t>电源模块</a:t>
              </a:r>
              <a:endParaRPr lang="zh-CN" altLang="en-US" sz="1800" b="1" dirty="0"/>
            </a:p>
          </p:txBody>
        </p:sp>
        <p:sp>
          <p:nvSpPr>
            <p:cNvPr id="12" name="矩形 11"/>
            <p:cNvSpPr/>
            <p:nvPr/>
          </p:nvSpPr>
          <p:spPr>
            <a:xfrm>
              <a:off x="8335184" y="1385872"/>
              <a:ext cx="1857388" cy="369332"/>
            </a:xfrm>
            <a:prstGeom prst="rect">
              <a:avLst/>
            </a:prstGeom>
            <a:solidFill>
              <a:schemeClr val="bg1"/>
            </a:solidFill>
            <a:ln>
              <a:solidFill>
                <a:srgbClr val="00AEEE"/>
              </a:solidFill>
            </a:ln>
          </p:spPr>
          <p:txBody>
            <a:bodyPr wrap="square">
              <a:spAutoFit/>
            </a:bodyPr>
            <a:lstStyle/>
            <a:p>
              <a:r>
                <a:rPr lang="zh-CN" altLang="en-US" sz="1800" b="1" dirty="0" smtClean="0"/>
                <a:t>计算机</a:t>
              </a:r>
              <a:r>
                <a:rPr lang="en-US" altLang="zh-CN" sz="1800" b="1" dirty="0" smtClean="0"/>
                <a:t>CPU</a:t>
              </a:r>
              <a:r>
                <a:rPr lang="zh-CN" altLang="en-US" sz="1800" b="1" dirty="0" smtClean="0"/>
                <a:t>模块</a:t>
              </a:r>
              <a:endParaRPr lang="zh-CN" altLang="en-US" sz="1800" b="1" dirty="0"/>
            </a:p>
          </p:txBody>
        </p:sp>
        <p:sp>
          <p:nvSpPr>
            <p:cNvPr id="13" name="矩形 12"/>
            <p:cNvSpPr/>
            <p:nvPr/>
          </p:nvSpPr>
          <p:spPr>
            <a:xfrm>
              <a:off x="5834854" y="3957640"/>
              <a:ext cx="1197764" cy="369332"/>
            </a:xfrm>
            <a:prstGeom prst="rect">
              <a:avLst/>
            </a:prstGeom>
            <a:solidFill>
              <a:schemeClr val="accent1">
                <a:lumMod val="20000"/>
                <a:lumOff val="80000"/>
              </a:schemeClr>
            </a:solidFill>
            <a:ln>
              <a:solidFill>
                <a:srgbClr val="00AEEE"/>
              </a:solidFill>
            </a:ln>
          </p:spPr>
          <p:txBody>
            <a:bodyPr wrap="square">
              <a:spAutoFit/>
            </a:bodyPr>
            <a:lstStyle/>
            <a:p>
              <a:r>
                <a:rPr lang="zh-CN" altLang="en-US" sz="1800" b="1" dirty="0" smtClean="0"/>
                <a:t>串行</a:t>
              </a:r>
              <a:r>
                <a:rPr lang="en-US" altLang="zh-CN" sz="1800" b="1" dirty="0" smtClean="0"/>
                <a:t>I/O</a:t>
              </a:r>
              <a:r>
                <a:rPr lang="zh-CN" altLang="en-US" sz="1800" b="1" dirty="0" smtClean="0"/>
                <a:t>板</a:t>
              </a:r>
              <a:endParaRPr lang="zh-CN" altLang="en-US" sz="1800" b="1" dirty="0"/>
            </a:p>
          </p:txBody>
        </p:sp>
        <p:sp>
          <p:nvSpPr>
            <p:cNvPr id="14" name="矩形 13"/>
            <p:cNvSpPr/>
            <p:nvPr/>
          </p:nvSpPr>
          <p:spPr>
            <a:xfrm>
              <a:off x="11043449" y="3957640"/>
              <a:ext cx="1197764" cy="369332"/>
            </a:xfrm>
            <a:prstGeom prst="rect">
              <a:avLst/>
            </a:prstGeom>
            <a:solidFill>
              <a:schemeClr val="bg1"/>
            </a:solidFill>
            <a:ln>
              <a:solidFill>
                <a:srgbClr val="00AEEE"/>
              </a:solidFill>
            </a:ln>
          </p:spPr>
          <p:txBody>
            <a:bodyPr wrap="none">
              <a:spAutoFit/>
            </a:bodyPr>
            <a:lstStyle/>
            <a:p>
              <a:r>
                <a:rPr lang="zh-CN" altLang="en-US" sz="1800" b="1" dirty="0" smtClean="0"/>
                <a:t>并行</a:t>
              </a:r>
              <a:r>
                <a:rPr lang="en-US" altLang="zh-CN" sz="1800" b="1" dirty="0" smtClean="0"/>
                <a:t>I/O</a:t>
              </a:r>
              <a:r>
                <a:rPr lang="zh-CN" altLang="en-US" sz="1800" b="1" dirty="0" smtClean="0"/>
                <a:t>板</a:t>
              </a:r>
              <a:endParaRPr lang="zh-CN" altLang="en-US" sz="1800" b="1" dirty="0"/>
            </a:p>
          </p:txBody>
        </p:sp>
      </p:grpSp>
      <p:sp>
        <p:nvSpPr>
          <p:cNvPr id="17" name="矩形 16"/>
          <p:cNvSpPr/>
          <p:nvPr/>
        </p:nvSpPr>
        <p:spPr>
          <a:xfrm>
            <a:off x="3834590" y="5100648"/>
            <a:ext cx="1475084" cy="400110"/>
          </a:xfrm>
          <a:prstGeom prst="rect">
            <a:avLst/>
          </a:prstGeom>
        </p:spPr>
        <p:txBody>
          <a:bodyPr wrap="none">
            <a:spAutoFit/>
          </a:bodyPr>
          <a:lstStyle/>
          <a:p>
            <a:r>
              <a:rPr lang="zh-CN" altLang="en-US" sz="2000" b="1" dirty="0" smtClean="0">
                <a:solidFill>
                  <a:srgbClr val="0303EB"/>
                </a:solidFill>
              </a:rPr>
              <a:t>（以太网）</a:t>
            </a:r>
            <a:endParaRPr lang="zh-CN" altLang="en-US" sz="2000" b="1" dirty="0">
              <a:solidFill>
                <a:srgbClr val="0303EB"/>
              </a:solidFill>
            </a:endParaRPr>
          </a:p>
        </p:txBody>
      </p:sp>
      <p:sp>
        <p:nvSpPr>
          <p:cNvPr id="18" name="矩形 17"/>
          <p:cNvSpPr/>
          <p:nvPr/>
        </p:nvSpPr>
        <p:spPr>
          <a:xfrm>
            <a:off x="9263878" y="5029210"/>
            <a:ext cx="2786082" cy="1015663"/>
          </a:xfrm>
          <a:prstGeom prst="rect">
            <a:avLst/>
          </a:prstGeom>
        </p:spPr>
        <p:txBody>
          <a:bodyPr wrap="square">
            <a:spAutoFit/>
          </a:bodyPr>
          <a:lstStyle/>
          <a:p>
            <a:r>
              <a:rPr lang="zh-CN" altLang="en-US" sz="2000" b="1" dirty="0" smtClean="0">
                <a:solidFill>
                  <a:srgbClr val="0303EB"/>
                </a:solidFill>
              </a:rPr>
              <a:t>（继电器</a:t>
            </a:r>
            <a:r>
              <a:rPr lang="en-US" sz="2000" b="1" dirty="0" smtClean="0">
                <a:solidFill>
                  <a:srgbClr val="0303EB"/>
                </a:solidFill>
              </a:rPr>
              <a:t>/</a:t>
            </a:r>
            <a:r>
              <a:rPr lang="zh-CN" altLang="en-US" sz="2000" b="1" dirty="0" smtClean="0">
                <a:solidFill>
                  <a:srgbClr val="0303EB"/>
                </a:solidFill>
              </a:rPr>
              <a:t>光电耦合器）</a:t>
            </a:r>
            <a:endParaRPr lang="en-US" altLang="zh-CN" sz="2000" b="1" dirty="0" smtClean="0">
              <a:solidFill>
                <a:srgbClr val="0303EB"/>
              </a:solidFill>
            </a:endParaRPr>
          </a:p>
          <a:p>
            <a:endParaRPr lang="en-US" altLang="zh-CN" sz="2000" b="1" dirty="0" smtClean="0">
              <a:solidFill>
                <a:srgbClr val="0303EB"/>
              </a:solidFill>
            </a:endParaRPr>
          </a:p>
          <a:p>
            <a:pPr algn="ctr"/>
            <a:r>
              <a:rPr lang="zh-CN" altLang="en-US" sz="2000" b="1" dirty="0" smtClean="0">
                <a:solidFill>
                  <a:srgbClr val="0303EB"/>
                </a:solidFill>
              </a:rPr>
              <a:t>接点闭合，轨道出清</a:t>
            </a:r>
            <a:endParaRPr lang="zh-CN" altLang="en-US" sz="2000" b="1" dirty="0">
              <a:solidFill>
                <a:srgbClr val="0303EB"/>
              </a:solidFill>
            </a:endParaRPr>
          </a:p>
        </p:txBody>
      </p:sp>
      <p:sp>
        <p:nvSpPr>
          <p:cNvPr id="19" name="矩形 18"/>
          <p:cNvSpPr/>
          <p:nvPr/>
        </p:nvSpPr>
        <p:spPr>
          <a:xfrm>
            <a:off x="691318" y="4314830"/>
            <a:ext cx="2857520" cy="707886"/>
          </a:xfrm>
          <a:prstGeom prst="rect">
            <a:avLst/>
          </a:prstGeom>
        </p:spPr>
        <p:txBody>
          <a:bodyPr wrap="square">
            <a:spAutoFit/>
          </a:bodyPr>
          <a:lstStyle/>
          <a:p>
            <a:r>
              <a:rPr lang="zh-CN" altLang="en-US" sz="2000" b="1" dirty="0" smtClean="0"/>
              <a:t>轨旁设备发出的数据通过串行</a:t>
            </a:r>
            <a:r>
              <a:rPr lang="en-US" sz="2000" b="1" dirty="0" smtClean="0"/>
              <a:t>I/O</a:t>
            </a:r>
            <a:r>
              <a:rPr lang="zh-CN" altLang="en-US" sz="2000" b="1" dirty="0" smtClean="0"/>
              <a:t>模块接收。</a:t>
            </a:r>
            <a:endParaRPr lang="zh-CN" altLang="en-US" sz="2000" b="1" dirty="0"/>
          </a:p>
        </p:txBody>
      </p:sp>
      <p:sp>
        <p:nvSpPr>
          <p:cNvPr id="20" name="下箭头 19"/>
          <p:cNvSpPr/>
          <p:nvPr/>
        </p:nvSpPr>
        <p:spPr>
          <a:xfrm flipV="1">
            <a:off x="4191780" y="3529012"/>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620276" y="2671756"/>
            <a:ext cx="1357322" cy="707886"/>
          </a:xfrm>
          <a:prstGeom prst="rect">
            <a:avLst/>
          </a:prstGeom>
          <a:solidFill>
            <a:schemeClr val="accent1">
              <a:lumMod val="20000"/>
              <a:lumOff val="80000"/>
            </a:schemeClr>
          </a:solidFill>
          <a:ln>
            <a:solidFill>
              <a:srgbClr val="C00000"/>
            </a:solidFill>
          </a:ln>
        </p:spPr>
        <p:txBody>
          <a:bodyPr wrap="square">
            <a:spAutoFit/>
          </a:bodyPr>
          <a:lstStyle/>
          <a:p>
            <a:pPr algn="ctr"/>
            <a:r>
              <a:rPr lang="zh-CN" altLang="en-US" sz="2000" b="1" dirty="0" smtClean="0"/>
              <a:t>串行</a:t>
            </a:r>
            <a:endParaRPr lang="en-US" altLang="zh-CN" sz="2000" b="1" dirty="0" smtClean="0"/>
          </a:p>
          <a:p>
            <a:pPr algn="ctr"/>
            <a:r>
              <a:rPr lang="zh-CN" altLang="en-US" sz="2000" b="1" dirty="0" smtClean="0"/>
              <a:t>预处理器</a:t>
            </a:r>
            <a:endParaRPr lang="zh-CN" altLang="en-US" sz="2000" b="1" dirty="0"/>
          </a:p>
        </p:txBody>
      </p:sp>
      <p:sp>
        <p:nvSpPr>
          <p:cNvPr id="24" name="下箭头 23"/>
          <p:cNvSpPr/>
          <p:nvPr/>
        </p:nvSpPr>
        <p:spPr>
          <a:xfrm rot="16200000">
            <a:off x="3441681" y="4421987"/>
            <a:ext cx="285752"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334788" y="1957376"/>
            <a:ext cx="857256" cy="6429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5763416" y="1528748"/>
            <a:ext cx="585869" cy="1278846"/>
          </a:xfrm>
          <a:custGeom>
            <a:avLst/>
            <a:gdLst>
              <a:gd name="connsiteX0" fmla="*/ 49369 w 654677"/>
              <a:gd name="connsiteY0" fmla="*/ 1171977 h 1249250"/>
              <a:gd name="connsiteX1" fmla="*/ 100885 w 654677"/>
              <a:gd name="connsiteY1" fmla="*/ 12879 h 1249250"/>
              <a:gd name="connsiteX2" fmla="*/ 654677 w 654677"/>
              <a:gd name="connsiteY2" fmla="*/ 1249250 h 1249250"/>
            </a:gdLst>
            <a:ahLst/>
            <a:cxnLst>
              <a:cxn ang="0">
                <a:pos x="connsiteX0" y="connsiteY0"/>
              </a:cxn>
              <a:cxn ang="0">
                <a:pos x="connsiteX1" y="connsiteY1"/>
              </a:cxn>
              <a:cxn ang="0">
                <a:pos x="connsiteX2" y="connsiteY2"/>
              </a:cxn>
            </a:cxnLst>
            <a:rect l="l" t="t" r="r" b="b"/>
            <a:pathLst>
              <a:path w="654677" h="1249250">
                <a:moveTo>
                  <a:pt x="49369" y="1171977"/>
                </a:moveTo>
                <a:cubicBezTo>
                  <a:pt x="24684" y="585988"/>
                  <a:pt x="0" y="0"/>
                  <a:pt x="100885" y="12879"/>
                </a:cubicBezTo>
                <a:cubicBezTo>
                  <a:pt x="201770" y="25758"/>
                  <a:pt x="428223" y="637504"/>
                  <a:pt x="654677" y="12492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圆角右箭头 26"/>
          <p:cNvSpPr/>
          <p:nvPr/>
        </p:nvSpPr>
        <p:spPr>
          <a:xfrm>
            <a:off x="4263218" y="1957376"/>
            <a:ext cx="2286016" cy="57150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矩形 27"/>
          <p:cNvSpPr/>
          <p:nvPr/>
        </p:nvSpPr>
        <p:spPr>
          <a:xfrm>
            <a:off x="9621068" y="2671756"/>
            <a:ext cx="1357322" cy="707886"/>
          </a:xfrm>
          <a:prstGeom prst="rect">
            <a:avLst/>
          </a:prstGeom>
          <a:solidFill>
            <a:schemeClr val="accent1">
              <a:lumMod val="20000"/>
              <a:lumOff val="80000"/>
            </a:schemeClr>
          </a:solidFill>
          <a:ln>
            <a:solidFill>
              <a:srgbClr val="C00000"/>
            </a:solidFill>
          </a:ln>
        </p:spPr>
        <p:txBody>
          <a:bodyPr wrap="square">
            <a:spAutoFit/>
          </a:bodyPr>
          <a:lstStyle/>
          <a:p>
            <a:pPr algn="ctr"/>
            <a:r>
              <a:rPr lang="zh-CN" altLang="en-US" sz="2000" b="1" dirty="0" smtClean="0"/>
              <a:t>并行</a:t>
            </a:r>
            <a:endParaRPr lang="en-US" altLang="zh-CN" sz="2000" b="1" dirty="0" smtClean="0"/>
          </a:p>
          <a:p>
            <a:pPr algn="ctr"/>
            <a:r>
              <a:rPr lang="zh-CN" altLang="en-US" sz="2000" b="1" dirty="0" smtClean="0"/>
              <a:t>预处理器</a:t>
            </a:r>
            <a:endParaRPr lang="zh-CN" altLang="en-US" sz="2000" b="1" dirty="0"/>
          </a:p>
        </p:txBody>
      </p:sp>
      <p:sp>
        <p:nvSpPr>
          <p:cNvPr id="29" name="圆角右箭头 28"/>
          <p:cNvSpPr/>
          <p:nvPr/>
        </p:nvSpPr>
        <p:spPr>
          <a:xfrm rot="5400000">
            <a:off x="9192440" y="1457310"/>
            <a:ext cx="571504" cy="1714512"/>
          </a:xfrm>
          <a:prstGeom prst="bentArrow">
            <a:avLst>
              <a:gd name="adj1" fmla="val 25000"/>
              <a:gd name="adj2" fmla="val 24181"/>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下箭头 29"/>
          <p:cNvSpPr/>
          <p:nvPr/>
        </p:nvSpPr>
        <p:spPr>
          <a:xfrm>
            <a:off x="10121134" y="3457574"/>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right)">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childTnLst>
                          </p:cTn>
                        </p:par>
                        <p:par>
                          <p:cTn id="29" fill="hold">
                            <p:stCondLst>
                              <p:cond delay="500"/>
                            </p:stCondLst>
                            <p:childTnLst>
                              <p:par>
                                <p:cTn id="30" presetID="22" presetClass="entr" presetSubtype="2"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right)">
                                      <p:cBhvr>
                                        <p:cTn id="32" dur="500"/>
                                        <p:tgtEl>
                                          <p:spTgt spid="28"/>
                                        </p:tgtEl>
                                      </p:cBhvr>
                                    </p:animEffect>
                                  </p:childTnLst>
                                </p:cTn>
                              </p:par>
                            </p:childTnLst>
                          </p:cTn>
                        </p:par>
                        <p:par>
                          <p:cTn id="33" fill="hold">
                            <p:stCondLst>
                              <p:cond delay="1000"/>
                            </p:stCondLst>
                            <p:childTnLst>
                              <p:par>
                                <p:cTn id="34" presetID="22" presetClass="entr" presetSubtype="4"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down)">
                                      <p:cBhvr>
                                        <p:cTn id="3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4" grpId="0" animBg="1"/>
      <p:bldP spid="27" grpId="0" animBg="1"/>
      <p:bldP spid="28" grpId="0" animBg="1"/>
      <p:bldP spid="29" grpId="0" animBg="1"/>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1"/>
          <p:cNvPicPr>
            <a:picLocks noChangeAspect="1" noChangeArrowheads="1"/>
          </p:cNvPicPr>
          <p:nvPr/>
        </p:nvPicPr>
        <p:blipFill>
          <a:blip r:embed="rId2"/>
          <a:srcRect l="5000" t="58888" r="37500"/>
          <a:stretch>
            <a:fillRect/>
          </a:stretch>
        </p:blipFill>
        <p:spPr bwMode="auto">
          <a:xfrm>
            <a:off x="334128" y="2671756"/>
            <a:ext cx="5257800" cy="2819400"/>
          </a:xfrm>
          <a:prstGeom prst="rect">
            <a:avLst/>
          </a:prstGeom>
          <a:noFill/>
          <a:ln w="9525">
            <a:noFill/>
            <a:miter lim="800000"/>
            <a:headEnd/>
            <a:tailEnd/>
          </a:ln>
        </p:spPr>
      </p:pic>
      <p:sp>
        <p:nvSpPr>
          <p:cNvPr id="3" name="矩形 2"/>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4" name="组合 3"/>
          <p:cNvGrpSpPr/>
          <p:nvPr/>
        </p:nvGrpSpPr>
        <p:grpSpPr>
          <a:xfrm>
            <a:off x="477005" y="1314434"/>
            <a:ext cx="4259427" cy="461665"/>
            <a:chOff x="477005" y="1314434"/>
            <a:chExt cx="4259427" cy="461665"/>
          </a:xfrm>
        </p:grpSpPr>
        <p:sp>
          <p:nvSpPr>
            <p:cNvPr id="5" name="矩形 4"/>
            <p:cNvSpPr/>
            <p:nvPr/>
          </p:nvSpPr>
          <p:spPr>
            <a:xfrm>
              <a:off x="977070" y="1314434"/>
              <a:ext cx="3759362"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、电子计轴系统基本结构</a:t>
              </a:r>
              <a:endParaRPr lang="zh-CN" altLang="en-US" sz="2400" b="1" dirty="0">
                <a:latin typeface="微软雅黑" pitchFamily="34" charset="-122"/>
                <a:ea typeface="微软雅黑" pitchFamily="34" charset="-122"/>
              </a:endParaRPr>
            </a:p>
          </p:txBody>
        </p:sp>
        <p:sp>
          <p:nvSpPr>
            <p:cNvPr id="6" name="燕尾形 5"/>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燕尾形 6"/>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 name="矩形 7"/>
          <p:cNvSpPr/>
          <p:nvPr/>
        </p:nvSpPr>
        <p:spPr>
          <a:xfrm>
            <a:off x="334128" y="2100252"/>
            <a:ext cx="4022255" cy="461665"/>
          </a:xfrm>
          <a:prstGeom prst="rect">
            <a:avLst/>
          </a:prstGeom>
        </p:spPr>
        <p:txBody>
          <a:bodyPr wrap="none">
            <a:spAutoFit/>
          </a:bodyPr>
          <a:lstStyle/>
          <a:p>
            <a:r>
              <a:rPr lang="zh-CN" altLang="en-US" sz="2400" b="1" dirty="0" smtClean="0">
                <a:solidFill>
                  <a:srgbClr val="C00000"/>
                </a:solidFill>
              </a:rPr>
              <a:t>（</a:t>
            </a:r>
            <a:r>
              <a:rPr lang="en-US" altLang="zh-CN" sz="2400" b="1" dirty="0" smtClean="0">
                <a:solidFill>
                  <a:srgbClr val="C00000"/>
                </a:solidFill>
              </a:rPr>
              <a:t>2</a:t>
            </a:r>
            <a:r>
              <a:rPr lang="zh-CN" altLang="en-US" sz="2400" b="1" dirty="0" smtClean="0">
                <a:solidFill>
                  <a:srgbClr val="C00000"/>
                </a:solidFill>
              </a:rPr>
              <a:t>）室内设备</a:t>
            </a:r>
            <a:r>
              <a:rPr lang="en-US" altLang="zh-CN" sz="2400" b="1" dirty="0" smtClean="0">
                <a:solidFill>
                  <a:srgbClr val="C00000"/>
                </a:solidFill>
              </a:rPr>
              <a:t>—</a:t>
            </a:r>
            <a:r>
              <a:rPr lang="zh-CN" altLang="en-US" sz="2400" b="1" dirty="0" smtClean="0">
                <a:solidFill>
                  <a:srgbClr val="C00000"/>
                </a:solidFill>
              </a:rPr>
              <a:t>计算机模块</a:t>
            </a:r>
            <a:endParaRPr lang="zh-CN" altLang="en-US" sz="2400" b="1" dirty="0">
              <a:solidFill>
                <a:srgbClr val="C00000"/>
              </a:solidFill>
            </a:endParaRPr>
          </a:p>
        </p:txBody>
      </p:sp>
      <p:sp>
        <p:nvSpPr>
          <p:cNvPr id="9" name="矩形 8"/>
          <p:cNvSpPr/>
          <p:nvPr/>
        </p:nvSpPr>
        <p:spPr>
          <a:xfrm>
            <a:off x="1405698" y="2743194"/>
            <a:ext cx="1857388" cy="369332"/>
          </a:xfrm>
          <a:prstGeom prst="rect">
            <a:avLst/>
          </a:prstGeom>
          <a:solidFill>
            <a:schemeClr val="bg1"/>
          </a:solidFill>
          <a:ln>
            <a:solidFill>
              <a:srgbClr val="00AEEE"/>
            </a:solidFill>
          </a:ln>
        </p:spPr>
        <p:txBody>
          <a:bodyPr wrap="square">
            <a:spAutoFit/>
          </a:bodyPr>
          <a:lstStyle/>
          <a:p>
            <a:r>
              <a:rPr lang="zh-CN" altLang="en-US" sz="1800" b="1" dirty="0" smtClean="0"/>
              <a:t>计算机</a:t>
            </a:r>
            <a:r>
              <a:rPr lang="en-US" altLang="zh-CN" sz="1800" b="1" dirty="0" smtClean="0"/>
              <a:t>CPU</a:t>
            </a:r>
            <a:r>
              <a:rPr lang="zh-CN" altLang="en-US" sz="1800" b="1" dirty="0" smtClean="0"/>
              <a:t>模块</a:t>
            </a:r>
            <a:endParaRPr lang="zh-CN" altLang="en-US" sz="1800" b="1" dirty="0"/>
          </a:p>
        </p:txBody>
      </p:sp>
      <p:sp>
        <p:nvSpPr>
          <p:cNvPr id="10" name="任意多边形 9"/>
          <p:cNvSpPr/>
          <p:nvPr/>
        </p:nvSpPr>
        <p:spPr>
          <a:xfrm flipV="1">
            <a:off x="1262822" y="3100383"/>
            <a:ext cx="746975" cy="770115"/>
          </a:xfrm>
          <a:custGeom>
            <a:avLst/>
            <a:gdLst>
              <a:gd name="connsiteX0" fmla="*/ 0 w 746975"/>
              <a:gd name="connsiteY0" fmla="*/ 77273 h 785611"/>
              <a:gd name="connsiteX1" fmla="*/ 592428 w 746975"/>
              <a:gd name="connsiteY1" fmla="*/ 785611 h 785611"/>
              <a:gd name="connsiteX2" fmla="*/ 746975 w 746975"/>
              <a:gd name="connsiteY2" fmla="*/ 0 h 785611"/>
            </a:gdLst>
            <a:ahLst/>
            <a:cxnLst>
              <a:cxn ang="0">
                <a:pos x="connsiteX0" y="connsiteY0"/>
              </a:cxn>
              <a:cxn ang="0">
                <a:pos x="connsiteX1" y="connsiteY1"/>
              </a:cxn>
              <a:cxn ang="0">
                <a:pos x="connsiteX2" y="connsiteY2"/>
              </a:cxn>
            </a:cxnLst>
            <a:rect l="l" t="t" r="r" b="b"/>
            <a:pathLst>
              <a:path w="746975" h="785611">
                <a:moveTo>
                  <a:pt x="0" y="77273"/>
                </a:moveTo>
                <a:lnTo>
                  <a:pt x="592428" y="785611"/>
                </a:lnTo>
                <a:lnTo>
                  <a:pt x="746975" y="0"/>
                </a:lnTo>
              </a:path>
            </a:pathLst>
          </a:custGeom>
          <a:ln w="3810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矩形 10"/>
          <p:cNvSpPr/>
          <p:nvPr/>
        </p:nvSpPr>
        <p:spPr>
          <a:xfrm>
            <a:off x="5977730" y="3457574"/>
            <a:ext cx="1475084" cy="477054"/>
          </a:xfrm>
          <a:prstGeom prst="rect">
            <a:avLst/>
          </a:prstGeom>
        </p:spPr>
        <p:txBody>
          <a:bodyPr wrap="none">
            <a:spAutoFit/>
          </a:bodyPr>
          <a:lstStyle/>
          <a:p>
            <a:r>
              <a:rPr lang="en-US" altLang="zh-CN" b="1" dirty="0" smtClean="0">
                <a:solidFill>
                  <a:srgbClr val="0303EB"/>
                </a:solidFill>
              </a:rPr>
              <a:t>3</a:t>
            </a:r>
            <a:r>
              <a:rPr lang="zh-CN" altLang="en-US" b="1" dirty="0" smtClean="0">
                <a:solidFill>
                  <a:srgbClr val="0303EB"/>
                </a:solidFill>
              </a:rPr>
              <a:t>取</a:t>
            </a:r>
            <a:r>
              <a:rPr lang="en-US" altLang="zh-CN" b="1" dirty="0" smtClean="0">
                <a:solidFill>
                  <a:srgbClr val="0303EB"/>
                </a:solidFill>
              </a:rPr>
              <a:t>2</a:t>
            </a:r>
            <a:r>
              <a:rPr lang="zh-CN" altLang="en-US" b="1" dirty="0" smtClean="0">
                <a:solidFill>
                  <a:srgbClr val="0303EB"/>
                </a:solidFill>
              </a:rPr>
              <a:t>系统</a:t>
            </a:r>
            <a:endParaRPr lang="zh-CN" altLang="en-US" b="1" dirty="0">
              <a:solidFill>
                <a:srgbClr val="0303EB"/>
              </a:solidFill>
            </a:endParaRPr>
          </a:p>
        </p:txBody>
      </p:sp>
      <p:sp>
        <p:nvSpPr>
          <p:cNvPr id="12" name="矩形 11"/>
          <p:cNvSpPr/>
          <p:nvPr/>
        </p:nvSpPr>
        <p:spPr>
          <a:xfrm>
            <a:off x="5977730" y="4386268"/>
            <a:ext cx="1475084" cy="477054"/>
          </a:xfrm>
          <a:prstGeom prst="rect">
            <a:avLst/>
          </a:prstGeom>
        </p:spPr>
        <p:txBody>
          <a:bodyPr wrap="none">
            <a:spAutoFit/>
          </a:bodyPr>
          <a:lstStyle/>
          <a:p>
            <a:r>
              <a:rPr lang="en-US" altLang="zh-CN" b="1" dirty="0" smtClean="0">
                <a:solidFill>
                  <a:srgbClr val="0303EB"/>
                </a:solidFill>
              </a:rPr>
              <a:t>2</a:t>
            </a:r>
            <a:r>
              <a:rPr lang="zh-CN" altLang="en-US" b="1" dirty="0" smtClean="0">
                <a:solidFill>
                  <a:srgbClr val="0303EB"/>
                </a:solidFill>
              </a:rPr>
              <a:t>取</a:t>
            </a:r>
            <a:r>
              <a:rPr lang="en-US" altLang="zh-CN" b="1" dirty="0" smtClean="0">
                <a:solidFill>
                  <a:srgbClr val="0303EB"/>
                </a:solidFill>
              </a:rPr>
              <a:t>2</a:t>
            </a:r>
            <a:r>
              <a:rPr lang="zh-CN" altLang="en-US" b="1" dirty="0" smtClean="0">
                <a:solidFill>
                  <a:srgbClr val="0303EB"/>
                </a:solidFill>
              </a:rPr>
              <a:t>系统</a:t>
            </a:r>
            <a:endParaRPr lang="zh-CN" altLang="en-US" b="1" dirty="0">
              <a:solidFill>
                <a:srgbClr val="0303EB"/>
              </a:solidFill>
            </a:endParaRPr>
          </a:p>
        </p:txBody>
      </p:sp>
      <p:sp>
        <p:nvSpPr>
          <p:cNvPr id="13" name="右箭头 12"/>
          <p:cNvSpPr/>
          <p:nvPr/>
        </p:nvSpPr>
        <p:spPr>
          <a:xfrm>
            <a:off x="7763680" y="3529012"/>
            <a:ext cx="642942" cy="1214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549498" y="3600450"/>
            <a:ext cx="3357586" cy="962956"/>
          </a:xfrm>
          <a:prstGeom prst="rect">
            <a:avLst/>
          </a:prstGeom>
          <a:solidFill>
            <a:schemeClr val="accent4">
              <a:lumMod val="20000"/>
              <a:lumOff val="80000"/>
            </a:schemeClr>
          </a:solidFill>
          <a:ln>
            <a:solidFill>
              <a:srgbClr val="00AEEE"/>
            </a:solidFill>
          </a:ln>
        </p:spPr>
        <p:txBody>
          <a:bodyPr wrap="square">
            <a:spAutoFit/>
          </a:bodyPr>
          <a:lstStyle/>
          <a:p>
            <a:pPr marL="457200" indent="-457200">
              <a:lnSpc>
                <a:spcPct val="150000"/>
              </a:lnSpc>
            </a:pPr>
            <a:r>
              <a:rPr lang="zh-CN" altLang="en-US" sz="2000" b="1" dirty="0" smtClean="0"/>
              <a:t>每个主机可以处理计算</a:t>
            </a:r>
            <a:endParaRPr lang="en-US" altLang="zh-CN" sz="2000" b="1" dirty="0" smtClean="0"/>
          </a:p>
          <a:p>
            <a:pPr marL="457200" indent="-457200">
              <a:lnSpc>
                <a:spcPct val="150000"/>
              </a:lnSpc>
            </a:pPr>
            <a:r>
              <a:rPr lang="en-US" altLang="zh-CN" sz="2000" b="1" dirty="0" smtClean="0">
                <a:solidFill>
                  <a:srgbClr val="0303EB"/>
                </a:solidFill>
              </a:rPr>
              <a:t>32</a:t>
            </a:r>
            <a:r>
              <a:rPr lang="zh-CN" altLang="en-US" sz="2000" b="1" dirty="0" smtClean="0">
                <a:solidFill>
                  <a:srgbClr val="0303EB"/>
                </a:solidFill>
              </a:rPr>
              <a:t>个</a:t>
            </a:r>
            <a:r>
              <a:rPr lang="zh-CN" altLang="en-US" sz="2000" b="1" dirty="0" smtClean="0"/>
              <a:t>轨道区段的计轴数据</a:t>
            </a:r>
            <a:endParaRPr lang="zh-CN" altLang="en-US" sz="2000" b="1" dirty="0"/>
          </a:p>
        </p:txBody>
      </p:sp>
      <p:sp>
        <p:nvSpPr>
          <p:cNvPr id="15" name="矩形 14"/>
          <p:cNvSpPr/>
          <p:nvPr/>
        </p:nvSpPr>
        <p:spPr>
          <a:xfrm>
            <a:off x="405566" y="5815028"/>
            <a:ext cx="3712876" cy="461665"/>
          </a:xfrm>
          <a:prstGeom prst="rect">
            <a:avLst/>
          </a:prstGeom>
        </p:spPr>
        <p:txBody>
          <a:bodyPr wrap="none">
            <a:spAutoFit/>
          </a:bodyPr>
          <a:lstStyle/>
          <a:p>
            <a:r>
              <a:rPr lang="zh-CN" altLang="en-US" sz="2400" b="1" dirty="0" smtClean="0">
                <a:solidFill>
                  <a:srgbClr val="C00000"/>
                </a:solidFill>
              </a:rPr>
              <a:t>（</a:t>
            </a:r>
            <a:r>
              <a:rPr lang="en-US" altLang="zh-CN" sz="2400" b="1" dirty="0" smtClean="0">
                <a:solidFill>
                  <a:srgbClr val="C00000"/>
                </a:solidFill>
              </a:rPr>
              <a:t>2</a:t>
            </a:r>
            <a:r>
              <a:rPr lang="zh-CN" altLang="en-US" sz="2400" b="1" dirty="0" smtClean="0">
                <a:solidFill>
                  <a:srgbClr val="C00000"/>
                </a:solidFill>
              </a:rPr>
              <a:t>）室内设备</a:t>
            </a:r>
            <a:r>
              <a:rPr lang="en-US" altLang="zh-CN" sz="2400" b="1" dirty="0" smtClean="0">
                <a:solidFill>
                  <a:srgbClr val="C00000"/>
                </a:solidFill>
              </a:rPr>
              <a:t>—</a:t>
            </a:r>
            <a:r>
              <a:rPr lang="zh-CN" altLang="en-US" sz="2400" b="1" dirty="0" smtClean="0">
                <a:solidFill>
                  <a:srgbClr val="C00000"/>
                </a:solidFill>
              </a:rPr>
              <a:t>电源模块</a:t>
            </a:r>
            <a:endParaRPr lang="zh-CN" altLang="en-US" sz="2400" b="1" dirty="0">
              <a:solidFill>
                <a:srgbClr val="C00000"/>
              </a:solidFill>
            </a:endParaRPr>
          </a:p>
        </p:txBody>
      </p:sp>
      <p:sp>
        <p:nvSpPr>
          <p:cNvPr id="16" name="矩形 15"/>
          <p:cNvSpPr/>
          <p:nvPr/>
        </p:nvSpPr>
        <p:spPr>
          <a:xfrm>
            <a:off x="1691450" y="6457970"/>
            <a:ext cx="9335317" cy="477054"/>
          </a:xfrm>
          <a:prstGeom prst="rect">
            <a:avLst/>
          </a:prstGeom>
        </p:spPr>
        <p:txBody>
          <a:bodyPr wrap="square">
            <a:spAutoFit/>
          </a:bodyPr>
          <a:lstStyle/>
          <a:p>
            <a:r>
              <a:rPr lang="zh-CN" altLang="en-US" b="1" dirty="0" smtClean="0">
                <a:solidFill>
                  <a:srgbClr val="0303EB"/>
                </a:solidFill>
              </a:rPr>
              <a:t>每个</a:t>
            </a:r>
            <a:r>
              <a:rPr lang="en-US" b="1" dirty="0" smtClean="0">
                <a:solidFill>
                  <a:srgbClr val="0303EB"/>
                </a:solidFill>
              </a:rPr>
              <a:t>CPU</a:t>
            </a:r>
            <a:r>
              <a:rPr lang="zh-CN" altLang="en-US" b="1" dirty="0" smtClean="0">
                <a:solidFill>
                  <a:srgbClr val="0303EB"/>
                </a:solidFill>
              </a:rPr>
              <a:t>通道都有自己的</a:t>
            </a:r>
            <a:r>
              <a:rPr lang="en-US" b="1" dirty="0" smtClean="0">
                <a:solidFill>
                  <a:srgbClr val="0303EB"/>
                </a:solidFill>
              </a:rPr>
              <a:t>DC/DC</a:t>
            </a:r>
            <a:r>
              <a:rPr lang="zh-CN" altLang="en-US" b="1" dirty="0" smtClean="0">
                <a:solidFill>
                  <a:srgbClr val="0303EB"/>
                </a:solidFill>
              </a:rPr>
              <a:t>转换器，向设备提供</a:t>
            </a:r>
            <a:r>
              <a:rPr lang="en-US" b="1" dirty="0" smtClean="0">
                <a:solidFill>
                  <a:srgbClr val="0303EB"/>
                </a:solidFill>
              </a:rPr>
              <a:t>5V</a:t>
            </a:r>
            <a:r>
              <a:rPr lang="zh-CN" altLang="en-US" b="1" dirty="0" smtClean="0">
                <a:solidFill>
                  <a:srgbClr val="0303EB"/>
                </a:solidFill>
              </a:rPr>
              <a:t>和</a:t>
            </a:r>
            <a:r>
              <a:rPr lang="en-US" b="1" dirty="0" smtClean="0">
                <a:solidFill>
                  <a:srgbClr val="0303EB"/>
                </a:solidFill>
              </a:rPr>
              <a:t>12V</a:t>
            </a:r>
            <a:r>
              <a:rPr lang="zh-CN" altLang="en-US" b="1" dirty="0" smtClean="0">
                <a:solidFill>
                  <a:srgbClr val="0303EB"/>
                </a:solidFill>
              </a:rPr>
              <a:t>电源。</a:t>
            </a:r>
            <a:endParaRPr lang="zh-CN" altLang="en-US" b="1" dirty="0">
              <a:solidFill>
                <a:srgbClr val="0303EB"/>
              </a:solidFill>
            </a:endParaRPr>
          </a:p>
        </p:txBody>
      </p:sp>
      <p:sp>
        <p:nvSpPr>
          <p:cNvPr id="17" name="任意多边形 16"/>
          <p:cNvSpPr/>
          <p:nvPr/>
        </p:nvSpPr>
        <p:spPr>
          <a:xfrm>
            <a:off x="834194" y="4386268"/>
            <a:ext cx="746975" cy="649122"/>
          </a:xfrm>
          <a:custGeom>
            <a:avLst/>
            <a:gdLst>
              <a:gd name="connsiteX0" fmla="*/ 0 w 746975"/>
              <a:gd name="connsiteY0" fmla="*/ 77273 h 785611"/>
              <a:gd name="connsiteX1" fmla="*/ 592428 w 746975"/>
              <a:gd name="connsiteY1" fmla="*/ 785611 h 785611"/>
              <a:gd name="connsiteX2" fmla="*/ 746975 w 746975"/>
              <a:gd name="connsiteY2" fmla="*/ 0 h 785611"/>
            </a:gdLst>
            <a:ahLst/>
            <a:cxnLst>
              <a:cxn ang="0">
                <a:pos x="connsiteX0" y="connsiteY0"/>
              </a:cxn>
              <a:cxn ang="0">
                <a:pos x="connsiteX1" y="connsiteY1"/>
              </a:cxn>
              <a:cxn ang="0">
                <a:pos x="connsiteX2" y="connsiteY2"/>
              </a:cxn>
            </a:cxnLst>
            <a:rect l="l" t="t" r="r" b="b"/>
            <a:pathLst>
              <a:path w="746975" h="785611">
                <a:moveTo>
                  <a:pt x="0" y="77273"/>
                </a:moveTo>
                <a:lnTo>
                  <a:pt x="592428" y="785611"/>
                </a:lnTo>
                <a:lnTo>
                  <a:pt x="746975" y="0"/>
                </a:lnTo>
              </a:path>
            </a:pathLst>
          </a:custGeom>
          <a:ln w="3810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矩形 17"/>
          <p:cNvSpPr/>
          <p:nvPr/>
        </p:nvSpPr>
        <p:spPr>
          <a:xfrm>
            <a:off x="977070" y="5029210"/>
            <a:ext cx="1143008" cy="369332"/>
          </a:xfrm>
          <a:prstGeom prst="rect">
            <a:avLst/>
          </a:prstGeom>
          <a:solidFill>
            <a:schemeClr val="bg1"/>
          </a:solidFill>
          <a:ln>
            <a:solidFill>
              <a:srgbClr val="00AEEE"/>
            </a:solidFill>
          </a:ln>
        </p:spPr>
        <p:txBody>
          <a:bodyPr wrap="square">
            <a:spAutoFit/>
          </a:bodyPr>
          <a:lstStyle/>
          <a:p>
            <a:r>
              <a:rPr lang="zh-CN" altLang="en-US" sz="1800" b="1" dirty="0" smtClean="0"/>
              <a:t>电源模块</a:t>
            </a:r>
            <a:endParaRPr lang="zh-CN" altLang="en-US"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up)">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1"/>
          <p:cNvPicPr>
            <a:picLocks noChangeAspect="1" noChangeArrowheads="1"/>
          </p:cNvPicPr>
          <p:nvPr/>
        </p:nvPicPr>
        <p:blipFill>
          <a:blip r:embed="rId3">
            <a:lum bright="-10000" contrast="40000"/>
          </a:blip>
          <a:srcRect l="1900" t="2875" r="1265" b="19540"/>
          <a:stretch>
            <a:fillRect/>
          </a:stretch>
        </p:blipFill>
        <p:spPr bwMode="auto">
          <a:xfrm>
            <a:off x="1477136" y="2100252"/>
            <a:ext cx="4318000" cy="2286000"/>
          </a:xfrm>
          <a:prstGeom prst="rect">
            <a:avLst/>
          </a:prstGeom>
          <a:noFill/>
          <a:ln w="9525">
            <a:solidFill>
              <a:srgbClr val="FF0000"/>
            </a:solidFill>
            <a:miter lim="800000"/>
            <a:headEnd/>
            <a:tailEnd/>
          </a:ln>
        </p:spPr>
      </p:pic>
      <p:grpSp>
        <p:nvGrpSpPr>
          <p:cNvPr id="3" name="组合 2"/>
          <p:cNvGrpSpPr>
            <a:grpSpLocks/>
          </p:cNvGrpSpPr>
          <p:nvPr/>
        </p:nvGrpSpPr>
        <p:grpSpPr bwMode="auto">
          <a:xfrm>
            <a:off x="1691471" y="4957779"/>
            <a:ext cx="1785937" cy="642937"/>
            <a:chOff x="4500562" y="3071810"/>
            <a:chExt cx="1785950" cy="642942"/>
          </a:xfrm>
        </p:grpSpPr>
        <p:sp>
          <p:nvSpPr>
            <p:cNvPr id="4" name="圆角矩形 3"/>
            <p:cNvSpPr/>
            <p:nvPr/>
          </p:nvSpPr>
          <p:spPr>
            <a:xfrm>
              <a:off x="4500562" y="3071810"/>
              <a:ext cx="1785950" cy="642942"/>
            </a:xfrm>
            <a:prstGeom prst="roundRect">
              <a:avLst/>
            </a:prstGeom>
            <a:solidFill>
              <a:srgbClr val="00B050"/>
            </a:solidFill>
            <a:ln w="12700" cap="flat" cmpd="sng" algn="ctr">
              <a:no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Times New Roman" pitchFamily="18" charset="0"/>
                <a:ea typeface="+mj-ea"/>
                <a:cs typeface="Times New Roman" pitchFamily="18" charset="0"/>
              </a:endParaRPr>
            </a:p>
          </p:txBody>
        </p:sp>
        <p:sp>
          <p:nvSpPr>
            <p:cNvPr id="5" name="TextBox 4"/>
            <p:cNvSpPr txBox="1"/>
            <p:nvPr/>
          </p:nvSpPr>
          <p:spPr>
            <a:xfrm>
              <a:off x="4714876" y="3181348"/>
              <a:ext cx="1571636" cy="461967"/>
            </a:xfrm>
            <a:prstGeom prst="rect">
              <a:avLst/>
            </a:prstGeom>
            <a:noFill/>
          </p:spPr>
          <p:txBody>
            <a:bodyPr>
              <a:spAutoFit/>
            </a:bodyPr>
            <a:lstStyle/>
            <a:p>
              <a:pPr fontAlgn="auto">
                <a:spcBef>
                  <a:spcPts val="0"/>
                </a:spcBef>
                <a:spcAft>
                  <a:spcPts val="0"/>
                </a:spcAft>
                <a:defRPr/>
              </a:pPr>
              <a:r>
                <a:rPr lang="zh-CN" altLang="en-US" sz="2400" b="1" kern="0" dirty="0">
                  <a:solidFill>
                    <a:sysClr val="window" lastClr="FFFFFF"/>
                  </a:solidFill>
                  <a:latin typeface="Times New Roman" pitchFamily="18" charset="0"/>
                  <a:ea typeface="+mj-ea"/>
                  <a:cs typeface="Times New Roman" pitchFamily="18" charset="0"/>
                </a:rPr>
                <a:t>轨道空闲</a:t>
              </a:r>
            </a:p>
          </p:txBody>
        </p:sp>
      </p:grpSp>
      <p:sp>
        <p:nvSpPr>
          <p:cNvPr id="6" name="右箭头 5"/>
          <p:cNvSpPr/>
          <p:nvPr/>
        </p:nvSpPr>
        <p:spPr>
          <a:xfrm>
            <a:off x="3834586" y="5100663"/>
            <a:ext cx="571504" cy="357190"/>
          </a:xfrm>
          <a:prstGeom prst="rightArrow">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p>
            <a:pPr algn="ctr" fontAlgn="auto">
              <a:spcBef>
                <a:spcPts val="0"/>
              </a:spcBef>
              <a:spcAft>
                <a:spcPts val="0"/>
              </a:spcAft>
              <a:defRPr/>
            </a:pPr>
            <a:endParaRPr lang="zh-CN" altLang="en-US" kern="0">
              <a:solidFill>
                <a:sysClr val="window" lastClr="FFFFFF"/>
              </a:solidFill>
              <a:latin typeface="Times New Roman" pitchFamily="18" charset="0"/>
              <a:ea typeface="+mj-ea"/>
              <a:cs typeface="Times New Roman" pitchFamily="18" charset="0"/>
            </a:endParaRPr>
          </a:p>
        </p:txBody>
      </p:sp>
      <p:grpSp>
        <p:nvGrpSpPr>
          <p:cNvPr id="7" name="组合 6"/>
          <p:cNvGrpSpPr>
            <a:grpSpLocks/>
          </p:cNvGrpSpPr>
          <p:nvPr/>
        </p:nvGrpSpPr>
        <p:grpSpPr bwMode="auto">
          <a:xfrm>
            <a:off x="1691471" y="5776929"/>
            <a:ext cx="1785937" cy="609600"/>
            <a:chOff x="5857884" y="4845618"/>
            <a:chExt cx="1785950" cy="609905"/>
          </a:xfrm>
        </p:grpSpPr>
        <p:sp>
          <p:nvSpPr>
            <p:cNvPr id="8" name="圆角矩形 7"/>
            <p:cNvSpPr/>
            <p:nvPr/>
          </p:nvSpPr>
          <p:spPr>
            <a:xfrm>
              <a:off x="5857884" y="4845618"/>
              <a:ext cx="1785950" cy="609905"/>
            </a:xfrm>
            <a:prstGeom prst="roundRect">
              <a:avLst/>
            </a:prstGeom>
            <a:solidFill>
              <a:srgbClr val="00B050"/>
            </a:solidFill>
            <a:ln w="12700" cap="flat" cmpd="sng" algn="ctr">
              <a:no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Times New Roman" pitchFamily="18" charset="0"/>
                <a:ea typeface="+mj-ea"/>
                <a:cs typeface="Times New Roman" pitchFamily="18" charset="0"/>
              </a:endParaRPr>
            </a:p>
          </p:txBody>
        </p:sp>
        <p:sp>
          <p:nvSpPr>
            <p:cNvPr id="9" name="TextBox 8"/>
            <p:cNvSpPr txBox="1"/>
            <p:nvPr/>
          </p:nvSpPr>
          <p:spPr>
            <a:xfrm>
              <a:off x="6072198" y="4921856"/>
              <a:ext cx="1571636" cy="462193"/>
            </a:xfrm>
            <a:prstGeom prst="rect">
              <a:avLst/>
            </a:prstGeom>
            <a:noFill/>
          </p:spPr>
          <p:txBody>
            <a:bodyPr>
              <a:spAutoFit/>
            </a:bodyPr>
            <a:lstStyle/>
            <a:p>
              <a:pPr fontAlgn="auto">
                <a:spcBef>
                  <a:spcPts val="0"/>
                </a:spcBef>
                <a:spcAft>
                  <a:spcPts val="0"/>
                </a:spcAft>
                <a:defRPr/>
              </a:pPr>
              <a:r>
                <a:rPr lang="zh-CN" altLang="en-US" sz="2400" b="1" kern="0" dirty="0">
                  <a:solidFill>
                    <a:sysClr val="window" lastClr="FFFFFF"/>
                  </a:solidFill>
                  <a:latin typeface="Times New Roman" pitchFamily="18" charset="0"/>
                  <a:ea typeface="+mj-ea"/>
                  <a:cs typeface="Times New Roman" pitchFamily="18" charset="0"/>
                </a:rPr>
                <a:t>轨道占用</a:t>
              </a:r>
            </a:p>
          </p:txBody>
        </p:sp>
      </p:grpSp>
      <p:sp>
        <p:nvSpPr>
          <p:cNvPr id="10" name="右箭头 9"/>
          <p:cNvSpPr/>
          <p:nvPr/>
        </p:nvSpPr>
        <p:spPr>
          <a:xfrm>
            <a:off x="3834586" y="5886481"/>
            <a:ext cx="571504" cy="357190"/>
          </a:xfrm>
          <a:prstGeom prst="rightArrow">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p>
            <a:pPr algn="ctr" fontAlgn="auto">
              <a:spcBef>
                <a:spcPts val="0"/>
              </a:spcBef>
              <a:spcAft>
                <a:spcPts val="0"/>
              </a:spcAft>
              <a:defRPr/>
            </a:pPr>
            <a:endParaRPr lang="zh-CN" altLang="en-US" kern="0">
              <a:solidFill>
                <a:sysClr val="window" lastClr="FFFFFF"/>
              </a:solidFill>
              <a:latin typeface="Times New Roman" pitchFamily="18" charset="0"/>
              <a:ea typeface="+mj-ea"/>
              <a:cs typeface="Times New Roman" pitchFamily="18" charset="0"/>
            </a:endParaRPr>
          </a:p>
        </p:txBody>
      </p:sp>
      <p:sp>
        <p:nvSpPr>
          <p:cNvPr id="11" name="Rectangle 1"/>
          <p:cNvSpPr>
            <a:spLocks noChangeArrowheads="1"/>
          </p:cNvSpPr>
          <p:nvPr/>
        </p:nvSpPr>
        <p:spPr bwMode="auto">
          <a:xfrm>
            <a:off x="6192044" y="2671756"/>
            <a:ext cx="5286412" cy="1130246"/>
          </a:xfrm>
          <a:prstGeom prst="rect">
            <a:avLst/>
          </a:prstGeom>
          <a:noFill/>
          <a:ln w="9525">
            <a:noFill/>
            <a:miter lim="800000"/>
            <a:headEnd/>
            <a:tailEnd/>
          </a:ln>
          <a:effectLst/>
        </p:spPr>
        <p:txBody>
          <a:bodyPr wrap="square" anchor="ctr">
            <a:spAutoFit/>
          </a:bodyPr>
          <a:lstStyle/>
          <a:p>
            <a:pPr algn="just">
              <a:lnSpc>
                <a:spcPct val="150000"/>
              </a:lnSpc>
              <a:defRPr/>
            </a:pPr>
            <a:r>
              <a:rPr lang="zh-CN" altLang="en-US" sz="2400" b="1" kern="0" dirty="0">
                <a:solidFill>
                  <a:srgbClr val="333399"/>
                </a:solidFill>
                <a:latin typeface="Times New Roman" pitchFamily="18" charset="0"/>
                <a:cs typeface="fangsong_gb2312"/>
              </a:rPr>
              <a:t>计轴器接收线圈内始终可以感应出一定的交流电压信号，但方向不同。</a:t>
            </a:r>
          </a:p>
        </p:txBody>
      </p:sp>
      <p:grpSp>
        <p:nvGrpSpPr>
          <p:cNvPr id="12" name="组合 21"/>
          <p:cNvGrpSpPr>
            <a:grpSpLocks/>
          </p:cNvGrpSpPr>
          <p:nvPr/>
        </p:nvGrpSpPr>
        <p:grpSpPr bwMode="auto">
          <a:xfrm>
            <a:off x="4548971" y="4981591"/>
            <a:ext cx="4357687" cy="500063"/>
            <a:chOff x="3857620" y="4857760"/>
            <a:chExt cx="4357718" cy="500066"/>
          </a:xfrm>
        </p:grpSpPr>
        <p:sp>
          <p:nvSpPr>
            <p:cNvPr id="13" name="TextBox 12"/>
            <p:cNvSpPr txBox="1"/>
            <p:nvPr/>
          </p:nvSpPr>
          <p:spPr>
            <a:xfrm>
              <a:off x="3857620" y="4895860"/>
              <a:ext cx="4357718" cy="461966"/>
            </a:xfrm>
            <a:prstGeom prst="rect">
              <a:avLst/>
            </a:prstGeom>
            <a:noFill/>
          </p:spPr>
          <p:txBody>
            <a:bodyPr>
              <a:spAutoFit/>
            </a:bodyPr>
            <a:lstStyle/>
            <a:p>
              <a:pPr fontAlgn="auto">
                <a:spcBef>
                  <a:spcPts val="0"/>
                </a:spcBef>
                <a:spcAft>
                  <a:spcPts val="0"/>
                </a:spcAft>
                <a:defRPr/>
              </a:pPr>
              <a:r>
                <a:rPr lang="zh-CN" altLang="en-US" sz="2400" b="1" kern="0" dirty="0">
                  <a:solidFill>
                    <a:srgbClr val="333399"/>
                  </a:solidFill>
                  <a:latin typeface="Times New Roman" pitchFamily="18" charset="0"/>
                  <a:ea typeface="+mj-ea"/>
                  <a:cs typeface="Times New Roman" pitchFamily="18" charset="0"/>
                </a:rPr>
                <a:t>磁通     远大于 </a:t>
              </a:r>
            </a:p>
          </p:txBody>
        </p:sp>
        <p:grpSp>
          <p:nvGrpSpPr>
            <p:cNvPr id="14" name="组合 20"/>
            <p:cNvGrpSpPr>
              <a:grpSpLocks/>
            </p:cNvGrpSpPr>
            <p:nvPr/>
          </p:nvGrpSpPr>
          <p:grpSpPr bwMode="auto">
            <a:xfrm>
              <a:off x="4634509" y="4857760"/>
              <a:ext cx="1616283" cy="428628"/>
              <a:chOff x="4634509" y="4857760"/>
              <a:chExt cx="1616283" cy="428628"/>
            </a:xfrm>
          </p:grpSpPr>
          <p:graphicFrame>
            <p:nvGraphicFramePr>
              <p:cNvPr id="15" name="Object 1"/>
              <p:cNvGraphicFramePr>
                <a:graphicFrameLocks noChangeAspect="1"/>
              </p:cNvGraphicFramePr>
              <p:nvPr/>
            </p:nvGraphicFramePr>
            <p:xfrm>
              <a:off x="4634509" y="4857760"/>
              <a:ext cx="294681" cy="428628"/>
            </p:xfrm>
            <a:graphic>
              <a:graphicData uri="http://schemas.openxmlformats.org/presentationml/2006/ole">
                <p:oleObj spid="_x0000_s35842" name="Equation" r:id="rId4" imgW="152268" imgH="215713" progId="Equation.DSMT4">
                  <p:embed/>
                </p:oleObj>
              </a:graphicData>
            </a:graphic>
          </p:graphicFrame>
          <p:graphicFrame>
            <p:nvGraphicFramePr>
              <p:cNvPr id="16" name="Object 3"/>
              <p:cNvGraphicFramePr>
                <a:graphicFrameLocks noChangeAspect="1"/>
              </p:cNvGraphicFramePr>
              <p:nvPr/>
            </p:nvGraphicFramePr>
            <p:xfrm>
              <a:off x="5929321" y="4857760"/>
              <a:ext cx="321471" cy="428628"/>
            </p:xfrm>
            <a:graphic>
              <a:graphicData uri="http://schemas.openxmlformats.org/presentationml/2006/ole">
                <p:oleObj spid="_x0000_s35843" name="Equation" r:id="rId5" imgW="164885" imgH="215619" progId="Equation.DSMT4">
                  <p:embed/>
                </p:oleObj>
              </a:graphicData>
            </a:graphic>
          </p:graphicFrame>
        </p:grpSp>
      </p:grpSp>
      <p:grpSp>
        <p:nvGrpSpPr>
          <p:cNvPr id="17" name="组合 24"/>
          <p:cNvGrpSpPr>
            <a:grpSpLocks/>
          </p:cNvGrpSpPr>
          <p:nvPr/>
        </p:nvGrpSpPr>
        <p:grpSpPr bwMode="auto">
          <a:xfrm>
            <a:off x="4548970" y="5743590"/>
            <a:ext cx="7049325" cy="499765"/>
            <a:chOff x="3857619" y="4857760"/>
            <a:chExt cx="6515330" cy="499448"/>
          </a:xfrm>
        </p:grpSpPr>
        <p:sp>
          <p:nvSpPr>
            <p:cNvPr id="18" name="TextBox 17"/>
            <p:cNvSpPr txBox="1"/>
            <p:nvPr/>
          </p:nvSpPr>
          <p:spPr>
            <a:xfrm>
              <a:off x="3857619" y="4895836"/>
              <a:ext cx="6515330" cy="461372"/>
            </a:xfrm>
            <a:prstGeom prst="rect">
              <a:avLst/>
            </a:prstGeom>
            <a:noFill/>
          </p:spPr>
          <p:txBody>
            <a:bodyPr wrap="square">
              <a:spAutoFit/>
            </a:bodyPr>
            <a:lstStyle/>
            <a:p>
              <a:pPr fontAlgn="auto">
                <a:spcBef>
                  <a:spcPts val="0"/>
                </a:spcBef>
                <a:spcAft>
                  <a:spcPts val="0"/>
                </a:spcAft>
                <a:defRPr/>
              </a:pPr>
              <a:r>
                <a:rPr lang="zh-CN" altLang="en-US" sz="2400" b="1" kern="0" dirty="0">
                  <a:solidFill>
                    <a:srgbClr val="333399"/>
                  </a:solidFill>
                  <a:latin typeface="Times New Roman" pitchFamily="18" charset="0"/>
                  <a:ea typeface="+mj-ea"/>
                  <a:cs typeface="Times New Roman" pitchFamily="18" charset="0"/>
                </a:rPr>
                <a:t>磁通     远大于     ，交流电压相位与发送电压相反</a:t>
              </a:r>
            </a:p>
          </p:txBody>
        </p:sp>
        <p:grpSp>
          <p:nvGrpSpPr>
            <p:cNvPr id="19" name="组合 20"/>
            <p:cNvGrpSpPr>
              <a:grpSpLocks/>
            </p:cNvGrpSpPr>
            <p:nvPr/>
          </p:nvGrpSpPr>
          <p:grpSpPr bwMode="auto">
            <a:xfrm>
              <a:off x="4607719" y="4857760"/>
              <a:ext cx="1459336" cy="475782"/>
              <a:chOff x="4607719" y="4857760"/>
              <a:chExt cx="1459336" cy="475782"/>
            </a:xfrm>
          </p:grpSpPr>
          <p:graphicFrame>
            <p:nvGraphicFramePr>
              <p:cNvPr id="20" name="Object 7"/>
              <p:cNvGraphicFramePr>
                <a:graphicFrameLocks noChangeAspect="1"/>
              </p:cNvGraphicFramePr>
              <p:nvPr/>
            </p:nvGraphicFramePr>
            <p:xfrm>
              <a:off x="5772374" y="4904914"/>
              <a:ext cx="294681" cy="428628"/>
            </p:xfrm>
            <a:graphic>
              <a:graphicData uri="http://schemas.openxmlformats.org/presentationml/2006/ole">
                <p:oleObj spid="_x0000_s35844" name="Equation" r:id="rId6" imgW="152268" imgH="215713" progId="Equation.DSMT4">
                  <p:embed/>
                </p:oleObj>
              </a:graphicData>
            </a:graphic>
          </p:graphicFrame>
          <p:graphicFrame>
            <p:nvGraphicFramePr>
              <p:cNvPr id="21" name="Object 8"/>
              <p:cNvGraphicFramePr>
                <a:graphicFrameLocks noChangeAspect="1"/>
              </p:cNvGraphicFramePr>
              <p:nvPr/>
            </p:nvGraphicFramePr>
            <p:xfrm>
              <a:off x="4607719" y="4857760"/>
              <a:ext cx="321471" cy="428628"/>
            </p:xfrm>
            <a:graphic>
              <a:graphicData uri="http://schemas.openxmlformats.org/presentationml/2006/ole">
                <p:oleObj spid="_x0000_s35845" name="Equation" r:id="rId7" imgW="164885" imgH="215619" progId="Equation.DSMT4">
                  <p:embed/>
                </p:oleObj>
              </a:graphicData>
            </a:graphic>
          </p:graphicFrame>
        </p:grpSp>
      </p:grpSp>
      <p:sp>
        <p:nvSpPr>
          <p:cNvPr id="22" name="矩形 2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23" name="组合 22"/>
          <p:cNvGrpSpPr/>
          <p:nvPr/>
        </p:nvGrpSpPr>
        <p:grpSpPr>
          <a:xfrm>
            <a:off x="405566" y="1100120"/>
            <a:ext cx="4874981" cy="461665"/>
            <a:chOff x="477005" y="1314434"/>
            <a:chExt cx="4874981" cy="461665"/>
          </a:xfrm>
        </p:grpSpPr>
        <p:sp>
          <p:nvSpPr>
            <p:cNvPr id="24" name="矩形 23"/>
            <p:cNvSpPr/>
            <p:nvPr/>
          </p:nvSpPr>
          <p:spPr>
            <a:xfrm>
              <a:off x="977070" y="1314434"/>
              <a:ext cx="4374916"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2</a:t>
              </a:r>
              <a:r>
                <a:rPr lang="zh-CN" altLang="en-US" sz="2400" b="1" dirty="0" smtClean="0">
                  <a:latin typeface="微软雅黑" pitchFamily="34" charset="-122"/>
                  <a:ea typeface="微软雅黑" pitchFamily="34" charset="-122"/>
                </a:rPr>
                <a:t>、电子计轴系统基本工作原理</a:t>
              </a:r>
              <a:endParaRPr lang="zh-CN" altLang="en-US" sz="2400" b="1" dirty="0">
                <a:latin typeface="微软雅黑" pitchFamily="34" charset="-122"/>
                <a:ea typeface="微软雅黑" pitchFamily="34" charset="-122"/>
              </a:endParaRPr>
            </a:p>
          </p:txBody>
        </p:sp>
        <p:sp>
          <p:nvSpPr>
            <p:cNvPr id="25" name="燕尾形 2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燕尾形 2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3" name="组合 2"/>
          <p:cNvGrpSpPr/>
          <p:nvPr/>
        </p:nvGrpSpPr>
        <p:grpSpPr>
          <a:xfrm>
            <a:off x="405566" y="1100120"/>
            <a:ext cx="4874981" cy="461665"/>
            <a:chOff x="477005" y="1314434"/>
            <a:chExt cx="4874981" cy="461665"/>
          </a:xfrm>
        </p:grpSpPr>
        <p:sp>
          <p:nvSpPr>
            <p:cNvPr id="4" name="矩形 3"/>
            <p:cNvSpPr/>
            <p:nvPr/>
          </p:nvSpPr>
          <p:spPr>
            <a:xfrm>
              <a:off x="977070" y="1314434"/>
              <a:ext cx="4374916"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2</a:t>
              </a:r>
              <a:r>
                <a:rPr lang="zh-CN" altLang="en-US" sz="2400" b="1" dirty="0" smtClean="0">
                  <a:latin typeface="微软雅黑" pitchFamily="34" charset="-122"/>
                  <a:ea typeface="微软雅黑" pitchFamily="34" charset="-122"/>
                </a:rPr>
                <a:t>、电子计轴系统基本工作原理</a:t>
              </a:r>
              <a:endParaRPr lang="zh-CN" altLang="en-US" sz="2400" b="1" dirty="0">
                <a:latin typeface="微软雅黑" pitchFamily="34" charset="-122"/>
                <a:ea typeface="微软雅黑" pitchFamily="34" charset="-122"/>
              </a:endParaRP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7" name="Picture 1" descr="1"/>
          <p:cNvPicPr>
            <a:picLocks noChangeAspect="1" noChangeArrowheads="1"/>
          </p:cNvPicPr>
          <p:nvPr/>
        </p:nvPicPr>
        <p:blipFill>
          <a:blip r:embed="rId2"/>
          <a:srcRect l="4716" t="4054" r="52831" b="14864"/>
          <a:stretch>
            <a:fillRect/>
          </a:stretch>
        </p:blipFill>
        <p:spPr bwMode="auto">
          <a:xfrm>
            <a:off x="548441" y="1885938"/>
            <a:ext cx="4841553" cy="2857520"/>
          </a:xfrm>
          <a:prstGeom prst="rect">
            <a:avLst/>
          </a:prstGeom>
          <a:noFill/>
          <a:ln w="9525">
            <a:noFill/>
            <a:miter lim="800000"/>
            <a:headEnd/>
            <a:tailEnd/>
          </a:ln>
        </p:spPr>
      </p:pic>
      <p:sp>
        <p:nvSpPr>
          <p:cNvPr id="8" name="Rectangle 1"/>
          <p:cNvSpPr>
            <a:spLocks noChangeArrowheads="1"/>
          </p:cNvSpPr>
          <p:nvPr/>
        </p:nvSpPr>
        <p:spPr bwMode="auto">
          <a:xfrm>
            <a:off x="5691978" y="2386004"/>
            <a:ext cx="5500726" cy="1684244"/>
          </a:xfrm>
          <a:prstGeom prst="rect">
            <a:avLst/>
          </a:prstGeom>
          <a:noFill/>
          <a:ln w="9525">
            <a:noFill/>
            <a:miter lim="800000"/>
            <a:headEnd/>
            <a:tailEnd/>
          </a:ln>
          <a:effectLst/>
        </p:spPr>
        <p:txBody>
          <a:bodyPr wrap="square" anchor="ctr">
            <a:spAutoFit/>
          </a:bodyPr>
          <a:lstStyle/>
          <a:p>
            <a:pPr algn="just">
              <a:lnSpc>
                <a:spcPct val="150000"/>
              </a:lnSpc>
              <a:defRPr/>
            </a:pPr>
            <a:r>
              <a:rPr lang="zh-CN" altLang="en-US" sz="2400" b="1" kern="0" dirty="0">
                <a:solidFill>
                  <a:srgbClr val="333399"/>
                </a:solidFill>
                <a:latin typeface="Times New Roman" pitchFamily="18" charset="0"/>
                <a:cs typeface="fangsong_gb2312"/>
              </a:rPr>
              <a:t>每个检测点的计轴器由两套磁头构成。两组磁头产生的轴脉冲在时间上先后不同，可以判定列车的运行方向。</a:t>
            </a:r>
          </a:p>
        </p:txBody>
      </p:sp>
      <p:grpSp>
        <p:nvGrpSpPr>
          <p:cNvPr id="9" name="组合 61"/>
          <p:cNvGrpSpPr>
            <a:grpSpLocks/>
          </p:cNvGrpSpPr>
          <p:nvPr/>
        </p:nvGrpSpPr>
        <p:grpSpPr bwMode="auto">
          <a:xfrm>
            <a:off x="1905764" y="5190410"/>
            <a:ext cx="6218820" cy="1410432"/>
            <a:chOff x="1934458" y="5232243"/>
            <a:chExt cx="7180384" cy="1732152"/>
          </a:xfrm>
        </p:grpSpPr>
        <p:grpSp>
          <p:nvGrpSpPr>
            <p:cNvPr id="10" name="组合 55"/>
            <p:cNvGrpSpPr>
              <a:grpSpLocks/>
            </p:cNvGrpSpPr>
            <p:nvPr/>
          </p:nvGrpSpPr>
          <p:grpSpPr bwMode="auto">
            <a:xfrm>
              <a:off x="3336684" y="5232243"/>
              <a:ext cx="5778158" cy="1650009"/>
              <a:chOff x="2203451" y="914776"/>
              <a:chExt cx="4451050" cy="2047028"/>
            </a:xfrm>
          </p:grpSpPr>
          <p:sp>
            <p:nvSpPr>
              <p:cNvPr id="14" name="右箭头 11"/>
              <p:cNvSpPr>
                <a:spLocks noChangeArrowheads="1"/>
              </p:cNvSpPr>
              <p:nvPr/>
            </p:nvSpPr>
            <p:spPr bwMode="auto">
              <a:xfrm>
                <a:off x="2203451" y="914776"/>
                <a:ext cx="4451050" cy="2010393"/>
              </a:xfrm>
              <a:prstGeom prst="rightArrow">
                <a:avLst>
                  <a:gd name="adj1" fmla="val 70000"/>
                  <a:gd name="adj2" fmla="val 50000"/>
                </a:avLst>
              </a:prstGeom>
              <a:solidFill>
                <a:srgbClr val="C6D9F1">
                  <a:alpha val="90195"/>
                </a:srgbClr>
              </a:solidFill>
              <a:ln w="12700" algn="ctr">
                <a:solidFill>
                  <a:srgbClr val="D8D3E0">
                    <a:alpha val="90195"/>
                  </a:srgbClr>
                </a:solidFill>
                <a:miter lim="800000"/>
                <a:headEnd/>
                <a:tailEnd/>
              </a:ln>
            </p:spPr>
            <p:txBody>
              <a:bodyPr/>
              <a:lstStyle/>
              <a:p>
                <a:endParaRPr lang="zh-CN" altLang="en-US"/>
              </a:p>
            </p:txBody>
          </p:sp>
          <p:sp>
            <p:nvSpPr>
              <p:cNvPr id="15" name="右箭头 4"/>
              <p:cNvSpPr>
                <a:spLocks noChangeArrowheads="1"/>
              </p:cNvSpPr>
              <p:nvPr/>
            </p:nvSpPr>
            <p:spPr bwMode="auto">
              <a:xfrm>
                <a:off x="2394069" y="1017108"/>
                <a:ext cx="3632551" cy="1944696"/>
              </a:xfrm>
              <a:prstGeom prst="rect">
                <a:avLst/>
              </a:prstGeom>
              <a:noFill/>
              <a:ln w="9525">
                <a:noFill/>
                <a:miter lim="800000"/>
                <a:headEnd/>
                <a:tailEnd/>
              </a:ln>
            </p:spPr>
            <p:txBody>
              <a:bodyPr lIns="165100" tIns="41275" rIns="82550" bIns="41275" anchor="ctr"/>
              <a:lstStyle/>
              <a:p>
                <a:pPr algn="just" defTabSz="2889250">
                  <a:lnSpc>
                    <a:spcPct val="90000"/>
                  </a:lnSpc>
                  <a:spcAft>
                    <a:spcPct val="35000"/>
                  </a:spcAft>
                </a:pPr>
                <a:r>
                  <a:rPr lang="zh-CN" altLang="en-US" sz="2400" b="1" dirty="0">
                    <a:solidFill>
                      <a:srgbClr val="333399"/>
                    </a:solidFill>
                    <a:latin typeface="Perpetua" pitchFamily="18" charset="0"/>
                  </a:rPr>
                  <a:t>时间差→判定列车运行方向</a:t>
                </a:r>
              </a:p>
            </p:txBody>
          </p:sp>
        </p:grpSp>
        <p:grpSp>
          <p:nvGrpSpPr>
            <p:cNvPr id="11" name="组合 56"/>
            <p:cNvGrpSpPr>
              <a:grpSpLocks/>
            </p:cNvGrpSpPr>
            <p:nvPr/>
          </p:nvGrpSpPr>
          <p:grpSpPr bwMode="auto">
            <a:xfrm>
              <a:off x="1934458" y="5232246"/>
              <a:ext cx="1732149" cy="1732149"/>
              <a:chOff x="711590" y="853382"/>
              <a:chExt cx="2234384" cy="2234384"/>
            </a:xfrm>
          </p:grpSpPr>
          <p:sp>
            <p:nvSpPr>
              <p:cNvPr id="12" name="椭圆 11"/>
              <p:cNvSpPr/>
              <p:nvPr/>
            </p:nvSpPr>
            <p:spPr>
              <a:xfrm>
                <a:off x="711590" y="853382"/>
                <a:ext cx="2234384" cy="2234384"/>
              </a:xfrm>
              <a:prstGeom prst="ellipse">
                <a:avLst/>
              </a:prstGeom>
              <a:solidFill>
                <a:srgbClr val="1F497D">
                  <a:lumMod val="60000"/>
                  <a:lumOff val="4000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3" name="椭圆 6"/>
              <p:cNvSpPr>
                <a:spLocks noChangeArrowheads="1"/>
              </p:cNvSpPr>
              <p:nvPr/>
            </p:nvSpPr>
            <p:spPr bwMode="auto">
              <a:xfrm>
                <a:off x="817990" y="1163864"/>
                <a:ext cx="2021586" cy="1579618"/>
              </a:xfrm>
              <a:prstGeom prst="rect">
                <a:avLst/>
              </a:prstGeom>
              <a:noFill/>
              <a:ln w="9525">
                <a:noFill/>
                <a:miter lim="800000"/>
                <a:headEnd/>
                <a:tailEnd/>
              </a:ln>
            </p:spPr>
            <p:txBody>
              <a:bodyPr lIns="22225" tIns="22225" rIns="22225" bIns="22225" anchor="ctr"/>
              <a:lstStyle/>
              <a:p>
                <a:pPr algn="ctr" defTabSz="1555750">
                  <a:lnSpc>
                    <a:spcPct val="90000"/>
                  </a:lnSpc>
                  <a:spcAft>
                    <a:spcPct val="35000"/>
                  </a:spcAft>
                </a:pPr>
                <a:r>
                  <a:rPr lang="zh-CN" altLang="en-US" sz="2400" b="1" dirty="0">
                    <a:solidFill>
                      <a:srgbClr val="FFFFFF"/>
                    </a:solidFill>
                    <a:latin typeface="Perpetua" pitchFamily="18" charset="0"/>
                  </a:rPr>
                  <a:t>脉冲</a:t>
                </a:r>
                <a:endParaRPr lang="en-US" altLang="zh-CN" sz="2400" b="1" dirty="0">
                  <a:solidFill>
                    <a:srgbClr val="FFFFFF"/>
                  </a:solidFill>
                  <a:latin typeface="Perpetua" pitchFamily="18" charset="0"/>
                </a:endParaRPr>
              </a:p>
              <a:p>
                <a:pPr algn="ctr" defTabSz="1555750">
                  <a:lnSpc>
                    <a:spcPct val="90000"/>
                  </a:lnSpc>
                  <a:spcAft>
                    <a:spcPct val="35000"/>
                  </a:spcAft>
                </a:pPr>
                <a:r>
                  <a:rPr lang="zh-CN" altLang="en-US" sz="2400" b="1" dirty="0">
                    <a:solidFill>
                      <a:srgbClr val="FFFFFF"/>
                    </a:solidFill>
                    <a:latin typeface="Perpetua" pitchFamily="18" charset="0"/>
                  </a:rPr>
                  <a:t>时间顺序</a:t>
                </a:r>
              </a:p>
            </p:txBody>
          </p:sp>
        </p:grpSp>
      </p:grpSp>
      <p:grpSp>
        <p:nvGrpSpPr>
          <p:cNvPr id="16" name="组合 15"/>
          <p:cNvGrpSpPr>
            <a:grpSpLocks/>
          </p:cNvGrpSpPr>
          <p:nvPr/>
        </p:nvGrpSpPr>
        <p:grpSpPr bwMode="auto">
          <a:xfrm>
            <a:off x="765175" y="2425700"/>
            <a:ext cx="3671888" cy="1882775"/>
            <a:chOff x="764868" y="2426260"/>
            <a:chExt cx="3672204" cy="1882570"/>
          </a:xfrm>
        </p:grpSpPr>
        <p:sp>
          <p:nvSpPr>
            <p:cNvPr id="17" name="椭圆 16"/>
            <p:cNvSpPr/>
            <p:nvPr/>
          </p:nvSpPr>
          <p:spPr>
            <a:xfrm rot="2191709">
              <a:off x="764868" y="2994523"/>
              <a:ext cx="2584672" cy="1314307"/>
            </a:xfrm>
            <a:prstGeom prst="ellipse">
              <a:avLst/>
            </a:prstGeom>
            <a:noFill/>
            <a:ln w="28575">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椭圆 17"/>
            <p:cNvSpPr/>
            <p:nvPr/>
          </p:nvSpPr>
          <p:spPr>
            <a:xfrm rot="2191709">
              <a:off x="1852400" y="2426260"/>
              <a:ext cx="2584672" cy="1314307"/>
            </a:xfrm>
            <a:prstGeom prst="ellipse">
              <a:avLst/>
            </a:prstGeom>
            <a:noFill/>
            <a:ln w="28575">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2.5.1  </a:t>
            </a:r>
            <a:r>
              <a:rPr lang="zh-CN" altLang="en-US" sz="2800" b="1" dirty="0" smtClean="0">
                <a:solidFill>
                  <a:srgbClr val="0070C0"/>
                </a:solidFill>
                <a:latin typeface="微软雅黑" pitchFamily="34" charset="-122"/>
                <a:ea typeface="微软雅黑" pitchFamily="34" charset="-122"/>
                <a:sym typeface="Arial" pitchFamily="34" charset="0"/>
              </a:rPr>
              <a:t>电子计轴系统</a:t>
            </a:r>
            <a:endParaRPr lang="zh-CN" altLang="en-US" sz="2800" dirty="0">
              <a:solidFill>
                <a:srgbClr val="0070C0"/>
              </a:solidFill>
            </a:endParaRPr>
          </a:p>
        </p:txBody>
      </p:sp>
      <p:grpSp>
        <p:nvGrpSpPr>
          <p:cNvPr id="4" name="组合 3"/>
          <p:cNvGrpSpPr/>
          <p:nvPr/>
        </p:nvGrpSpPr>
        <p:grpSpPr>
          <a:xfrm>
            <a:off x="405566" y="1100120"/>
            <a:ext cx="4874981" cy="461665"/>
            <a:chOff x="477005" y="1314434"/>
            <a:chExt cx="4874981" cy="461665"/>
          </a:xfrm>
        </p:grpSpPr>
        <p:sp>
          <p:nvSpPr>
            <p:cNvPr id="5" name="矩形 4"/>
            <p:cNvSpPr/>
            <p:nvPr/>
          </p:nvSpPr>
          <p:spPr>
            <a:xfrm>
              <a:off x="977070" y="1314434"/>
              <a:ext cx="4374916"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2</a:t>
              </a:r>
              <a:r>
                <a:rPr lang="zh-CN" altLang="en-US" sz="2400" b="1" dirty="0" smtClean="0">
                  <a:latin typeface="微软雅黑" pitchFamily="34" charset="-122"/>
                  <a:ea typeface="微软雅黑" pitchFamily="34" charset="-122"/>
                </a:rPr>
                <a:t>、电子计轴系统基本工作原理</a:t>
              </a:r>
              <a:endParaRPr lang="zh-CN" altLang="en-US" sz="2400" b="1" dirty="0">
                <a:latin typeface="微软雅黑" pitchFamily="34" charset="-122"/>
                <a:ea typeface="微软雅黑" pitchFamily="34" charset="-122"/>
              </a:endParaRPr>
            </a:p>
          </p:txBody>
        </p:sp>
        <p:sp>
          <p:nvSpPr>
            <p:cNvPr id="6" name="燕尾形 5"/>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燕尾形 6"/>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8" name="图片 7" descr="C:\Users\Administrator\AppData\Roaming\Tencent\Users\603359521\QQ\WinTemp\RichOle\6)WX109_$$RG}JZJE00MP7C.png"/>
          <p:cNvPicPr/>
          <p:nvPr/>
        </p:nvPicPr>
        <p:blipFill>
          <a:blip r:embed="rId2" cstate="print"/>
          <a:srcRect/>
          <a:stretch>
            <a:fillRect/>
          </a:stretch>
        </p:blipFill>
        <p:spPr bwMode="auto">
          <a:xfrm>
            <a:off x="762756" y="2100252"/>
            <a:ext cx="6557995" cy="4200547"/>
          </a:xfrm>
          <a:prstGeom prst="rect">
            <a:avLst/>
          </a:prstGeom>
          <a:noFill/>
          <a:ln w="9525">
            <a:noFill/>
            <a:miter lim="800000"/>
            <a:headEnd/>
            <a:tailEnd/>
          </a:ln>
        </p:spPr>
      </p:pic>
      <p:grpSp>
        <p:nvGrpSpPr>
          <p:cNvPr id="11" name="组合 6"/>
          <p:cNvGrpSpPr>
            <a:grpSpLocks/>
          </p:cNvGrpSpPr>
          <p:nvPr/>
        </p:nvGrpSpPr>
        <p:grpSpPr bwMode="auto">
          <a:xfrm>
            <a:off x="8049432" y="2386004"/>
            <a:ext cx="3357563" cy="3714750"/>
            <a:chOff x="4446983" y="1785926"/>
            <a:chExt cx="4196983" cy="6246243"/>
          </a:xfrm>
        </p:grpSpPr>
        <p:sp>
          <p:nvSpPr>
            <p:cNvPr id="12" name="对角圆角矩形 11"/>
            <p:cNvSpPr/>
            <p:nvPr/>
          </p:nvSpPr>
          <p:spPr>
            <a:xfrm>
              <a:off x="4446983" y="1785926"/>
              <a:ext cx="4196983" cy="6246243"/>
            </a:xfrm>
            <a:prstGeom prst="round2DiagRect">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latin typeface="+mj-ea"/>
                <a:ea typeface="+mj-ea"/>
              </a:endParaRPr>
            </a:p>
          </p:txBody>
        </p:sp>
        <p:sp>
          <p:nvSpPr>
            <p:cNvPr id="13" name="TextBox 12"/>
            <p:cNvSpPr txBox="1"/>
            <p:nvPr/>
          </p:nvSpPr>
          <p:spPr>
            <a:xfrm>
              <a:off x="4508500" y="2026166"/>
              <a:ext cx="4071966" cy="5744408"/>
            </a:xfrm>
            <a:prstGeom prst="rect">
              <a:avLst/>
            </a:prstGeom>
            <a:noFill/>
          </p:spPr>
          <p:txBody>
            <a:bodyPr>
              <a:spAutoFit/>
            </a:bodyPr>
            <a:lstStyle/>
            <a:p>
              <a:pPr fontAlgn="auto">
                <a:spcBef>
                  <a:spcPts val="0"/>
                </a:spcBef>
                <a:spcAft>
                  <a:spcPts val="0"/>
                </a:spcAft>
                <a:defRPr/>
              </a:pPr>
              <a:r>
                <a:rPr lang="zh-CN" altLang="en-US" sz="2400" b="1" dirty="0">
                  <a:solidFill>
                    <a:srgbClr val="333399"/>
                  </a:solidFill>
                  <a:latin typeface="+mj-ea"/>
                  <a:ea typeface="+mj-ea"/>
                </a:rPr>
                <a:t>    在定义的轨道区段两端，选择在同一侧的</a:t>
              </a:r>
              <a:r>
                <a:rPr lang="zh-CN" altLang="en-US" sz="2400" b="1" dirty="0">
                  <a:solidFill>
                    <a:srgbClr val="00B050"/>
                  </a:solidFill>
                  <a:latin typeface="+mj-ea"/>
                  <a:ea typeface="+mj-ea"/>
                </a:rPr>
                <a:t>一根钢轨</a:t>
              </a:r>
              <a:r>
                <a:rPr lang="zh-CN" altLang="en-US" sz="2400" b="1" dirty="0">
                  <a:solidFill>
                    <a:srgbClr val="333399"/>
                  </a:solidFill>
                  <a:latin typeface="+mj-ea"/>
                  <a:ea typeface="+mj-ea"/>
                </a:rPr>
                <a:t>上安装两个</a:t>
              </a:r>
              <a:r>
                <a:rPr lang="zh-CN" altLang="en-US" sz="2400" b="1" dirty="0">
                  <a:solidFill>
                    <a:srgbClr val="FF0000"/>
                  </a:solidFill>
                  <a:latin typeface="+mj-ea"/>
                  <a:ea typeface="+mj-ea"/>
                </a:rPr>
                <a:t>计轴传感器</a:t>
              </a:r>
              <a:r>
                <a:rPr lang="zh-CN" altLang="en-US" sz="2400" b="1" dirty="0">
                  <a:solidFill>
                    <a:srgbClr val="333399"/>
                  </a:solidFill>
                  <a:latin typeface="+mj-ea"/>
                  <a:ea typeface="+mj-ea"/>
                </a:rPr>
                <a:t>探测的车轮。  当车轮通过时，它改变了传感器的发送器和接收器之间的交变磁场，从而改变了接收线圈上的感应电压或相位值。</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grpSp>
        <p:nvGrpSpPr>
          <p:cNvPr id="8" name="组合 9"/>
          <p:cNvGrpSpPr>
            <a:grpSpLocks/>
          </p:cNvGrpSpPr>
          <p:nvPr/>
        </p:nvGrpSpPr>
        <p:grpSpPr bwMode="auto">
          <a:xfrm>
            <a:off x="334128" y="1385872"/>
            <a:ext cx="11430079" cy="2071702"/>
            <a:chOff x="289384" y="1789497"/>
            <a:chExt cx="8426020" cy="1832385"/>
          </a:xfrm>
        </p:grpSpPr>
        <p:sp>
          <p:nvSpPr>
            <p:cNvPr id="9" name="圆角矩形 8"/>
            <p:cNvSpPr/>
            <p:nvPr/>
          </p:nvSpPr>
          <p:spPr>
            <a:xfrm>
              <a:off x="500034" y="2140893"/>
              <a:ext cx="8215370" cy="1480989"/>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zh-CN" altLang="en-US" sz="2400"/>
            </a:p>
          </p:txBody>
        </p:sp>
        <p:grpSp>
          <p:nvGrpSpPr>
            <p:cNvPr id="10" name="组合 8"/>
            <p:cNvGrpSpPr>
              <a:grpSpLocks/>
            </p:cNvGrpSpPr>
            <p:nvPr/>
          </p:nvGrpSpPr>
          <p:grpSpPr bwMode="auto">
            <a:xfrm>
              <a:off x="289384" y="1789497"/>
              <a:ext cx="1790531" cy="610795"/>
              <a:chOff x="-373287" y="2217582"/>
              <a:chExt cx="733825" cy="1151503"/>
            </a:xfrm>
          </p:grpSpPr>
          <p:sp>
            <p:nvSpPr>
              <p:cNvPr id="12" name="圆角矩形 4"/>
              <p:cNvSpPr/>
              <p:nvPr/>
            </p:nvSpPr>
            <p:spPr>
              <a:xfrm>
                <a:off x="-373287" y="2217582"/>
                <a:ext cx="733824" cy="1151503"/>
              </a:xfrm>
              <a:prstGeom prst="roundRect">
                <a:avLst/>
              </a:prstGeom>
              <a:solidFill>
                <a:schemeClr val="accent2">
                  <a:lumMod val="75000"/>
                </a:schemeClr>
              </a:solidFill>
              <a:ln/>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endParaRPr lang="zh-CN" altLang="en-US" sz="2400"/>
              </a:p>
            </p:txBody>
          </p:sp>
          <p:sp>
            <p:nvSpPr>
              <p:cNvPr id="13" name="TextBox 12"/>
              <p:cNvSpPr txBox="1"/>
              <p:nvPr/>
            </p:nvSpPr>
            <p:spPr>
              <a:xfrm>
                <a:off x="-330121" y="2345528"/>
                <a:ext cx="690659" cy="826844"/>
              </a:xfrm>
              <a:prstGeom prst="rect">
                <a:avLst/>
              </a:prstGeom>
              <a:noFill/>
            </p:spPr>
            <p:txBody>
              <a:bodyPr wrap="square">
                <a:spAutoFit/>
              </a:bodyPr>
              <a:lstStyle/>
              <a:p>
                <a:pPr fontAlgn="auto">
                  <a:spcBef>
                    <a:spcPts val="0"/>
                  </a:spcBef>
                  <a:spcAft>
                    <a:spcPts val="0"/>
                  </a:spcAft>
                  <a:defRPr/>
                </a:pPr>
                <a:r>
                  <a:rPr lang="zh-CN" altLang="en-US" sz="2400" b="1" dirty="0" smtClean="0">
                    <a:solidFill>
                      <a:schemeClr val="bg1"/>
                    </a:solidFill>
                    <a:latin typeface="Calibri" pitchFamily="34" charset="0"/>
                    <a:ea typeface="宋体" pitchFamily="2" charset="-122"/>
                    <a:cs typeface="Times New Roman" pitchFamily="18" charset="0"/>
                  </a:rPr>
                  <a:t>微机计轴技术</a:t>
                </a:r>
                <a:endParaRPr lang="zh-CN" altLang="en-US" sz="2400" b="1" dirty="0">
                  <a:solidFill>
                    <a:schemeClr val="bg1"/>
                  </a:solidFill>
                  <a:latin typeface="+mj-ea"/>
                  <a:ea typeface="+mj-ea"/>
                </a:endParaRPr>
              </a:p>
            </p:txBody>
          </p:sp>
        </p:grpSp>
        <p:sp>
          <p:nvSpPr>
            <p:cNvPr id="11" name="矩形 6"/>
            <p:cNvSpPr>
              <a:spLocks noChangeArrowheads="1"/>
            </p:cNvSpPr>
            <p:nvPr/>
          </p:nvSpPr>
          <p:spPr bwMode="auto">
            <a:xfrm>
              <a:off x="605360" y="2468163"/>
              <a:ext cx="8001056" cy="1072158"/>
            </a:xfrm>
            <a:prstGeom prst="rect">
              <a:avLst/>
            </a:prstGeom>
            <a:noFill/>
            <a:ln w="9525">
              <a:noFill/>
              <a:miter lim="800000"/>
              <a:headEnd/>
              <a:tailEnd/>
            </a:ln>
          </p:spPr>
          <p:txBody>
            <a:bodyPr>
              <a:spAutoFit/>
            </a:bodyPr>
            <a:lstStyle/>
            <a:p>
              <a:pPr lvl="0">
                <a:lnSpc>
                  <a:spcPct val="150000"/>
                </a:lnSpc>
              </a:pPr>
              <a:r>
                <a:rPr lang="zh-CN" altLang="en-US" sz="2400" b="1" dirty="0" smtClean="0">
                  <a:latin typeface="Calibri" pitchFamily="34" charset="0"/>
                  <a:ea typeface="宋体" pitchFamily="2" charset="-122"/>
                  <a:cs typeface="Times New Roman" pitchFamily="18" charset="0"/>
                </a:rPr>
                <a:t>        微机计轴技术是以计算机为核心，辅以外部设备，利用统计车辆轴数检测相应轨道区段是否有列车占用或列车已出清的技术。</a:t>
              </a:r>
              <a:endParaRPr lang="zh-CN" altLang="en-US" sz="2400" b="1" dirty="0" smtClean="0">
                <a:latin typeface="Arial" pitchFamily="34" charset="0"/>
                <a:ea typeface="宋体" pitchFamily="2" charset="-122"/>
                <a:cs typeface="宋体" pitchFamily="2" charset="-122"/>
              </a:endParaRPr>
            </a:p>
          </p:txBody>
        </p:sp>
      </p:grpSp>
      <p:grpSp>
        <p:nvGrpSpPr>
          <p:cNvPr id="15" name="组合 13"/>
          <p:cNvGrpSpPr>
            <a:grpSpLocks/>
          </p:cNvGrpSpPr>
          <p:nvPr/>
        </p:nvGrpSpPr>
        <p:grpSpPr bwMode="auto">
          <a:xfrm>
            <a:off x="2262980" y="5089542"/>
            <a:ext cx="3357560" cy="868362"/>
            <a:chOff x="1129470" y="3136663"/>
            <a:chExt cx="1800271" cy="867742"/>
          </a:xfrm>
        </p:grpSpPr>
        <p:sp>
          <p:nvSpPr>
            <p:cNvPr id="16" name="圆角矩形 15"/>
            <p:cNvSpPr/>
            <p:nvPr/>
          </p:nvSpPr>
          <p:spPr>
            <a:xfrm>
              <a:off x="1129470" y="3136663"/>
              <a:ext cx="1800271" cy="867742"/>
            </a:xfrm>
            <a:prstGeom prst="roundRect">
              <a:avLst/>
            </a:prstGeom>
            <a:gradFill rotWithShape="1">
              <a:gsLst>
                <a:gs pos="0">
                  <a:srgbClr val="CF6DA4">
                    <a:hueOff val="-13541849"/>
                    <a:satOff val="33344"/>
                    <a:lumOff val="-735"/>
                    <a:alphaOff val="0"/>
                    <a:tint val="74000"/>
                  </a:srgbClr>
                </a:gs>
                <a:gs pos="49000">
                  <a:srgbClr val="CF6DA4">
                    <a:hueOff val="-13541849"/>
                    <a:satOff val="33344"/>
                    <a:lumOff val="-735"/>
                    <a:alphaOff val="0"/>
                    <a:tint val="96000"/>
                    <a:shade val="84000"/>
                    <a:satMod val="110000"/>
                  </a:srgbClr>
                </a:gs>
                <a:gs pos="49100">
                  <a:srgbClr val="CF6DA4">
                    <a:hueOff val="-13541849"/>
                    <a:satOff val="33344"/>
                    <a:lumOff val="-735"/>
                    <a:alphaOff val="0"/>
                    <a:shade val="55000"/>
                    <a:satMod val="150000"/>
                  </a:srgbClr>
                </a:gs>
                <a:gs pos="92000">
                  <a:srgbClr val="CF6DA4">
                    <a:hueOff val="-13541849"/>
                    <a:satOff val="33344"/>
                    <a:lumOff val="-735"/>
                    <a:alphaOff val="0"/>
                    <a:tint val="98000"/>
                    <a:shade val="90000"/>
                    <a:satMod val="128000"/>
                  </a:srgbClr>
                </a:gs>
                <a:gs pos="100000">
                  <a:srgbClr val="CF6DA4">
                    <a:hueOff val="-13541849"/>
                    <a:satOff val="33344"/>
                    <a:lumOff val="-735"/>
                    <a:alphaOff val="0"/>
                    <a:tint val="90000"/>
                    <a:shade val="97000"/>
                    <a:satMod val="128000"/>
                  </a:srgbClr>
                </a:gs>
              </a:gsLst>
              <a:lin ang="5400000" scaled="1"/>
            </a:gradFill>
            <a:ln>
              <a:noFill/>
            </a:ln>
            <a:effectLst>
              <a:outerShdw blurRad="39000" dist="25400" dir="5400000" rotWithShape="0">
                <a:srgbClr val="CF6DA4">
                  <a:hueOff val="-13541849"/>
                  <a:satOff val="33344"/>
                  <a:lumOff val="-735"/>
                  <a:alphaOff val="0"/>
                  <a:shade val="33000"/>
                  <a:alpha val="83000"/>
                </a:srgbClr>
              </a:outerShdw>
            </a:effectLst>
          </p:spPr>
        </p:sp>
        <p:sp>
          <p:nvSpPr>
            <p:cNvPr id="17" name="圆角矩形 13"/>
            <p:cNvSpPr/>
            <p:nvPr/>
          </p:nvSpPr>
          <p:spPr>
            <a:xfrm>
              <a:off x="1172047" y="3179494"/>
              <a:ext cx="1715117" cy="782079"/>
            </a:xfrm>
            <a:prstGeom prst="rect">
              <a:avLst/>
            </a:prstGeom>
            <a:noFill/>
            <a:ln>
              <a:noFill/>
            </a:ln>
            <a:effectLst/>
          </p:spPr>
          <p:txBody>
            <a:bodyPr lIns="110490" tIns="110490" rIns="110490" bIns="110490" spcCol="1270" anchor="ctr"/>
            <a:lstStyle/>
            <a:p>
              <a:pPr algn="ctr" defTabSz="1289050" fontAlgn="auto">
                <a:lnSpc>
                  <a:spcPct val="90000"/>
                </a:lnSpc>
                <a:spcBef>
                  <a:spcPts val="0"/>
                </a:spcBef>
                <a:spcAft>
                  <a:spcPct val="35000"/>
                </a:spcAft>
                <a:defRPr/>
              </a:pPr>
              <a:r>
                <a:rPr lang="zh-CN" altLang="en-US" sz="2400" b="1" kern="0" dirty="0">
                  <a:solidFill>
                    <a:srgbClr val="0303EB"/>
                  </a:solidFill>
                  <a:latin typeface="微软雅黑" pitchFamily="34" charset="-122"/>
                  <a:ea typeface="微软雅黑" pitchFamily="34" charset="-122"/>
                </a:rPr>
                <a:t>西门子</a:t>
              </a:r>
              <a:r>
                <a:rPr lang="en-US" altLang="zh-CN" sz="2400" b="1" kern="0" dirty="0">
                  <a:solidFill>
                    <a:srgbClr val="0303EB"/>
                  </a:solidFill>
                  <a:latin typeface="微软雅黑" pitchFamily="34" charset="-122"/>
                  <a:ea typeface="微软雅黑" pitchFamily="34" charset="-122"/>
                </a:rPr>
                <a:t>AzSM30</a:t>
              </a:r>
              <a:r>
                <a:rPr lang="zh-CN" altLang="en-US" sz="2400" b="1" kern="0" dirty="0">
                  <a:solidFill>
                    <a:srgbClr val="0303EB"/>
                  </a:solidFill>
                  <a:latin typeface="微软雅黑" pitchFamily="34" charset="-122"/>
                  <a:ea typeface="微软雅黑" pitchFamily="34" charset="-122"/>
                </a:rPr>
                <a:t>系统</a:t>
              </a:r>
            </a:p>
          </p:txBody>
        </p:sp>
      </p:grpSp>
      <p:grpSp>
        <p:nvGrpSpPr>
          <p:cNvPr id="18" name="组合 15"/>
          <p:cNvGrpSpPr>
            <a:grpSpLocks/>
          </p:cNvGrpSpPr>
          <p:nvPr/>
        </p:nvGrpSpPr>
        <p:grpSpPr bwMode="auto">
          <a:xfrm>
            <a:off x="6322217" y="5089542"/>
            <a:ext cx="3084513" cy="868362"/>
            <a:chOff x="500068" y="1199563"/>
            <a:chExt cx="1800271" cy="867742"/>
          </a:xfrm>
        </p:grpSpPr>
        <p:sp>
          <p:nvSpPr>
            <p:cNvPr id="19" name="圆角矩形 18"/>
            <p:cNvSpPr/>
            <p:nvPr/>
          </p:nvSpPr>
          <p:spPr>
            <a:xfrm>
              <a:off x="500068" y="1199563"/>
              <a:ext cx="1800271" cy="867742"/>
            </a:xfrm>
            <a:prstGeom prst="roundRect">
              <a:avLst/>
            </a:prstGeom>
            <a:gradFill rotWithShape="1">
              <a:gsLst>
                <a:gs pos="0">
                  <a:srgbClr val="CF6DA4">
                    <a:hueOff val="-18055798"/>
                    <a:satOff val="44459"/>
                    <a:lumOff val="-980"/>
                    <a:alphaOff val="0"/>
                    <a:tint val="74000"/>
                  </a:srgbClr>
                </a:gs>
                <a:gs pos="49000">
                  <a:srgbClr val="CF6DA4">
                    <a:hueOff val="-18055798"/>
                    <a:satOff val="44459"/>
                    <a:lumOff val="-980"/>
                    <a:alphaOff val="0"/>
                    <a:tint val="96000"/>
                    <a:shade val="84000"/>
                    <a:satMod val="110000"/>
                  </a:srgbClr>
                </a:gs>
                <a:gs pos="49100">
                  <a:srgbClr val="CF6DA4">
                    <a:hueOff val="-18055798"/>
                    <a:satOff val="44459"/>
                    <a:lumOff val="-980"/>
                    <a:alphaOff val="0"/>
                    <a:shade val="55000"/>
                    <a:satMod val="150000"/>
                  </a:srgbClr>
                </a:gs>
                <a:gs pos="92000">
                  <a:srgbClr val="CF6DA4">
                    <a:hueOff val="-18055798"/>
                    <a:satOff val="44459"/>
                    <a:lumOff val="-980"/>
                    <a:alphaOff val="0"/>
                    <a:tint val="98000"/>
                    <a:shade val="90000"/>
                    <a:satMod val="128000"/>
                  </a:srgbClr>
                </a:gs>
                <a:gs pos="100000">
                  <a:srgbClr val="CF6DA4">
                    <a:hueOff val="-18055798"/>
                    <a:satOff val="44459"/>
                    <a:lumOff val="-980"/>
                    <a:alphaOff val="0"/>
                    <a:tint val="90000"/>
                    <a:shade val="97000"/>
                    <a:satMod val="128000"/>
                  </a:srgbClr>
                </a:gs>
              </a:gsLst>
              <a:lin ang="5400000" scaled="1"/>
            </a:gradFill>
            <a:ln>
              <a:noFill/>
            </a:ln>
            <a:effectLst>
              <a:outerShdw blurRad="39000" dist="25400" dir="5400000" rotWithShape="0">
                <a:srgbClr val="CF6DA4">
                  <a:hueOff val="-18055798"/>
                  <a:satOff val="44459"/>
                  <a:lumOff val="-980"/>
                  <a:alphaOff val="0"/>
                  <a:shade val="33000"/>
                  <a:alpha val="83000"/>
                </a:srgbClr>
              </a:outerShdw>
            </a:effectLst>
          </p:spPr>
        </p:sp>
        <p:sp>
          <p:nvSpPr>
            <p:cNvPr id="20" name="圆角矩形 16"/>
            <p:cNvSpPr/>
            <p:nvPr/>
          </p:nvSpPr>
          <p:spPr>
            <a:xfrm>
              <a:off x="542689" y="1242394"/>
              <a:ext cx="1715029" cy="782079"/>
            </a:xfrm>
            <a:prstGeom prst="rect">
              <a:avLst/>
            </a:prstGeom>
            <a:noFill/>
            <a:ln>
              <a:noFill/>
            </a:ln>
            <a:effectLst/>
          </p:spPr>
          <p:txBody>
            <a:bodyPr lIns="110490" tIns="110490" rIns="110490" bIns="110490" spcCol="1270" anchor="ctr"/>
            <a:lstStyle/>
            <a:p>
              <a:pPr algn="ctr" defTabSz="1289050" fontAlgn="auto">
                <a:lnSpc>
                  <a:spcPct val="90000"/>
                </a:lnSpc>
                <a:spcBef>
                  <a:spcPts val="0"/>
                </a:spcBef>
                <a:spcAft>
                  <a:spcPct val="35000"/>
                </a:spcAft>
                <a:defRPr/>
              </a:pPr>
              <a:r>
                <a:rPr lang="zh-CN" altLang="en-US" sz="2400" b="1" kern="0" dirty="0">
                  <a:solidFill>
                    <a:srgbClr val="0303EB"/>
                  </a:solidFill>
                  <a:latin typeface="微软雅黑" pitchFamily="34" charset="-122"/>
                  <a:ea typeface="微软雅黑" pitchFamily="34" charset="-122"/>
                </a:rPr>
                <a:t>阿尔卡特计轴系统</a:t>
              </a:r>
            </a:p>
          </p:txBody>
        </p:sp>
      </p:grpSp>
      <p:sp>
        <p:nvSpPr>
          <p:cNvPr id="21" name="燕尾形箭头 20"/>
          <p:cNvSpPr/>
          <p:nvPr/>
        </p:nvSpPr>
        <p:spPr>
          <a:xfrm rot="5400000">
            <a:off x="5513383" y="3779045"/>
            <a:ext cx="785818" cy="1285884"/>
          </a:xfrm>
          <a:prstGeom prst="notchedRightArrow">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grpSp>
        <p:nvGrpSpPr>
          <p:cNvPr id="3" name="组合 2"/>
          <p:cNvGrpSpPr/>
          <p:nvPr/>
        </p:nvGrpSpPr>
        <p:grpSpPr>
          <a:xfrm>
            <a:off x="334128" y="1171558"/>
            <a:ext cx="6641490" cy="461665"/>
            <a:chOff x="477005" y="1314434"/>
            <a:chExt cx="6641490" cy="461665"/>
          </a:xfrm>
        </p:grpSpPr>
        <p:sp>
          <p:nvSpPr>
            <p:cNvPr id="4" name="矩形 3"/>
            <p:cNvSpPr/>
            <p:nvPr/>
          </p:nvSpPr>
          <p:spPr>
            <a:xfrm>
              <a:off x="977070" y="1314434"/>
              <a:ext cx="6141425"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、西门子</a:t>
              </a:r>
              <a:r>
                <a:rPr lang="en-US" altLang="zh-CN" sz="2400" b="1" dirty="0" smtClean="0">
                  <a:latin typeface="微软雅黑" pitchFamily="34" charset="-122"/>
                  <a:ea typeface="微软雅黑" pitchFamily="34" charset="-122"/>
                </a:rPr>
                <a:t>AzSM350</a:t>
              </a:r>
              <a:r>
                <a:rPr lang="zh-CN" altLang="en-US" sz="2400" b="1" dirty="0" smtClean="0">
                  <a:latin typeface="微软雅黑" pitchFamily="34" charset="-122"/>
                  <a:ea typeface="微软雅黑" pitchFamily="34" charset="-122"/>
                </a:rPr>
                <a:t>微机计轴系统结构组成</a:t>
              </a: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3" name="组合 14"/>
          <p:cNvGrpSpPr>
            <a:grpSpLocks/>
          </p:cNvGrpSpPr>
          <p:nvPr/>
        </p:nvGrpSpPr>
        <p:grpSpPr bwMode="auto">
          <a:xfrm>
            <a:off x="2120078" y="4100516"/>
            <a:ext cx="6429375" cy="2643187"/>
            <a:chOff x="571472" y="1714488"/>
            <a:chExt cx="6429420" cy="2643206"/>
          </a:xfrm>
        </p:grpSpPr>
        <p:sp>
          <p:nvSpPr>
            <p:cNvPr id="24" name="右箭头 4"/>
            <p:cNvSpPr>
              <a:spLocks noChangeArrowheads="1"/>
            </p:cNvSpPr>
            <p:nvPr/>
          </p:nvSpPr>
          <p:spPr bwMode="auto">
            <a:xfrm>
              <a:off x="1497793" y="1714488"/>
              <a:ext cx="5503099" cy="2643206"/>
            </a:xfrm>
            <a:prstGeom prst="rightArrow">
              <a:avLst>
                <a:gd name="adj1" fmla="val 50000"/>
                <a:gd name="adj2" fmla="val 49996"/>
              </a:avLst>
            </a:prstGeom>
            <a:solidFill>
              <a:srgbClr val="D0E3EA"/>
            </a:solidFill>
            <a:ln w="9525">
              <a:noFill/>
              <a:miter lim="800000"/>
              <a:headEnd/>
              <a:tailEnd/>
            </a:ln>
          </p:spPr>
          <p:txBody>
            <a:bodyPr/>
            <a:lstStyle/>
            <a:p>
              <a:endParaRPr lang="zh-CN" altLang="en-US" b="1">
                <a:solidFill>
                  <a:srgbClr val="0303EB"/>
                </a:solidFill>
              </a:endParaRPr>
            </a:p>
          </p:txBody>
        </p:sp>
        <p:grpSp>
          <p:nvGrpSpPr>
            <p:cNvPr id="25" name="组合 13"/>
            <p:cNvGrpSpPr>
              <a:grpSpLocks/>
            </p:cNvGrpSpPr>
            <p:nvPr/>
          </p:nvGrpSpPr>
          <p:grpSpPr bwMode="auto">
            <a:xfrm>
              <a:off x="571472" y="2071114"/>
              <a:ext cx="2214577" cy="1913608"/>
              <a:chOff x="171069" y="716757"/>
              <a:chExt cx="1514479" cy="955676"/>
            </a:xfrm>
          </p:grpSpPr>
          <p:sp>
            <p:nvSpPr>
              <p:cNvPr id="26" name="圆角矩形 6"/>
              <p:cNvSpPr>
                <a:spLocks noChangeArrowheads="1"/>
              </p:cNvSpPr>
              <p:nvPr/>
            </p:nvSpPr>
            <p:spPr bwMode="auto">
              <a:xfrm>
                <a:off x="171069" y="716757"/>
                <a:ext cx="1514479" cy="955676"/>
              </a:xfrm>
              <a:prstGeom prst="roundRect">
                <a:avLst>
                  <a:gd name="adj" fmla="val 16667"/>
                </a:avLst>
              </a:prstGeom>
              <a:solidFill>
                <a:srgbClr val="4BACC6"/>
              </a:solidFill>
              <a:ln w="12700" algn="ctr">
                <a:solidFill>
                  <a:srgbClr val="FFFFFF"/>
                </a:solidFill>
                <a:round/>
                <a:headEnd/>
                <a:tailEnd/>
              </a:ln>
            </p:spPr>
            <p:txBody>
              <a:bodyPr/>
              <a:lstStyle/>
              <a:p>
                <a:endParaRPr lang="zh-CN" altLang="en-US" b="1">
                  <a:solidFill>
                    <a:srgbClr val="0303EB"/>
                  </a:solidFill>
                </a:endParaRPr>
              </a:p>
            </p:txBody>
          </p:sp>
          <p:sp>
            <p:nvSpPr>
              <p:cNvPr id="27" name="圆角矩形 5"/>
              <p:cNvSpPr>
                <a:spLocks noChangeArrowheads="1"/>
              </p:cNvSpPr>
              <p:nvPr/>
            </p:nvSpPr>
            <p:spPr bwMode="auto">
              <a:xfrm>
                <a:off x="217721" y="763409"/>
                <a:ext cx="1421175" cy="862372"/>
              </a:xfrm>
              <a:prstGeom prst="rect">
                <a:avLst/>
              </a:prstGeom>
              <a:noFill/>
              <a:ln w="9525">
                <a:noFill/>
                <a:miter lim="800000"/>
                <a:headEnd/>
                <a:tailEnd/>
              </a:ln>
            </p:spPr>
            <p:txBody>
              <a:bodyPr lIns="60960" tIns="60960" rIns="60960" bIns="60960" anchor="ctr"/>
              <a:lstStyle/>
              <a:p>
                <a:pPr algn="just" defTabSz="711200">
                  <a:lnSpc>
                    <a:spcPct val="90000"/>
                  </a:lnSpc>
                  <a:spcAft>
                    <a:spcPct val="35000"/>
                  </a:spcAft>
                </a:pPr>
                <a:r>
                  <a:rPr lang="zh-CN" altLang="en-US" sz="2400" b="1">
                    <a:solidFill>
                      <a:srgbClr val="0303EB"/>
                    </a:solidFill>
                    <a:latin typeface="Perpetua" pitchFamily="18" charset="0"/>
                  </a:rPr>
                  <a:t>固定的方向上作为中央处理和监控的计数单元</a:t>
                </a:r>
              </a:p>
            </p:txBody>
          </p:sp>
        </p:grpSp>
      </p:grpSp>
      <p:grpSp>
        <p:nvGrpSpPr>
          <p:cNvPr id="28" name="组合 27"/>
          <p:cNvGrpSpPr>
            <a:grpSpLocks/>
          </p:cNvGrpSpPr>
          <p:nvPr/>
        </p:nvGrpSpPr>
        <p:grpSpPr bwMode="auto">
          <a:xfrm>
            <a:off x="4834703" y="4457703"/>
            <a:ext cx="2214563" cy="1928813"/>
            <a:chOff x="1766892" y="716757"/>
            <a:chExt cx="1514479" cy="955676"/>
          </a:xfrm>
        </p:grpSpPr>
        <p:sp>
          <p:nvSpPr>
            <p:cNvPr id="29" name="圆角矩形 9"/>
            <p:cNvSpPr>
              <a:spLocks noChangeArrowheads="1"/>
            </p:cNvSpPr>
            <p:nvPr/>
          </p:nvSpPr>
          <p:spPr bwMode="auto">
            <a:xfrm>
              <a:off x="1766892" y="716757"/>
              <a:ext cx="1514479" cy="955676"/>
            </a:xfrm>
            <a:prstGeom prst="roundRect">
              <a:avLst>
                <a:gd name="adj" fmla="val 16667"/>
              </a:avLst>
            </a:prstGeom>
            <a:solidFill>
              <a:srgbClr val="60E146"/>
            </a:solidFill>
            <a:ln w="12700" algn="ctr">
              <a:solidFill>
                <a:srgbClr val="FFFFFF"/>
              </a:solidFill>
              <a:round/>
              <a:headEnd/>
              <a:tailEnd/>
            </a:ln>
          </p:spPr>
          <p:txBody>
            <a:bodyPr/>
            <a:lstStyle/>
            <a:p>
              <a:pPr>
                <a:lnSpc>
                  <a:spcPct val="125000"/>
                </a:lnSpc>
              </a:pPr>
              <a:endParaRPr lang="zh-CN" altLang="en-US" b="1">
                <a:solidFill>
                  <a:srgbClr val="0303EB"/>
                </a:solidFill>
              </a:endParaRPr>
            </a:p>
          </p:txBody>
        </p:sp>
        <p:sp>
          <p:nvSpPr>
            <p:cNvPr id="30" name="圆角矩形 7"/>
            <p:cNvSpPr>
              <a:spLocks noChangeArrowheads="1"/>
            </p:cNvSpPr>
            <p:nvPr/>
          </p:nvSpPr>
          <p:spPr bwMode="auto">
            <a:xfrm>
              <a:off x="1813544" y="763409"/>
              <a:ext cx="1421175" cy="862372"/>
            </a:xfrm>
            <a:prstGeom prst="rect">
              <a:avLst/>
            </a:prstGeom>
            <a:noFill/>
            <a:ln w="9525">
              <a:noFill/>
              <a:miter lim="800000"/>
              <a:headEnd/>
              <a:tailEnd/>
            </a:ln>
          </p:spPr>
          <p:txBody>
            <a:bodyPr lIns="60960" tIns="60960" rIns="60960" bIns="60960" anchor="ctr"/>
            <a:lstStyle/>
            <a:p>
              <a:pPr algn="just" defTabSz="711200">
                <a:lnSpc>
                  <a:spcPct val="125000"/>
                </a:lnSpc>
                <a:spcAft>
                  <a:spcPct val="35000"/>
                </a:spcAft>
              </a:pPr>
              <a:r>
                <a:rPr lang="zh-CN" altLang="en-US" sz="2400" b="1">
                  <a:solidFill>
                    <a:srgbClr val="0303EB"/>
                  </a:solidFill>
                  <a:latin typeface="Perpetua" pitchFamily="18" charset="0"/>
                </a:rPr>
                <a:t>归总计数点的轴脉冲信息</a:t>
              </a:r>
            </a:p>
          </p:txBody>
        </p:sp>
      </p:grpSp>
      <p:grpSp>
        <p:nvGrpSpPr>
          <p:cNvPr id="31" name="组合 30"/>
          <p:cNvGrpSpPr>
            <a:grpSpLocks/>
          </p:cNvGrpSpPr>
          <p:nvPr/>
        </p:nvGrpSpPr>
        <p:grpSpPr bwMode="auto">
          <a:xfrm>
            <a:off x="7620766" y="4460878"/>
            <a:ext cx="2214562" cy="1997075"/>
            <a:chOff x="3362715" y="716757"/>
            <a:chExt cx="1514479" cy="955676"/>
          </a:xfrm>
        </p:grpSpPr>
        <p:sp>
          <p:nvSpPr>
            <p:cNvPr id="32" name="圆角矩形 12"/>
            <p:cNvSpPr>
              <a:spLocks noChangeArrowheads="1"/>
            </p:cNvSpPr>
            <p:nvPr/>
          </p:nvSpPr>
          <p:spPr bwMode="auto">
            <a:xfrm>
              <a:off x="3362715" y="716757"/>
              <a:ext cx="1514479" cy="955676"/>
            </a:xfrm>
            <a:prstGeom prst="roundRect">
              <a:avLst>
                <a:gd name="adj" fmla="val 16667"/>
              </a:avLst>
            </a:prstGeom>
            <a:solidFill>
              <a:srgbClr val="F79646"/>
            </a:solidFill>
            <a:ln w="12700" algn="ctr">
              <a:solidFill>
                <a:srgbClr val="FFFFFF"/>
              </a:solidFill>
              <a:round/>
              <a:headEnd/>
              <a:tailEnd/>
            </a:ln>
          </p:spPr>
          <p:txBody>
            <a:bodyPr/>
            <a:lstStyle/>
            <a:p>
              <a:pPr>
                <a:lnSpc>
                  <a:spcPct val="125000"/>
                </a:lnSpc>
              </a:pPr>
              <a:endParaRPr lang="zh-CN" altLang="en-US" b="1">
                <a:solidFill>
                  <a:srgbClr val="0303EB"/>
                </a:solidFill>
              </a:endParaRPr>
            </a:p>
          </p:txBody>
        </p:sp>
        <p:sp>
          <p:nvSpPr>
            <p:cNvPr id="33" name="圆角矩形 9"/>
            <p:cNvSpPr>
              <a:spLocks noChangeArrowheads="1"/>
            </p:cNvSpPr>
            <p:nvPr/>
          </p:nvSpPr>
          <p:spPr bwMode="auto">
            <a:xfrm>
              <a:off x="3409367" y="763409"/>
              <a:ext cx="1421175" cy="862372"/>
            </a:xfrm>
            <a:prstGeom prst="rect">
              <a:avLst/>
            </a:prstGeom>
            <a:noFill/>
            <a:ln w="9525">
              <a:noFill/>
              <a:miter lim="800000"/>
              <a:headEnd/>
              <a:tailEnd/>
            </a:ln>
          </p:spPr>
          <p:txBody>
            <a:bodyPr lIns="60960" tIns="60960" rIns="60960" bIns="60960" anchor="ctr"/>
            <a:lstStyle/>
            <a:p>
              <a:pPr algn="just" defTabSz="711200">
                <a:lnSpc>
                  <a:spcPct val="125000"/>
                </a:lnSpc>
                <a:spcAft>
                  <a:spcPct val="35000"/>
                </a:spcAft>
              </a:pPr>
              <a:r>
                <a:rPr lang="zh-CN" altLang="en-US" sz="2400" b="1">
                  <a:solidFill>
                    <a:srgbClr val="0303EB"/>
                  </a:solidFill>
                  <a:latin typeface="Perpetua" pitchFamily="18" charset="0"/>
                </a:rPr>
                <a:t>给出轨道区段的空闲或占用表示</a:t>
              </a:r>
            </a:p>
          </p:txBody>
        </p:sp>
      </p:grpSp>
      <p:sp>
        <p:nvSpPr>
          <p:cNvPr id="34" name="Rectangle 1"/>
          <p:cNvSpPr>
            <a:spLocks noChangeArrowheads="1"/>
          </p:cNvSpPr>
          <p:nvPr/>
        </p:nvSpPr>
        <p:spPr bwMode="auto">
          <a:xfrm>
            <a:off x="1191384" y="1957376"/>
            <a:ext cx="10072758" cy="1684244"/>
          </a:xfrm>
          <a:prstGeom prst="rect">
            <a:avLst/>
          </a:prstGeom>
          <a:noFill/>
          <a:ln w="9525">
            <a:noFill/>
            <a:miter lim="800000"/>
            <a:headEnd/>
            <a:tailEnd/>
          </a:ln>
          <a:effectLst/>
        </p:spPr>
        <p:txBody>
          <a:bodyPr wrap="square" anchor="ctr">
            <a:spAutoFit/>
          </a:bodyPr>
          <a:lstStyle/>
          <a:p>
            <a:pPr>
              <a:lnSpc>
                <a:spcPct val="150000"/>
              </a:lnSpc>
              <a:defRPr/>
            </a:pPr>
            <a:r>
              <a:rPr lang="zh-CN" altLang="en-US" sz="2400" b="1" kern="0" dirty="0">
                <a:solidFill>
                  <a:srgbClr val="333399"/>
                </a:solidFill>
                <a:latin typeface="Times New Roman" pitchFamily="18" charset="0"/>
                <a:cs typeface="fangsong_gb2312"/>
              </a:rPr>
              <a:t>        </a:t>
            </a:r>
            <a:r>
              <a:rPr lang="zh-CN" altLang="en-US" sz="2400" b="1" kern="0" dirty="0">
                <a:latin typeface="Times New Roman" pitchFamily="18" charset="0"/>
                <a:cs typeface="fangsong_gb2312"/>
              </a:rPr>
              <a:t>在被检测轨道区段的始终端置有</a:t>
            </a:r>
            <a:r>
              <a:rPr lang="zh-CN" altLang="en-US" sz="2400" b="1" kern="0" dirty="0">
                <a:solidFill>
                  <a:srgbClr val="0303EB"/>
                </a:solidFill>
                <a:latin typeface="Times New Roman" pitchFamily="18" charset="0"/>
                <a:cs typeface="fangsong_gb2312"/>
              </a:rPr>
              <a:t>车轮传感器（计数点或车轮传感器）</a:t>
            </a:r>
            <a:r>
              <a:rPr lang="zh-CN" altLang="en-US" sz="2400" b="1" kern="0" dirty="0">
                <a:latin typeface="Times New Roman" pitchFamily="18" charset="0"/>
                <a:cs typeface="fangsong_gb2312"/>
              </a:rPr>
              <a:t>。每个车轮传感器经由</a:t>
            </a:r>
            <a:r>
              <a:rPr lang="zh-CN" altLang="en-US" sz="2400" b="1" kern="0" dirty="0">
                <a:solidFill>
                  <a:srgbClr val="0303EB"/>
                </a:solidFill>
                <a:latin typeface="Times New Roman" pitchFamily="18" charset="0"/>
                <a:cs typeface="fangsong_gb2312"/>
              </a:rPr>
              <a:t>通信电缆</a:t>
            </a:r>
            <a:r>
              <a:rPr lang="zh-CN" altLang="en-US" sz="2400" b="1" kern="0" dirty="0">
                <a:latin typeface="Times New Roman" pitchFamily="18" charset="0"/>
                <a:cs typeface="fangsong_gb2312"/>
              </a:rPr>
              <a:t>与</a:t>
            </a:r>
            <a:r>
              <a:rPr lang="zh-CN" altLang="en-US" sz="2400" b="1" kern="0" dirty="0">
                <a:solidFill>
                  <a:srgbClr val="0303EB"/>
                </a:solidFill>
                <a:latin typeface="Times New Roman" pitchFamily="18" charset="0"/>
                <a:cs typeface="fangsong_gb2312"/>
              </a:rPr>
              <a:t>中央计数</a:t>
            </a:r>
            <a:r>
              <a:rPr lang="zh-CN" altLang="en-US" sz="2400" b="1" kern="0" dirty="0">
                <a:latin typeface="Times New Roman" pitchFamily="18" charset="0"/>
                <a:cs typeface="fangsong_gb2312"/>
              </a:rPr>
              <a:t>设备相连</a:t>
            </a:r>
            <a:r>
              <a:rPr lang="zh-CN" altLang="en-US" sz="2400" b="1" kern="0" dirty="0" smtClean="0">
                <a:latin typeface="Times New Roman" pitchFamily="18" charset="0"/>
                <a:cs typeface="fangsong_gb2312"/>
              </a:rPr>
              <a:t>。</a:t>
            </a:r>
            <a:endParaRPr lang="en-US" altLang="zh-CN" sz="2400" b="1" kern="0" dirty="0" smtClean="0">
              <a:latin typeface="Times New Roman" pitchFamily="18" charset="0"/>
              <a:cs typeface="fangsong_gb2312"/>
            </a:endParaRPr>
          </a:p>
          <a:p>
            <a:pPr>
              <a:lnSpc>
                <a:spcPct val="150000"/>
              </a:lnSpc>
              <a:defRPr/>
            </a:pPr>
            <a:r>
              <a:rPr lang="en-US" altLang="zh-CN" sz="2400" b="1" kern="0" dirty="0" smtClean="0">
                <a:latin typeface="Times New Roman" pitchFamily="18" charset="0"/>
                <a:cs typeface="fangsong_gb2312"/>
              </a:rPr>
              <a:t>        </a:t>
            </a:r>
            <a:r>
              <a:rPr lang="zh-CN" altLang="en-US" sz="2400" b="1" kern="0" dirty="0" smtClean="0">
                <a:latin typeface="Times New Roman" pitchFamily="18" charset="0"/>
                <a:cs typeface="fangsong_gb2312"/>
              </a:rPr>
              <a:t>对</a:t>
            </a:r>
            <a:r>
              <a:rPr lang="zh-CN" altLang="en-US" sz="2400" b="1" kern="0" dirty="0">
                <a:latin typeface="Times New Roman" pitchFamily="18" charset="0"/>
                <a:cs typeface="fangsong_gb2312"/>
              </a:rPr>
              <a:t>车轮传感器的供电也经由此联系通道实现。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0-#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128" y="1171558"/>
            <a:ext cx="6880338" cy="461665"/>
            <a:chOff x="477005" y="1314434"/>
            <a:chExt cx="6880338" cy="461665"/>
          </a:xfrm>
        </p:grpSpPr>
        <p:sp>
          <p:nvSpPr>
            <p:cNvPr id="3" name="矩形 2"/>
            <p:cNvSpPr/>
            <p:nvPr/>
          </p:nvSpPr>
          <p:spPr>
            <a:xfrm>
              <a:off x="977070" y="1314434"/>
              <a:ext cx="638027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、西门子</a:t>
              </a:r>
              <a:r>
                <a:rPr lang="en-US" altLang="zh-CN" sz="2400" b="1" dirty="0" smtClean="0">
                  <a:latin typeface="微软雅黑" pitchFamily="34" charset="-122"/>
                  <a:ea typeface="微软雅黑" pitchFamily="34" charset="-122"/>
                </a:rPr>
                <a:t>AzSM350U</a:t>
              </a:r>
              <a:r>
                <a:rPr lang="zh-CN" altLang="en-US" sz="2400" b="1" dirty="0" smtClean="0">
                  <a:latin typeface="微软雅黑" pitchFamily="34" charset="-122"/>
                  <a:ea typeface="微软雅黑" pitchFamily="34" charset="-122"/>
                </a:rPr>
                <a:t>微机计轴系统结构组成</a:t>
              </a:r>
            </a:p>
          </p:txBody>
        </p:sp>
        <p:sp>
          <p:nvSpPr>
            <p:cNvPr id="4" name="燕尾形 3"/>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矩形 5"/>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grpSp>
        <p:nvGrpSpPr>
          <p:cNvPr id="7" name="组合 34"/>
          <p:cNvGrpSpPr>
            <a:grpSpLocks/>
          </p:cNvGrpSpPr>
          <p:nvPr/>
        </p:nvGrpSpPr>
        <p:grpSpPr bwMode="auto">
          <a:xfrm>
            <a:off x="1691450" y="2600318"/>
            <a:ext cx="4640262" cy="3465512"/>
            <a:chOff x="2720992" y="2646382"/>
            <a:chExt cx="4640262" cy="3465513"/>
          </a:xfrm>
        </p:grpSpPr>
        <p:sp>
          <p:nvSpPr>
            <p:cNvPr id="8" name="直接连接符 5"/>
            <p:cNvSpPr/>
            <p:nvPr/>
          </p:nvSpPr>
          <p:spPr>
            <a:xfrm>
              <a:off x="2720992" y="2646382"/>
              <a:ext cx="3463925" cy="3465513"/>
            </a:xfrm>
            <a:custGeom>
              <a:avLst/>
              <a:gdLst/>
              <a:ahLst/>
              <a:cxnLst/>
              <a:rect l="0" t="0" r="0" b="0"/>
              <a:pathLst>
                <a:path>
                  <a:moveTo>
                    <a:pt x="2639050" y="256037"/>
                  </a:moveTo>
                  <a:arcTo wR="1732594" hR="1732594" stAng="18092742" swAng="1451563"/>
                </a:path>
              </a:pathLst>
            </a:custGeom>
            <a:noFill/>
            <a:ln w="28575" cap="flat" cmpd="sng" algn="ctr">
              <a:solidFill>
                <a:srgbClr val="CF6DA4">
                  <a:hueOff val="0"/>
                  <a:satOff val="0"/>
                  <a:lumOff val="0"/>
                  <a:alphaOff val="0"/>
                </a:srgbClr>
              </a:solidFill>
              <a:prstDash val="solid"/>
            </a:ln>
            <a:effectLst/>
          </p:spPr>
          <p:txBody>
            <a:bodyPr/>
            <a:lstStyle/>
            <a:p>
              <a:pPr fontAlgn="auto">
                <a:spcBef>
                  <a:spcPts val="0"/>
                </a:spcBef>
                <a:spcAft>
                  <a:spcPts val="0"/>
                </a:spcAft>
                <a:defRPr/>
              </a:pPr>
              <a:endParaRPr lang="zh-CN" altLang="en-US" sz="2400" b="1" kern="0" dirty="0">
                <a:solidFill>
                  <a:sysClr val="windowText" lastClr="000000">
                    <a:hueOff val="0"/>
                    <a:satOff val="0"/>
                    <a:lumOff val="0"/>
                    <a:alphaOff val="0"/>
                  </a:sysClr>
                </a:solidFill>
                <a:latin typeface="Times New Roman" pitchFamily="18" charset="0"/>
                <a:ea typeface="+mj-ea"/>
                <a:cs typeface="Times New Roman" pitchFamily="18" charset="0"/>
              </a:endParaRPr>
            </a:p>
          </p:txBody>
        </p:sp>
        <p:grpSp>
          <p:nvGrpSpPr>
            <p:cNvPr id="9" name="组合 9"/>
            <p:cNvGrpSpPr>
              <a:grpSpLocks/>
            </p:cNvGrpSpPr>
            <p:nvPr/>
          </p:nvGrpSpPr>
          <p:grpSpPr bwMode="auto">
            <a:xfrm>
              <a:off x="4746643" y="3409969"/>
              <a:ext cx="2614613" cy="868363"/>
              <a:chOff x="3638180" y="1199562"/>
              <a:chExt cx="1957750" cy="867743"/>
            </a:xfrm>
          </p:grpSpPr>
          <p:sp>
            <p:nvSpPr>
              <p:cNvPr id="10" name="圆角矩形 9"/>
              <p:cNvSpPr/>
              <p:nvPr/>
            </p:nvSpPr>
            <p:spPr>
              <a:xfrm>
                <a:off x="3736840" y="1199562"/>
                <a:ext cx="1800845" cy="867743"/>
              </a:xfrm>
              <a:prstGeom prst="roundRect">
                <a:avLst/>
              </a:prstGeom>
              <a:gradFill rotWithShape="1">
                <a:gsLst>
                  <a:gs pos="0">
                    <a:srgbClr val="CF6DA4">
                      <a:hueOff val="-4513949"/>
                      <a:satOff val="11115"/>
                      <a:lumOff val="-245"/>
                      <a:alphaOff val="0"/>
                      <a:tint val="74000"/>
                    </a:srgbClr>
                  </a:gs>
                  <a:gs pos="49000">
                    <a:srgbClr val="CF6DA4">
                      <a:hueOff val="-4513949"/>
                      <a:satOff val="11115"/>
                      <a:lumOff val="-245"/>
                      <a:alphaOff val="0"/>
                      <a:tint val="96000"/>
                      <a:shade val="84000"/>
                      <a:satMod val="110000"/>
                    </a:srgbClr>
                  </a:gs>
                  <a:gs pos="49100">
                    <a:srgbClr val="CF6DA4">
                      <a:hueOff val="-4513949"/>
                      <a:satOff val="11115"/>
                      <a:lumOff val="-245"/>
                      <a:alphaOff val="0"/>
                      <a:shade val="55000"/>
                      <a:satMod val="150000"/>
                    </a:srgbClr>
                  </a:gs>
                  <a:gs pos="92000">
                    <a:srgbClr val="CF6DA4">
                      <a:hueOff val="-4513949"/>
                      <a:satOff val="11115"/>
                      <a:lumOff val="-245"/>
                      <a:alphaOff val="0"/>
                      <a:tint val="98000"/>
                      <a:shade val="90000"/>
                      <a:satMod val="128000"/>
                    </a:srgbClr>
                  </a:gs>
                  <a:gs pos="100000">
                    <a:srgbClr val="CF6DA4">
                      <a:hueOff val="-4513949"/>
                      <a:satOff val="11115"/>
                      <a:lumOff val="-245"/>
                      <a:alphaOff val="0"/>
                      <a:tint val="90000"/>
                      <a:shade val="97000"/>
                      <a:satMod val="128000"/>
                    </a:srgbClr>
                  </a:gs>
                </a:gsLst>
                <a:lin ang="5400000" scaled="1"/>
              </a:gradFill>
              <a:ln>
                <a:noFill/>
              </a:ln>
              <a:effectLst>
                <a:outerShdw blurRad="39000" dist="25400" dir="5400000" rotWithShape="0">
                  <a:srgbClr val="CF6DA4">
                    <a:hueOff val="-4513949"/>
                    <a:satOff val="11115"/>
                    <a:lumOff val="-245"/>
                    <a:alphaOff val="0"/>
                    <a:shade val="33000"/>
                    <a:alpha val="83000"/>
                  </a:srgbClr>
                </a:outerShdw>
              </a:effectLst>
            </p:spPr>
          </p:sp>
          <p:sp>
            <p:nvSpPr>
              <p:cNvPr id="11" name="圆角矩形 7"/>
              <p:cNvSpPr/>
              <p:nvPr/>
            </p:nvSpPr>
            <p:spPr>
              <a:xfrm>
                <a:off x="3638180" y="1242394"/>
                <a:ext cx="1957750" cy="782078"/>
              </a:xfrm>
              <a:prstGeom prst="rect">
                <a:avLst/>
              </a:prstGeom>
              <a:noFill/>
              <a:ln>
                <a:noFill/>
              </a:ln>
              <a:effectLst/>
            </p:spPr>
            <p:txBody>
              <a:bodyPr lIns="110490" tIns="110490" rIns="110490" bIns="110490" spcCol="1270" anchor="ctr"/>
              <a:lstStyle/>
              <a:p>
                <a:pPr algn="ctr" defTabSz="1289050" fontAlgn="auto">
                  <a:lnSpc>
                    <a:spcPct val="90000"/>
                  </a:lnSpc>
                  <a:spcBef>
                    <a:spcPts val="0"/>
                  </a:spcBef>
                  <a:spcAft>
                    <a:spcPct val="35000"/>
                  </a:spcAft>
                  <a:defRPr/>
                </a:pPr>
                <a:r>
                  <a:rPr lang="zh-CN" altLang="en-US" sz="2400" b="1" kern="0" dirty="0">
                    <a:solidFill>
                      <a:sysClr val="window" lastClr="FFFFFF"/>
                    </a:solidFill>
                    <a:latin typeface="Times New Roman" pitchFamily="18" charset="0"/>
                    <a:ea typeface="+mj-ea"/>
                    <a:cs typeface="Times New Roman" pitchFamily="18" charset="0"/>
                  </a:rPr>
                  <a:t>计轴点、运算单元外部连接系统</a:t>
                </a:r>
              </a:p>
            </p:txBody>
          </p:sp>
        </p:grpSp>
      </p:grpSp>
      <p:grpSp>
        <p:nvGrpSpPr>
          <p:cNvPr id="12" name="组合 33"/>
          <p:cNvGrpSpPr>
            <a:grpSpLocks/>
          </p:cNvGrpSpPr>
          <p:nvPr/>
        </p:nvGrpSpPr>
        <p:grpSpPr bwMode="auto">
          <a:xfrm>
            <a:off x="1691450" y="2600318"/>
            <a:ext cx="4256087" cy="3508375"/>
            <a:chOff x="2720992" y="2646382"/>
            <a:chExt cx="4255304" cy="3508368"/>
          </a:xfrm>
        </p:grpSpPr>
        <p:sp>
          <p:nvSpPr>
            <p:cNvPr id="13" name="直接连接符 8"/>
            <p:cNvSpPr>
              <a:spLocks noChangeArrowheads="1"/>
            </p:cNvSpPr>
            <p:nvPr/>
          </p:nvSpPr>
          <p:spPr bwMode="auto">
            <a:xfrm>
              <a:off x="2720992" y="2646382"/>
              <a:ext cx="3463925" cy="3465513"/>
            </a:xfrm>
            <a:custGeom>
              <a:avLst/>
              <a:gdLst>
                <a:gd name="T0" fmla="*/ 0 w 3463925"/>
                <a:gd name="T1" fmla="*/ 0 h 3465513"/>
                <a:gd name="T2" fmla="*/ 3463925 w 3463925"/>
                <a:gd name="T3" fmla="*/ 3465513 h 3465513"/>
              </a:gdLst>
              <a:ahLst/>
              <a:cxnLst/>
              <a:rect l="T0" t="T1" r="T2" b="T3"/>
              <a:pathLst>
                <a:path w="3463925" h="3465513">
                  <a:moveTo>
                    <a:pt x="3462825" y="1642133"/>
                  </a:moveTo>
                  <a:lnTo>
                    <a:pt x="3462824" y="1642133"/>
                  </a:lnTo>
                  <a:cubicBezTo>
                    <a:pt x="3464400" y="1672260"/>
                    <a:pt x="3465188" y="1702424"/>
                    <a:pt x="3465188" y="1732594"/>
                  </a:cubicBezTo>
                  <a:cubicBezTo>
                    <a:pt x="3465188" y="2073645"/>
                    <a:pt x="3364532" y="2407111"/>
                    <a:pt x="3175835" y="2691204"/>
                  </a:cubicBezTo>
                </a:path>
              </a:pathLst>
            </a:custGeom>
            <a:noFill/>
            <a:ln w="28575" algn="ctr">
              <a:solidFill>
                <a:srgbClr val="7761DA"/>
              </a:solidFill>
              <a:miter lim="800000"/>
              <a:headEnd/>
              <a:tailEnd/>
            </a:ln>
          </p:spPr>
          <p:txBody>
            <a:bodyPr/>
            <a:lstStyle/>
            <a:p>
              <a:endParaRPr lang="zh-CN" altLang="en-US"/>
            </a:p>
          </p:txBody>
        </p:sp>
        <p:grpSp>
          <p:nvGrpSpPr>
            <p:cNvPr id="14" name="组合 11"/>
            <p:cNvGrpSpPr>
              <a:grpSpLocks/>
            </p:cNvGrpSpPr>
            <p:nvPr/>
          </p:nvGrpSpPr>
          <p:grpSpPr bwMode="auto">
            <a:xfrm>
              <a:off x="4571676" y="5286389"/>
              <a:ext cx="2404621" cy="868361"/>
              <a:chOff x="3166014" y="3136664"/>
              <a:chExt cx="1800514" cy="867741"/>
            </a:xfrm>
          </p:grpSpPr>
          <p:sp>
            <p:nvSpPr>
              <p:cNvPr id="15" name="圆角矩形 14"/>
              <p:cNvSpPr/>
              <p:nvPr/>
            </p:nvSpPr>
            <p:spPr>
              <a:xfrm>
                <a:off x="3166014" y="3136664"/>
                <a:ext cx="1800514" cy="867741"/>
              </a:xfrm>
              <a:prstGeom prst="roundRect">
                <a:avLst/>
              </a:prstGeom>
              <a:gradFill rotWithShape="1">
                <a:gsLst>
                  <a:gs pos="0">
                    <a:srgbClr val="CF6DA4">
                      <a:hueOff val="-9027899"/>
                      <a:satOff val="22229"/>
                      <a:lumOff val="-490"/>
                      <a:alphaOff val="0"/>
                      <a:tint val="74000"/>
                    </a:srgbClr>
                  </a:gs>
                  <a:gs pos="49000">
                    <a:srgbClr val="CF6DA4">
                      <a:hueOff val="-9027899"/>
                      <a:satOff val="22229"/>
                      <a:lumOff val="-490"/>
                      <a:alphaOff val="0"/>
                      <a:tint val="96000"/>
                      <a:shade val="84000"/>
                      <a:satMod val="110000"/>
                    </a:srgbClr>
                  </a:gs>
                  <a:gs pos="49100">
                    <a:srgbClr val="CF6DA4">
                      <a:hueOff val="-9027899"/>
                      <a:satOff val="22229"/>
                      <a:lumOff val="-490"/>
                      <a:alphaOff val="0"/>
                      <a:shade val="55000"/>
                      <a:satMod val="150000"/>
                    </a:srgbClr>
                  </a:gs>
                  <a:gs pos="92000">
                    <a:srgbClr val="CF6DA4">
                      <a:hueOff val="-9027899"/>
                      <a:satOff val="22229"/>
                      <a:lumOff val="-490"/>
                      <a:alphaOff val="0"/>
                      <a:tint val="98000"/>
                      <a:shade val="90000"/>
                      <a:satMod val="128000"/>
                    </a:srgbClr>
                  </a:gs>
                  <a:gs pos="100000">
                    <a:srgbClr val="CF6DA4">
                      <a:hueOff val="-9027899"/>
                      <a:satOff val="22229"/>
                      <a:lumOff val="-490"/>
                      <a:alphaOff val="0"/>
                      <a:tint val="90000"/>
                      <a:shade val="97000"/>
                      <a:satMod val="128000"/>
                    </a:srgbClr>
                  </a:gs>
                </a:gsLst>
                <a:lin ang="5400000" scaled="1"/>
              </a:gradFill>
              <a:ln>
                <a:noFill/>
              </a:ln>
              <a:effectLst>
                <a:outerShdw blurRad="39000" dist="25400" dir="5400000" rotWithShape="0">
                  <a:srgbClr val="CF6DA4">
                    <a:hueOff val="-9027899"/>
                    <a:satOff val="22229"/>
                    <a:lumOff val="-490"/>
                    <a:alphaOff val="0"/>
                    <a:shade val="33000"/>
                    <a:alpha val="83000"/>
                  </a:srgbClr>
                </a:outerShdw>
              </a:effectLst>
            </p:spPr>
          </p:sp>
          <p:sp>
            <p:nvSpPr>
              <p:cNvPr id="16" name="圆角矩形 10"/>
              <p:cNvSpPr/>
              <p:nvPr/>
            </p:nvSpPr>
            <p:spPr>
              <a:xfrm>
                <a:off x="3208799" y="3179496"/>
                <a:ext cx="1714945" cy="782076"/>
              </a:xfrm>
              <a:prstGeom prst="rect">
                <a:avLst/>
              </a:prstGeom>
              <a:noFill/>
              <a:ln>
                <a:noFill/>
              </a:ln>
              <a:effectLst/>
            </p:spPr>
            <p:txBody>
              <a:bodyPr lIns="110490" tIns="110490" rIns="110490" bIns="110490" spcCol="1270" anchor="ctr"/>
              <a:lstStyle/>
              <a:p>
                <a:pPr algn="ctr" defTabSz="1289050" fontAlgn="auto">
                  <a:lnSpc>
                    <a:spcPct val="90000"/>
                  </a:lnSpc>
                  <a:spcBef>
                    <a:spcPts val="0"/>
                  </a:spcBef>
                  <a:spcAft>
                    <a:spcPct val="35000"/>
                  </a:spcAft>
                  <a:defRPr/>
                </a:pPr>
                <a:r>
                  <a:rPr lang="zh-CN" altLang="en-US" sz="2400" b="1" kern="0" dirty="0">
                    <a:solidFill>
                      <a:srgbClr val="0303EB"/>
                    </a:solidFill>
                    <a:latin typeface="Times New Roman" pitchFamily="18" charset="0"/>
                    <a:ea typeface="+mj-ea"/>
                    <a:cs typeface="Times New Roman" pitchFamily="18" charset="0"/>
                  </a:rPr>
                  <a:t>控制台按钮及接口单元</a:t>
                </a:r>
              </a:p>
            </p:txBody>
          </p:sp>
        </p:grpSp>
      </p:grpSp>
      <p:grpSp>
        <p:nvGrpSpPr>
          <p:cNvPr id="17" name="组合 32"/>
          <p:cNvGrpSpPr>
            <a:grpSpLocks/>
          </p:cNvGrpSpPr>
          <p:nvPr/>
        </p:nvGrpSpPr>
        <p:grpSpPr bwMode="auto">
          <a:xfrm>
            <a:off x="921512" y="2600318"/>
            <a:ext cx="3049588" cy="3711575"/>
            <a:chOff x="1951271" y="2646382"/>
            <a:chExt cx="3049357" cy="3711576"/>
          </a:xfrm>
        </p:grpSpPr>
        <p:sp>
          <p:nvSpPr>
            <p:cNvPr id="18" name="直接连接符 11"/>
            <p:cNvSpPr>
              <a:spLocks noChangeArrowheads="1"/>
            </p:cNvSpPr>
            <p:nvPr/>
          </p:nvSpPr>
          <p:spPr bwMode="auto">
            <a:xfrm>
              <a:off x="2714612" y="2646382"/>
              <a:ext cx="2286016" cy="3711576"/>
            </a:xfrm>
            <a:custGeom>
              <a:avLst/>
              <a:gdLst>
                <a:gd name="T0" fmla="*/ 0 w 2286016"/>
                <a:gd name="T1" fmla="*/ 0 h 3711576"/>
                <a:gd name="T2" fmla="*/ 2286016 w 2286016"/>
                <a:gd name="T3" fmla="*/ 3711576 h 3711576"/>
              </a:gdLst>
              <a:ahLst/>
              <a:cxnLst/>
              <a:rect l="T0" t="T1" r="T2" b="T3"/>
              <a:pathLst>
                <a:path w="2286016" h="3711576">
                  <a:moveTo>
                    <a:pt x="1848492" y="3461308"/>
                  </a:moveTo>
                  <a:lnTo>
                    <a:pt x="1848492" y="3461308"/>
                  </a:lnTo>
                  <a:cubicBezTo>
                    <a:pt x="1809913" y="3463894"/>
                    <a:pt x="1771259" y="3465188"/>
                    <a:pt x="1732594" y="3465189"/>
                  </a:cubicBezTo>
                  <a:cubicBezTo>
                    <a:pt x="1693928" y="3465189"/>
                    <a:pt x="1655274" y="3463894"/>
                    <a:pt x="1616695" y="3461308"/>
                  </a:cubicBezTo>
                </a:path>
              </a:pathLst>
            </a:custGeom>
            <a:noFill/>
            <a:ln w="28575" algn="ctr">
              <a:solidFill>
                <a:srgbClr val="55E4DA"/>
              </a:solidFill>
              <a:miter lim="800000"/>
              <a:headEnd/>
              <a:tailEnd/>
            </a:ln>
          </p:spPr>
          <p:txBody>
            <a:bodyPr/>
            <a:lstStyle/>
            <a:p>
              <a:endParaRPr lang="zh-CN" altLang="en-US"/>
            </a:p>
          </p:txBody>
        </p:sp>
        <p:grpSp>
          <p:nvGrpSpPr>
            <p:cNvPr id="19" name="组合 16"/>
            <p:cNvGrpSpPr>
              <a:grpSpLocks/>
            </p:cNvGrpSpPr>
            <p:nvPr/>
          </p:nvGrpSpPr>
          <p:grpSpPr bwMode="auto">
            <a:xfrm>
              <a:off x="1951271" y="5286395"/>
              <a:ext cx="2406468" cy="868363"/>
              <a:chOff x="1129470" y="3136670"/>
              <a:chExt cx="1800311" cy="867743"/>
            </a:xfrm>
          </p:grpSpPr>
          <p:sp>
            <p:nvSpPr>
              <p:cNvPr id="20" name="圆角矩形 19"/>
              <p:cNvSpPr/>
              <p:nvPr/>
            </p:nvSpPr>
            <p:spPr>
              <a:xfrm>
                <a:off x="1129470" y="3136670"/>
                <a:ext cx="1800311" cy="867743"/>
              </a:xfrm>
              <a:prstGeom prst="roundRect">
                <a:avLst/>
              </a:prstGeom>
              <a:gradFill rotWithShape="1">
                <a:gsLst>
                  <a:gs pos="0">
                    <a:srgbClr val="CF6DA4">
                      <a:hueOff val="-13541849"/>
                      <a:satOff val="33344"/>
                      <a:lumOff val="-735"/>
                      <a:alphaOff val="0"/>
                      <a:tint val="74000"/>
                    </a:srgbClr>
                  </a:gs>
                  <a:gs pos="49000">
                    <a:srgbClr val="CF6DA4">
                      <a:hueOff val="-13541849"/>
                      <a:satOff val="33344"/>
                      <a:lumOff val="-735"/>
                      <a:alphaOff val="0"/>
                      <a:tint val="96000"/>
                      <a:shade val="84000"/>
                      <a:satMod val="110000"/>
                    </a:srgbClr>
                  </a:gs>
                  <a:gs pos="49100">
                    <a:srgbClr val="CF6DA4">
                      <a:hueOff val="-13541849"/>
                      <a:satOff val="33344"/>
                      <a:lumOff val="-735"/>
                      <a:alphaOff val="0"/>
                      <a:shade val="55000"/>
                      <a:satMod val="150000"/>
                    </a:srgbClr>
                  </a:gs>
                  <a:gs pos="92000">
                    <a:srgbClr val="CF6DA4">
                      <a:hueOff val="-13541849"/>
                      <a:satOff val="33344"/>
                      <a:lumOff val="-735"/>
                      <a:alphaOff val="0"/>
                      <a:tint val="98000"/>
                      <a:shade val="90000"/>
                      <a:satMod val="128000"/>
                    </a:srgbClr>
                  </a:gs>
                  <a:gs pos="100000">
                    <a:srgbClr val="CF6DA4">
                      <a:hueOff val="-13541849"/>
                      <a:satOff val="33344"/>
                      <a:lumOff val="-735"/>
                      <a:alphaOff val="0"/>
                      <a:tint val="90000"/>
                      <a:shade val="97000"/>
                      <a:satMod val="128000"/>
                    </a:srgbClr>
                  </a:gs>
                </a:gsLst>
                <a:lin ang="5400000" scaled="1"/>
              </a:gradFill>
              <a:ln>
                <a:noFill/>
              </a:ln>
              <a:effectLst>
                <a:outerShdw blurRad="39000" dist="25400" dir="5400000" rotWithShape="0">
                  <a:srgbClr val="CF6DA4">
                    <a:hueOff val="-13541849"/>
                    <a:satOff val="33344"/>
                    <a:lumOff val="-735"/>
                    <a:alphaOff val="0"/>
                    <a:shade val="33000"/>
                    <a:alpha val="83000"/>
                  </a:srgbClr>
                </a:outerShdw>
              </a:effectLst>
            </p:spPr>
          </p:sp>
          <p:sp>
            <p:nvSpPr>
              <p:cNvPr id="21" name="圆角矩形 13"/>
              <p:cNvSpPr/>
              <p:nvPr/>
            </p:nvSpPr>
            <p:spPr>
              <a:xfrm>
                <a:off x="1172221" y="3179502"/>
                <a:ext cx="1714808" cy="782078"/>
              </a:xfrm>
              <a:prstGeom prst="rect">
                <a:avLst/>
              </a:prstGeom>
              <a:noFill/>
              <a:ln>
                <a:noFill/>
              </a:ln>
              <a:effectLst/>
            </p:spPr>
            <p:txBody>
              <a:bodyPr lIns="110490" tIns="110490" rIns="110490" bIns="110490" spcCol="1270" anchor="ctr"/>
              <a:lstStyle/>
              <a:p>
                <a:pPr algn="ctr" defTabSz="1289050" fontAlgn="auto">
                  <a:lnSpc>
                    <a:spcPct val="90000"/>
                  </a:lnSpc>
                  <a:spcBef>
                    <a:spcPts val="0"/>
                  </a:spcBef>
                  <a:spcAft>
                    <a:spcPct val="35000"/>
                  </a:spcAft>
                  <a:defRPr/>
                </a:pPr>
                <a:r>
                  <a:rPr lang="en-US" altLang="zh-CN" sz="2000" b="1" kern="0" dirty="0" smtClean="0">
                    <a:solidFill>
                      <a:srgbClr val="0303EB"/>
                    </a:solidFill>
                    <a:latin typeface="Times New Roman" pitchFamily="18" charset="0"/>
                    <a:ea typeface="+mj-ea"/>
                    <a:cs typeface="Times New Roman" pitchFamily="18" charset="0"/>
                  </a:rPr>
                  <a:t>AzSM350</a:t>
                </a:r>
                <a:r>
                  <a:rPr lang="zh-CN" altLang="en-US" sz="2000" b="1" kern="0" dirty="0" smtClean="0">
                    <a:solidFill>
                      <a:srgbClr val="0303EB"/>
                    </a:solidFill>
                    <a:latin typeface="Times New Roman" pitchFamily="18" charset="0"/>
                    <a:ea typeface="+mj-ea"/>
                    <a:cs typeface="Times New Roman" pitchFamily="18" charset="0"/>
                  </a:rPr>
                  <a:t>与</a:t>
                </a:r>
                <a:r>
                  <a:rPr lang="zh-CN" altLang="en-US" sz="2000" b="1" kern="0" dirty="0">
                    <a:solidFill>
                      <a:srgbClr val="0303EB"/>
                    </a:solidFill>
                    <a:latin typeface="Times New Roman" pitchFamily="18" charset="0"/>
                    <a:ea typeface="+mj-ea"/>
                    <a:cs typeface="Times New Roman" pitchFamily="18" charset="0"/>
                  </a:rPr>
                  <a:t>车站联锁接口单路</a:t>
                </a:r>
                <a:endParaRPr lang="en-US" altLang="zh-CN" sz="2000" b="1" kern="0" dirty="0">
                  <a:solidFill>
                    <a:srgbClr val="0303EB"/>
                  </a:solidFill>
                  <a:latin typeface="Times New Roman" pitchFamily="18" charset="0"/>
                  <a:ea typeface="+mj-ea"/>
                  <a:cs typeface="Times New Roman" pitchFamily="18" charset="0"/>
                </a:endParaRPr>
              </a:p>
            </p:txBody>
          </p:sp>
        </p:grpSp>
      </p:grpSp>
      <p:grpSp>
        <p:nvGrpSpPr>
          <p:cNvPr id="22" name="组合 31"/>
          <p:cNvGrpSpPr>
            <a:grpSpLocks/>
          </p:cNvGrpSpPr>
          <p:nvPr/>
        </p:nvGrpSpPr>
        <p:grpSpPr bwMode="auto">
          <a:xfrm>
            <a:off x="542100" y="2600318"/>
            <a:ext cx="4613275" cy="3465512"/>
            <a:chOff x="1571603" y="2646382"/>
            <a:chExt cx="4613314" cy="3465513"/>
          </a:xfrm>
        </p:grpSpPr>
        <p:sp>
          <p:nvSpPr>
            <p:cNvPr id="23" name="直接连接符 14"/>
            <p:cNvSpPr>
              <a:spLocks noChangeArrowheads="1"/>
            </p:cNvSpPr>
            <p:nvPr/>
          </p:nvSpPr>
          <p:spPr bwMode="auto">
            <a:xfrm>
              <a:off x="2720992" y="2646382"/>
              <a:ext cx="3463925" cy="3465513"/>
            </a:xfrm>
            <a:custGeom>
              <a:avLst/>
              <a:gdLst>
                <a:gd name="T0" fmla="*/ 0 w 3463925"/>
                <a:gd name="T1" fmla="*/ 0 h 3465513"/>
                <a:gd name="T2" fmla="*/ 3463925 w 3463925"/>
                <a:gd name="T3" fmla="*/ 3465513 h 3465513"/>
              </a:gdLst>
              <a:ahLst/>
              <a:cxnLst/>
              <a:rect l="T0" t="T1" r="T2" b="T3"/>
              <a:pathLst>
                <a:path w="3463925" h="3465513">
                  <a:moveTo>
                    <a:pt x="289352" y="2691206"/>
                  </a:moveTo>
                  <a:lnTo>
                    <a:pt x="289352" y="2691205"/>
                  </a:lnTo>
                  <a:cubicBezTo>
                    <a:pt x="100655" y="2407112"/>
                    <a:pt x="0" y="2073646"/>
                    <a:pt x="0" y="1732595"/>
                  </a:cubicBezTo>
                  <a:cubicBezTo>
                    <a:pt x="-1" y="1702425"/>
                    <a:pt x="787" y="1672261"/>
                    <a:pt x="2363" y="1642134"/>
                  </a:cubicBezTo>
                </a:path>
              </a:pathLst>
            </a:custGeom>
            <a:noFill/>
            <a:ln w="28575" algn="ctr">
              <a:solidFill>
                <a:srgbClr val="7FEF49"/>
              </a:solidFill>
              <a:miter lim="800000"/>
              <a:headEnd/>
              <a:tailEnd/>
            </a:ln>
          </p:spPr>
          <p:txBody>
            <a:bodyPr/>
            <a:lstStyle/>
            <a:p>
              <a:endParaRPr lang="zh-CN" altLang="en-US"/>
            </a:p>
          </p:txBody>
        </p:sp>
        <p:grpSp>
          <p:nvGrpSpPr>
            <p:cNvPr id="24" name="组合 15"/>
            <p:cNvGrpSpPr>
              <a:grpSpLocks/>
            </p:cNvGrpSpPr>
            <p:nvPr/>
          </p:nvGrpSpPr>
          <p:grpSpPr bwMode="auto">
            <a:xfrm>
              <a:off x="1571603" y="3409969"/>
              <a:ext cx="2551134" cy="868363"/>
              <a:chOff x="452406" y="1199562"/>
              <a:chExt cx="1910220" cy="867743"/>
            </a:xfrm>
          </p:grpSpPr>
          <p:sp>
            <p:nvSpPr>
              <p:cNvPr id="25" name="圆角矩形 24"/>
              <p:cNvSpPr/>
              <p:nvPr/>
            </p:nvSpPr>
            <p:spPr>
              <a:xfrm>
                <a:off x="499953" y="1199562"/>
                <a:ext cx="1800861" cy="867743"/>
              </a:xfrm>
              <a:prstGeom prst="roundRect">
                <a:avLst/>
              </a:prstGeom>
              <a:gradFill rotWithShape="1">
                <a:gsLst>
                  <a:gs pos="0">
                    <a:srgbClr val="CF6DA4">
                      <a:hueOff val="-18055798"/>
                      <a:satOff val="44459"/>
                      <a:lumOff val="-980"/>
                      <a:alphaOff val="0"/>
                      <a:tint val="74000"/>
                    </a:srgbClr>
                  </a:gs>
                  <a:gs pos="49000">
                    <a:srgbClr val="CF6DA4">
                      <a:hueOff val="-18055798"/>
                      <a:satOff val="44459"/>
                      <a:lumOff val="-980"/>
                      <a:alphaOff val="0"/>
                      <a:tint val="96000"/>
                      <a:shade val="84000"/>
                      <a:satMod val="110000"/>
                    </a:srgbClr>
                  </a:gs>
                  <a:gs pos="49100">
                    <a:srgbClr val="CF6DA4">
                      <a:hueOff val="-18055798"/>
                      <a:satOff val="44459"/>
                      <a:lumOff val="-980"/>
                      <a:alphaOff val="0"/>
                      <a:shade val="55000"/>
                      <a:satMod val="150000"/>
                    </a:srgbClr>
                  </a:gs>
                  <a:gs pos="92000">
                    <a:srgbClr val="CF6DA4">
                      <a:hueOff val="-18055798"/>
                      <a:satOff val="44459"/>
                      <a:lumOff val="-980"/>
                      <a:alphaOff val="0"/>
                      <a:tint val="98000"/>
                      <a:shade val="90000"/>
                      <a:satMod val="128000"/>
                    </a:srgbClr>
                  </a:gs>
                  <a:gs pos="100000">
                    <a:srgbClr val="CF6DA4">
                      <a:hueOff val="-18055798"/>
                      <a:satOff val="44459"/>
                      <a:lumOff val="-980"/>
                      <a:alphaOff val="0"/>
                      <a:tint val="90000"/>
                      <a:shade val="97000"/>
                      <a:satMod val="128000"/>
                    </a:srgbClr>
                  </a:gs>
                </a:gsLst>
                <a:lin ang="5400000" scaled="1"/>
              </a:gradFill>
              <a:ln>
                <a:noFill/>
              </a:ln>
              <a:effectLst>
                <a:outerShdw blurRad="39000" dist="25400" dir="5400000" rotWithShape="0">
                  <a:srgbClr val="CF6DA4">
                    <a:hueOff val="-18055798"/>
                    <a:satOff val="44459"/>
                    <a:lumOff val="-980"/>
                    <a:alphaOff val="0"/>
                    <a:shade val="33000"/>
                    <a:alpha val="83000"/>
                  </a:srgbClr>
                </a:outerShdw>
              </a:effectLst>
            </p:spPr>
          </p:sp>
          <p:sp>
            <p:nvSpPr>
              <p:cNvPr id="26" name="圆角矩形 16"/>
              <p:cNvSpPr/>
              <p:nvPr/>
            </p:nvSpPr>
            <p:spPr>
              <a:xfrm>
                <a:off x="452406" y="1242394"/>
                <a:ext cx="1910220" cy="782078"/>
              </a:xfrm>
              <a:prstGeom prst="rect">
                <a:avLst/>
              </a:prstGeom>
              <a:noFill/>
              <a:ln>
                <a:noFill/>
              </a:ln>
              <a:effectLst/>
            </p:spPr>
            <p:txBody>
              <a:bodyPr lIns="110490" tIns="110490" rIns="110490" bIns="110490" spcCol="1270" anchor="ctr"/>
              <a:lstStyle/>
              <a:p>
                <a:pPr algn="ctr" defTabSz="1289050" fontAlgn="auto">
                  <a:lnSpc>
                    <a:spcPct val="90000"/>
                  </a:lnSpc>
                  <a:spcBef>
                    <a:spcPts val="0"/>
                  </a:spcBef>
                  <a:spcAft>
                    <a:spcPct val="35000"/>
                  </a:spcAft>
                  <a:defRPr/>
                </a:pPr>
                <a:r>
                  <a:rPr lang="en-US" altLang="zh-CN" sz="2400" b="1" kern="0" dirty="0" smtClean="0">
                    <a:solidFill>
                      <a:sysClr val="window" lastClr="FFFFFF"/>
                    </a:solidFill>
                    <a:latin typeface="Times New Roman" pitchFamily="18" charset="0"/>
                    <a:ea typeface="+mj-ea"/>
                    <a:cs typeface="Times New Roman" pitchFamily="18" charset="0"/>
                  </a:rPr>
                  <a:t>AzSM350U</a:t>
                </a:r>
                <a:endParaRPr lang="en-US" altLang="zh-CN" sz="2400" b="1" kern="0" dirty="0">
                  <a:solidFill>
                    <a:sysClr val="window" lastClr="FFFFFF"/>
                  </a:solidFill>
                  <a:latin typeface="Times New Roman" pitchFamily="18" charset="0"/>
                  <a:ea typeface="+mj-ea"/>
                  <a:cs typeface="Times New Roman" pitchFamily="18" charset="0"/>
                </a:endParaRPr>
              </a:p>
              <a:p>
                <a:pPr algn="ctr" defTabSz="1289050" fontAlgn="auto">
                  <a:lnSpc>
                    <a:spcPct val="90000"/>
                  </a:lnSpc>
                  <a:spcBef>
                    <a:spcPts val="0"/>
                  </a:spcBef>
                  <a:spcAft>
                    <a:spcPct val="35000"/>
                  </a:spcAft>
                  <a:defRPr/>
                </a:pPr>
                <a:r>
                  <a:rPr lang="zh-CN" altLang="en-US" sz="2400" b="1" kern="0" dirty="0">
                    <a:solidFill>
                      <a:sysClr val="window" lastClr="FFFFFF"/>
                    </a:solidFill>
                    <a:latin typeface="Times New Roman" pitchFamily="18" charset="0"/>
                    <a:ea typeface="+mj-ea"/>
                    <a:cs typeface="Times New Roman" pitchFamily="18" charset="0"/>
                  </a:rPr>
                  <a:t>运算单元组合</a:t>
                </a:r>
              </a:p>
            </p:txBody>
          </p:sp>
        </p:grpSp>
      </p:grpSp>
      <p:grpSp>
        <p:nvGrpSpPr>
          <p:cNvPr id="27" name="组合 29"/>
          <p:cNvGrpSpPr>
            <a:grpSpLocks/>
          </p:cNvGrpSpPr>
          <p:nvPr/>
        </p:nvGrpSpPr>
        <p:grpSpPr bwMode="auto">
          <a:xfrm>
            <a:off x="1691450" y="2166930"/>
            <a:ext cx="3463925" cy="3898900"/>
            <a:chOff x="2720992" y="2212995"/>
            <a:chExt cx="3463925" cy="3898900"/>
          </a:xfrm>
        </p:grpSpPr>
        <p:sp>
          <p:nvSpPr>
            <p:cNvPr id="28" name="直接连接符 17"/>
            <p:cNvSpPr>
              <a:spLocks noChangeArrowheads="1"/>
            </p:cNvSpPr>
            <p:nvPr/>
          </p:nvSpPr>
          <p:spPr bwMode="auto">
            <a:xfrm>
              <a:off x="2720992" y="2646382"/>
              <a:ext cx="3463925" cy="3465513"/>
            </a:xfrm>
            <a:custGeom>
              <a:avLst/>
              <a:gdLst>
                <a:gd name="T0" fmla="*/ 0 w 3463925"/>
                <a:gd name="T1" fmla="*/ 0 h 3465513"/>
                <a:gd name="T2" fmla="*/ 3463925 w 3463925"/>
                <a:gd name="T3" fmla="*/ 3465513 h 3465513"/>
              </a:gdLst>
              <a:ahLst/>
              <a:cxnLst/>
              <a:rect l="T0" t="T1" r="T2" b="T3"/>
              <a:pathLst>
                <a:path w="3463925" h="3465513">
                  <a:moveTo>
                    <a:pt x="300646" y="757192"/>
                  </a:moveTo>
                  <a:lnTo>
                    <a:pt x="300645" y="757191"/>
                  </a:lnTo>
                  <a:cubicBezTo>
                    <a:pt x="438443" y="554896"/>
                    <a:pt x="617540" y="384094"/>
                    <a:pt x="826137" y="256037"/>
                  </a:cubicBezTo>
                </a:path>
              </a:pathLst>
            </a:custGeom>
            <a:noFill/>
            <a:ln w="28575" algn="ctr">
              <a:solidFill>
                <a:srgbClr val="FA8D3D"/>
              </a:solidFill>
              <a:miter lim="800000"/>
              <a:headEnd/>
              <a:tailEnd/>
            </a:ln>
          </p:spPr>
          <p:txBody>
            <a:bodyPr/>
            <a:lstStyle/>
            <a:p>
              <a:endParaRPr lang="zh-CN" altLang="en-US"/>
            </a:p>
          </p:txBody>
        </p:sp>
        <p:grpSp>
          <p:nvGrpSpPr>
            <p:cNvPr id="29" name="组合 7"/>
            <p:cNvGrpSpPr>
              <a:grpSpLocks/>
            </p:cNvGrpSpPr>
            <p:nvPr/>
          </p:nvGrpSpPr>
          <p:grpSpPr bwMode="auto">
            <a:xfrm>
              <a:off x="3240103" y="2212995"/>
              <a:ext cx="2543174" cy="868363"/>
              <a:chOff x="2119682" y="2370"/>
              <a:chExt cx="1904260" cy="867743"/>
            </a:xfrm>
          </p:grpSpPr>
          <p:sp>
            <p:nvSpPr>
              <p:cNvPr id="30" name="圆角矩形 29"/>
              <p:cNvSpPr/>
              <p:nvPr/>
            </p:nvSpPr>
            <p:spPr>
              <a:xfrm>
                <a:off x="2148210" y="2370"/>
                <a:ext cx="1799657" cy="867743"/>
              </a:xfrm>
              <a:prstGeom prst="roundRect">
                <a:avLst/>
              </a:prstGeom>
              <a:gradFill rotWithShape="1">
                <a:gsLst>
                  <a:gs pos="0">
                    <a:srgbClr val="CF6DA4">
                      <a:hueOff val="0"/>
                      <a:satOff val="0"/>
                      <a:lumOff val="0"/>
                      <a:alphaOff val="0"/>
                      <a:tint val="74000"/>
                    </a:srgbClr>
                  </a:gs>
                  <a:gs pos="49000">
                    <a:srgbClr val="CF6DA4">
                      <a:hueOff val="0"/>
                      <a:satOff val="0"/>
                      <a:lumOff val="0"/>
                      <a:alphaOff val="0"/>
                      <a:tint val="96000"/>
                      <a:shade val="84000"/>
                      <a:satMod val="110000"/>
                    </a:srgbClr>
                  </a:gs>
                  <a:gs pos="49100">
                    <a:srgbClr val="CF6DA4">
                      <a:hueOff val="0"/>
                      <a:satOff val="0"/>
                      <a:lumOff val="0"/>
                      <a:alphaOff val="0"/>
                      <a:shade val="55000"/>
                      <a:satMod val="150000"/>
                    </a:srgbClr>
                  </a:gs>
                  <a:gs pos="92000">
                    <a:srgbClr val="CF6DA4">
                      <a:hueOff val="0"/>
                      <a:satOff val="0"/>
                      <a:lumOff val="0"/>
                      <a:alphaOff val="0"/>
                      <a:tint val="98000"/>
                      <a:shade val="90000"/>
                      <a:satMod val="128000"/>
                    </a:srgbClr>
                  </a:gs>
                  <a:gs pos="100000">
                    <a:srgbClr val="CF6DA4">
                      <a:hueOff val="0"/>
                      <a:satOff val="0"/>
                      <a:lumOff val="0"/>
                      <a:alphaOff val="0"/>
                      <a:tint val="90000"/>
                      <a:shade val="97000"/>
                      <a:satMod val="128000"/>
                    </a:srgbClr>
                  </a:gs>
                </a:gsLst>
                <a:lin ang="5400000" scaled="1"/>
              </a:gradFill>
              <a:ln>
                <a:noFill/>
              </a:ln>
              <a:effectLst>
                <a:outerShdw blurRad="39000" dist="25400" dir="5400000" rotWithShape="0">
                  <a:srgbClr val="CF6DA4">
                    <a:hueOff val="0"/>
                    <a:satOff val="0"/>
                    <a:lumOff val="0"/>
                    <a:alphaOff val="0"/>
                    <a:shade val="33000"/>
                    <a:alpha val="83000"/>
                  </a:srgbClr>
                </a:outerShdw>
              </a:effectLst>
            </p:spPr>
          </p:sp>
          <p:sp>
            <p:nvSpPr>
              <p:cNvPr id="31" name="圆角矩形 4"/>
              <p:cNvSpPr/>
              <p:nvPr/>
            </p:nvSpPr>
            <p:spPr>
              <a:xfrm>
                <a:off x="2119682" y="45202"/>
                <a:ext cx="1904260" cy="782078"/>
              </a:xfrm>
              <a:prstGeom prst="rect">
                <a:avLst/>
              </a:prstGeom>
              <a:noFill/>
              <a:ln>
                <a:noFill/>
              </a:ln>
              <a:effectLst/>
            </p:spPr>
            <p:txBody>
              <a:bodyPr lIns="110490" tIns="110490" rIns="110490" bIns="110490" spcCol="1270" anchor="ctr"/>
              <a:lstStyle/>
              <a:p>
                <a:pPr algn="ctr" defTabSz="1289050" fontAlgn="auto">
                  <a:lnSpc>
                    <a:spcPct val="90000"/>
                  </a:lnSpc>
                  <a:spcBef>
                    <a:spcPts val="0"/>
                  </a:spcBef>
                  <a:spcAft>
                    <a:spcPct val="35000"/>
                  </a:spcAft>
                  <a:defRPr/>
                </a:pPr>
                <a:r>
                  <a:rPr lang="en-US" altLang="zh-CN" sz="2400" b="1" kern="0" dirty="0" smtClean="0">
                    <a:solidFill>
                      <a:sysClr val="window" lastClr="FFFFFF"/>
                    </a:solidFill>
                    <a:latin typeface="Times New Roman" pitchFamily="18" charset="0"/>
                    <a:ea typeface="+mj-ea"/>
                    <a:cs typeface="Times New Roman" pitchFamily="18" charset="0"/>
                  </a:rPr>
                  <a:t>ZP43E</a:t>
                </a:r>
                <a:r>
                  <a:rPr lang="zh-CN" altLang="en-US" sz="2400" b="1" kern="0" dirty="0" smtClean="0">
                    <a:solidFill>
                      <a:sysClr val="window" lastClr="FFFFFF"/>
                    </a:solidFill>
                    <a:latin typeface="Times New Roman" pitchFamily="18" charset="0"/>
                    <a:ea typeface="+mj-ea"/>
                    <a:cs typeface="Times New Roman" pitchFamily="18" charset="0"/>
                  </a:rPr>
                  <a:t>型</a:t>
                </a:r>
                <a:endParaRPr lang="en-US" altLang="zh-CN" sz="2400" b="1" kern="0" dirty="0">
                  <a:solidFill>
                    <a:sysClr val="window" lastClr="FFFFFF"/>
                  </a:solidFill>
                  <a:latin typeface="Times New Roman" pitchFamily="18" charset="0"/>
                  <a:ea typeface="+mj-ea"/>
                  <a:cs typeface="Times New Roman" pitchFamily="18" charset="0"/>
                </a:endParaRPr>
              </a:p>
              <a:p>
                <a:pPr algn="ctr" defTabSz="1289050" fontAlgn="auto">
                  <a:lnSpc>
                    <a:spcPct val="90000"/>
                  </a:lnSpc>
                  <a:spcBef>
                    <a:spcPts val="0"/>
                  </a:spcBef>
                  <a:spcAft>
                    <a:spcPct val="35000"/>
                  </a:spcAft>
                  <a:defRPr/>
                </a:pPr>
                <a:r>
                  <a:rPr lang="zh-CN" altLang="en-US" sz="2400" b="1" kern="0" dirty="0">
                    <a:solidFill>
                      <a:sysClr val="window" lastClr="FFFFFF"/>
                    </a:solidFill>
                    <a:latin typeface="Times New Roman" pitchFamily="18" charset="0"/>
                    <a:ea typeface="+mj-ea"/>
                    <a:cs typeface="Times New Roman" pitchFamily="18" charset="0"/>
                  </a:rPr>
                  <a:t>计轴点设备</a:t>
                </a:r>
              </a:p>
            </p:txBody>
          </p:sp>
        </p:grpSp>
      </p:grpSp>
      <p:pic>
        <p:nvPicPr>
          <p:cNvPr id="32" name="图片 31" descr="C:\Users\Administrator\AppData\Roaming\Tencent\Users\603359521\QQ\WinTemp\RichOle\(H[%J~MZ8~]K4OL$BX5VWTU.png"/>
          <p:cNvPicPr/>
          <p:nvPr/>
        </p:nvPicPr>
        <p:blipFill>
          <a:blip r:embed="rId2" cstate="print"/>
          <a:srcRect/>
          <a:stretch>
            <a:fillRect/>
          </a:stretch>
        </p:blipFill>
        <p:spPr bwMode="auto">
          <a:xfrm>
            <a:off x="6620672" y="2957508"/>
            <a:ext cx="5400675" cy="1333500"/>
          </a:xfrm>
          <a:prstGeom prst="rect">
            <a:avLst/>
          </a:prstGeom>
          <a:noFill/>
          <a:ln w="9525">
            <a:noFill/>
            <a:miter lim="800000"/>
            <a:headEnd/>
            <a:tailEnd/>
          </a:ln>
        </p:spPr>
      </p:pic>
      <p:sp>
        <p:nvSpPr>
          <p:cNvPr id="33" name="矩形 32"/>
          <p:cNvSpPr/>
          <p:nvPr/>
        </p:nvSpPr>
        <p:spPr>
          <a:xfrm>
            <a:off x="6122988" y="2314566"/>
            <a:ext cx="6118225" cy="369332"/>
          </a:xfrm>
          <a:prstGeom prst="rect">
            <a:avLst/>
          </a:prstGeom>
        </p:spPr>
        <p:txBody>
          <a:bodyPr>
            <a:spAutoFit/>
          </a:bodyPr>
          <a:lstStyle/>
          <a:p>
            <a:pPr algn="ctr" defTabSz="1289050" fontAlgn="auto">
              <a:lnSpc>
                <a:spcPct val="90000"/>
              </a:lnSpc>
              <a:spcBef>
                <a:spcPts val="0"/>
              </a:spcBef>
              <a:spcAft>
                <a:spcPct val="35000"/>
              </a:spcAft>
              <a:defRPr/>
            </a:pPr>
            <a:r>
              <a:rPr lang="en-US" altLang="zh-CN" sz="2000" b="1" kern="0" dirty="0" smtClean="0">
                <a:solidFill>
                  <a:srgbClr val="0303EB"/>
                </a:solidFill>
                <a:latin typeface="Times New Roman" pitchFamily="18" charset="0"/>
                <a:cs typeface="Times New Roman" pitchFamily="18" charset="0"/>
              </a:rPr>
              <a:t>ZP43E</a:t>
            </a:r>
            <a:r>
              <a:rPr lang="zh-CN" altLang="en-US" sz="2000" b="1" kern="0" dirty="0" smtClean="0">
                <a:solidFill>
                  <a:srgbClr val="0303EB"/>
                </a:solidFill>
                <a:latin typeface="Times New Roman" pitchFamily="18" charset="0"/>
                <a:cs typeface="Times New Roman" pitchFamily="18" charset="0"/>
              </a:rPr>
              <a:t>型计轴点设备</a:t>
            </a:r>
            <a:endParaRPr lang="zh-CN" altLang="en-US" sz="2000" b="1" kern="0" dirty="0">
              <a:solidFill>
                <a:srgbClr val="0303EB"/>
              </a:solidFill>
              <a:latin typeface="Times New Roman" pitchFamily="18" charset="0"/>
              <a:cs typeface="Times New Roman" pitchFamily="18" charset="0"/>
            </a:endParaRPr>
          </a:p>
        </p:txBody>
      </p:sp>
      <p:sp>
        <p:nvSpPr>
          <p:cNvPr id="34" name="矩形 33"/>
          <p:cNvSpPr/>
          <p:nvPr/>
        </p:nvSpPr>
        <p:spPr>
          <a:xfrm>
            <a:off x="8406622" y="4529144"/>
            <a:ext cx="2500330" cy="1938992"/>
          </a:xfrm>
          <a:prstGeom prst="rect">
            <a:avLst/>
          </a:prstGeom>
        </p:spPr>
        <p:txBody>
          <a:bodyPr wrap="square">
            <a:spAutoFit/>
          </a:bodyPr>
          <a:lstStyle/>
          <a:p>
            <a:pPr>
              <a:lnSpc>
                <a:spcPct val="150000"/>
              </a:lnSpc>
            </a:pPr>
            <a:r>
              <a:rPr lang="en-US" sz="2000" b="1" dirty="0" smtClean="0"/>
              <a:t>S</a:t>
            </a:r>
            <a:r>
              <a:rPr lang="en-US" altLang="zh-CN" sz="2000" b="1" dirty="0" smtClean="0"/>
              <a:t>:</a:t>
            </a:r>
            <a:r>
              <a:rPr lang="zh-CN" altLang="en-US" sz="2000" b="1" dirty="0" smtClean="0"/>
              <a:t>发送装置</a:t>
            </a:r>
            <a:endParaRPr lang="en-US" altLang="zh-CN" sz="2000" b="1" dirty="0" smtClean="0"/>
          </a:p>
          <a:p>
            <a:pPr>
              <a:lnSpc>
                <a:spcPct val="150000"/>
              </a:lnSpc>
            </a:pPr>
            <a:r>
              <a:rPr lang="en-US" sz="2000" b="1" dirty="0" smtClean="0"/>
              <a:t>E:</a:t>
            </a:r>
            <a:r>
              <a:rPr lang="zh-CN" altLang="en-US" sz="2000" b="1" dirty="0" smtClean="0"/>
              <a:t>接收装置</a:t>
            </a:r>
            <a:endParaRPr lang="en-US" altLang="zh-CN" sz="2000" b="1" dirty="0" smtClean="0"/>
          </a:p>
          <a:p>
            <a:pPr>
              <a:lnSpc>
                <a:spcPct val="150000"/>
              </a:lnSpc>
            </a:pPr>
            <a:r>
              <a:rPr lang="en-US" sz="2000" b="1" dirty="0" smtClean="0"/>
              <a:t>A:</a:t>
            </a:r>
            <a:r>
              <a:rPr lang="zh-CN" altLang="en-US" sz="2000" b="1" dirty="0" smtClean="0"/>
              <a:t>电子检测器箱</a:t>
            </a:r>
            <a:endParaRPr lang="en-US" altLang="zh-CN" sz="2000" b="1" dirty="0" smtClean="0"/>
          </a:p>
          <a:p>
            <a:pPr>
              <a:lnSpc>
                <a:spcPct val="150000"/>
              </a:lnSpc>
            </a:pPr>
            <a:r>
              <a:rPr lang="en-US" sz="2000" b="1" dirty="0" smtClean="0"/>
              <a:t>R</a:t>
            </a:r>
            <a:r>
              <a:rPr lang="en-US" altLang="zh-CN" sz="2000" b="1" dirty="0" smtClean="0"/>
              <a:t>:</a:t>
            </a:r>
            <a:r>
              <a:rPr lang="zh-CN" altLang="en-US" sz="2000" b="1" dirty="0" smtClean="0"/>
              <a:t>钢轨屏蔽板。</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down)">
                                      <p:cBhvr>
                                        <p:cTn id="23" dur="500"/>
                                        <p:tgtEl>
                                          <p:spTgt spid="32"/>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500"/>
                                        <p:tgtEl>
                                          <p:spTgt spid="33"/>
                                        </p:tgtEl>
                                      </p:cBhvr>
                                    </p:animEffect>
                                  </p:childTnLst>
                                </p:cTn>
                              </p:par>
                            </p:childTnLst>
                          </p:cTn>
                        </p:par>
                        <p:par>
                          <p:cTn id="28" fill="hold">
                            <p:stCondLst>
                              <p:cond delay="1000"/>
                            </p:stCondLst>
                            <p:childTnLst>
                              <p:par>
                                <p:cTn id="29" presetID="22" presetClass="entr" presetSubtype="4"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down)">
                                      <p:cBhvr>
                                        <p:cTn id="3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128" y="1171558"/>
            <a:ext cx="6880338" cy="461665"/>
            <a:chOff x="477005" y="1314434"/>
            <a:chExt cx="6880338" cy="461665"/>
          </a:xfrm>
        </p:grpSpPr>
        <p:sp>
          <p:nvSpPr>
            <p:cNvPr id="3" name="矩形 2"/>
            <p:cNvSpPr/>
            <p:nvPr/>
          </p:nvSpPr>
          <p:spPr>
            <a:xfrm>
              <a:off x="977070" y="1314434"/>
              <a:ext cx="638027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、西门子</a:t>
              </a:r>
              <a:r>
                <a:rPr lang="en-US" altLang="zh-CN" sz="2400" b="1" dirty="0" smtClean="0">
                  <a:latin typeface="微软雅黑" pitchFamily="34" charset="-122"/>
                  <a:ea typeface="微软雅黑" pitchFamily="34" charset="-122"/>
                </a:rPr>
                <a:t>AzSM350U</a:t>
              </a:r>
              <a:r>
                <a:rPr lang="zh-CN" altLang="en-US" sz="2400" b="1" dirty="0" smtClean="0">
                  <a:latin typeface="微软雅黑" pitchFamily="34" charset="-122"/>
                  <a:ea typeface="微软雅黑" pitchFamily="34" charset="-122"/>
                </a:rPr>
                <a:t>微机计轴系统结构组成</a:t>
              </a:r>
            </a:p>
          </p:txBody>
        </p:sp>
        <p:sp>
          <p:nvSpPr>
            <p:cNvPr id="4" name="燕尾形 3"/>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矩形 5"/>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pic>
        <p:nvPicPr>
          <p:cNvPr id="32" name="图片 31" descr="C:\Users\Administrator\AppData\Roaming\Tencent\Users\603359521\QQ\WinTemp\RichOle\(H[%J~MZ8~]K4OL$BX5VWTU.png"/>
          <p:cNvPicPr/>
          <p:nvPr/>
        </p:nvPicPr>
        <p:blipFill>
          <a:blip r:embed="rId2" cstate="print"/>
          <a:srcRect/>
          <a:stretch>
            <a:fillRect/>
          </a:stretch>
        </p:blipFill>
        <p:spPr bwMode="auto">
          <a:xfrm>
            <a:off x="6620672" y="2957508"/>
            <a:ext cx="5400675" cy="1333500"/>
          </a:xfrm>
          <a:prstGeom prst="rect">
            <a:avLst/>
          </a:prstGeom>
          <a:noFill/>
          <a:ln w="9525">
            <a:noFill/>
            <a:miter lim="800000"/>
            <a:headEnd/>
            <a:tailEnd/>
          </a:ln>
        </p:spPr>
      </p:pic>
      <p:sp>
        <p:nvSpPr>
          <p:cNvPr id="33" name="矩形 32"/>
          <p:cNvSpPr/>
          <p:nvPr/>
        </p:nvSpPr>
        <p:spPr>
          <a:xfrm>
            <a:off x="6122988" y="2314566"/>
            <a:ext cx="6118225" cy="369332"/>
          </a:xfrm>
          <a:prstGeom prst="rect">
            <a:avLst/>
          </a:prstGeom>
        </p:spPr>
        <p:txBody>
          <a:bodyPr>
            <a:spAutoFit/>
          </a:bodyPr>
          <a:lstStyle/>
          <a:p>
            <a:pPr algn="ctr" defTabSz="1289050" fontAlgn="auto">
              <a:lnSpc>
                <a:spcPct val="90000"/>
              </a:lnSpc>
              <a:spcBef>
                <a:spcPts val="0"/>
              </a:spcBef>
              <a:spcAft>
                <a:spcPct val="35000"/>
              </a:spcAft>
              <a:defRPr/>
            </a:pPr>
            <a:r>
              <a:rPr lang="en-US" altLang="zh-CN" sz="2000" b="1" kern="0" dirty="0" smtClean="0">
                <a:solidFill>
                  <a:srgbClr val="0303EB"/>
                </a:solidFill>
                <a:latin typeface="Times New Roman" pitchFamily="18" charset="0"/>
                <a:cs typeface="Times New Roman" pitchFamily="18" charset="0"/>
              </a:rPr>
              <a:t>ZP43E</a:t>
            </a:r>
            <a:r>
              <a:rPr lang="zh-CN" altLang="en-US" sz="2000" b="1" kern="0" dirty="0" smtClean="0">
                <a:solidFill>
                  <a:srgbClr val="0303EB"/>
                </a:solidFill>
                <a:latin typeface="Times New Roman" pitchFamily="18" charset="0"/>
                <a:cs typeface="Times New Roman" pitchFamily="18" charset="0"/>
              </a:rPr>
              <a:t>型计轴点设备</a:t>
            </a:r>
            <a:endParaRPr lang="zh-CN" altLang="en-US" sz="2000" b="1" kern="0" dirty="0">
              <a:solidFill>
                <a:srgbClr val="0303EB"/>
              </a:solidFill>
              <a:latin typeface="Times New Roman" pitchFamily="18" charset="0"/>
              <a:cs typeface="Times New Roman" pitchFamily="18" charset="0"/>
            </a:endParaRPr>
          </a:p>
        </p:txBody>
      </p:sp>
      <p:sp>
        <p:nvSpPr>
          <p:cNvPr id="34" name="矩形 33"/>
          <p:cNvSpPr/>
          <p:nvPr/>
        </p:nvSpPr>
        <p:spPr>
          <a:xfrm>
            <a:off x="8406622" y="4529144"/>
            <a:ext cx="2500330" cy="1938992"/>
          </a:xfrm>
          <a:prstGeom prst="rect">
            <a:avLst/>
          </a:prstGeom>
        </p:spPr>
        <p:txBody>
          <a:bodyPr wrap="square">
            <a:spAutoFit/>
          </a:bodyPr>
          <a:lstStyle/>
          <a:p>
            <a:pPr>
              <a:lnSpc>
                <a:spcPct val="150000"/>
              </a:lnSpc>
            </a:pPr>
            <a:r>
              <a:rPr lang="en-US" sz="2000" b="1" dirty="0" smtClean="0"/>
              <a:t>S</a:t>
            </a:r>
            <a:r>
              <a:rPr lang="en-US" altLang="zh-CN" sz="2000" b="1" dirty="0" smtClean="0"/>
              <a:t>:</a:t>
            </a:r>
            <a:r>
              <a:rPr lang="zh-CN" altLang="en-US" sz="2000" b="1" dirty="0" smtClean="0"/>
              <a:t>发送装置</a:t>
            </a:r>
            <a:endParaRPr lang="en-US" altLang="zh-CN" sz="2000" b="1" dirty="0" smtClean="0"/>
          </a:p>
          <a:p>
            <a:pPr>
              <a:lnSpc>
                <a:spcPct val="150000"/>
              </a:lnSpc>
            </a:pPr>
            <a:r>
              <a:rPr lang="en-US" sz="2000" b="1" dirty="0" smtClean="0"/>
              <a:t>E:</a:t>
            </a:r>
            <a:r>
              <a:rPr lang="zh-CN" altLang="en-US" sz="2000" b="1" dirty="0" smtClean="0"/>
              <a:t>接收装置</a:t>
            </a:r>
            <a:endParaRPr lang="en-US" altLang="zh-CN" sz="2000" b="1" dirty="0" smtClean="0"/>
          </a:p>
          <a:p>
            <a:pPr>
              <a:lnSpc>
                <a:spcPct val="150000"/>
              </a:lnSpc>
            </a:pPr>
            <a:r>
              <a:rPr lang="en-US" sz="2000" b="1" dirty="0" smtClean="0"/>
              <a:t>A:</a:t>
            </a:r>
            <a:r>
              <a:rPr lang="zh-CN" altLang="en-US" sz="2000" b="1" dirty="0" smtClean="0"/>
              <a:t>电子检测器箱</a:t>
            </a:r>
            <a:endParaRPr lang="en-US" altLang="zh-CN" sz="2000" b="1" dirty="0" smtClean="0"/>
          </a:p>
          <a:p>
            <a:pPr>
              <a:lnSpc>
                <a:spcPct val="150000"/>
              </a:lnSpc>
            </a:pPr>
            <a:r>
              <a:rPr lang="en-US" sz="2000" b="1" dirty="0" smtClean="0"/>
              <a:t>R</a:t>
            </a:r>
            <a:r>
              <a:rPr lang="en-US" altLang="zh-CN" sz="2000" b="1" dirty="0" smtClean="0"/>
              <a:t>:</a:t>
            </a:r>
            <a:r>
              <a:rPr lang="zh-CN" altLang="en-US" sz="2000" b="1" dirty="0" smtClean="0"/>
              <a:t>钢轨屏蔽板。</a:t>
            </a:r>
            <a:endParaRPr lang="zh-CN" altLang="en-US" sz="2000" b="1" dirty="0"/>
          </a:p>
        </p:txBody>
      </p:sp>
      <p:sp>
        <p:nvSpPr>
          <p:cNvPr id="35" name="矩形 34"/>
          <p:cNvSpPr/>
          <p:nvPr/>
        </p:nvSpPr>
        <p:spPr>
          <a:xfrm>
            <a:off x="191252" y="2314566"/>
            <a:ext cx="6118225" cy="1137106"/>
          </a:xfrm>
          <a:prstGeom prst="rect">
            <a:avLst/>
          </a:prstGeom>
          <a:solidFill>
            <a:schemeClr val="bg1"/>
          </a:solidFill>
          <a:ln>
            <a:solidFill>
              <a:srgbClr val="FF0000"/>
            </a:solidFill>
          </a:ln>
        </p:spPr>
        <p:txBody>
          <a:bodyPr>
            <a:spAutoFit/>
          </a:bodyPr>
          <a:lstStyle/>
          <a:p>
            <a:pPr>
              <a:lnSpc>
                <a:spcPct val="150000"/>
              </a:lnSpc>
            </a:pPr>
            <a:r>
              <a:rPr lang="zh-CN" altLang="en-US" sz="2400" b="1" dirty="0" smtClean="0">
                <a:solidFill>
                  <a:srgbClr val="FF0000"/>
                </a:solidFill>
              </a:rPr>
              <a:t>车轮电子检测器</a:t>
            </a:r>
            <a:r>
              <a:rPr lang="zh-CN" altLang="en-US" sz="2400" b="1" dirty="0" smtClean="0">
                <a:solidFill>
                  <a:srgbClr val="0303EB"/>
                </a:solidFill>
              </a:rPr>
              <a:t>安装时其外延距所属线路侧钢轨内侧不</a:t>
            </a:r>
            <a:r>
              <a:rPr lang="zh-CN" altLang="en-US" sz="2400" b="1" dirty="0" smtClean="0">
                <a:solidFill>
                  <a:srgbClr val="FF0000"/>
                </a:solidFill>
              </a:rPr>
              <a:t>小于</a:t>
            </a:r>
            <a:r>
              <a:rPr lang="en-US" sz="2400" b="1" dirty="0" smtClean="0">
                <a:solidFill>
                  <a:srgbClr val="FF0000"/>
                </a:solidFill>
              </a:rPr>
              <a:t>1400mm</a:t>
            </a:r>
            <a:endParaRPr lang="zh-CN" altLang="en-US" sz="2400" b="1" dirty="0">
              <a:solidFill>
                <a:srgbClr val="FF0000"/>
              </a:solidFill>
            </a:endParaRPr>
          </a:p>
        </p:txBody>
      </p:sp>
      <p:pic>
        <p:nvPicPr>
          <p:cNvPr id="36" name="图片 35" descr="C:\Users\Administrator\AppData\Roaming\Tencent\Users\603359521\QQ\WinTemp\RichOle\RQ5ICH}FRQ39L`CQHXES`~U.png"/>
          <p:cNvPicPr/>
          <p:nvPr/>
        </p:nvPicPr>
        <p:blipFill>
          <a:blip r:embed="rId3" cstate="print"/>
          <a:srcRect/>
          <a:stretch>
            <a:fillRect/>
          </a:stretch>
        </p:blipFill>
        <p:spPr bwMode="auto">
          <a:xfrm>
            <a:off x="548442" y="3600450"/>
            <a:ext cx="5267325" cy="2314575"/>
          </a:xfrm>
          <a:prstGeom prst="rect">
            <a:avLst/>
          </a:prstGeom>
          <a:noFill/>
          <a:ln w="9525">
            <a:noFill/>
            <a:miter lim="800000"/>
            <a:headEnd/>
            <a:tailEnd/>
          </a:ln>
        </p:spPr>
      </p:pic>
      <p:sp>
        <p:nvSpPr>
          <p:cNvPr id="38" name="矩形 37"/>
          <p:cNvSpPr/>
          <p:nvPr/>
        </p:nvSpPr>
        <p:spPr>
          <a:xfrm>
            <a:off x="1405698" y="5957904"/>
            <a:ext cx="3546164" cy="400110"/>
          </a:xfrm>
          <a:prstGeom prst="rect">
            <a:avLst/>
          </a:prstGeom>
        </p:spPr>
        <p:txBody>
          <a:bodyPr wrap="none">
            <a:spAutoFit/>
          </a:bodyPr>
          <a:lstStyle/>
          <a:p>
            <a:pPr lvl="0" algn="ctr" defTabSz="914400" fontAlgn="base">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a:t>
            </a:r>
            <a:r>
              <a:rPr lang="en-US" altLang="zh-CN" sz="2000" b="1" dirty="0" smtClean="0">
                <a:solidFill>
                  <a:prstClr val="black"/>
                </a:solidFill>
                <a:latin typeface="Calibri" pitchFamily="34" charset="0"/>
                <a:ea typeface="宋体" pitchFamily="2" charset="-122"/>
                <a:cs typeface="Times New Roman" pitchFamily="18" charset="0"/>
              </a:rPr>
              <a:t>a</a:t>
            </a:r>
            <a:r>
              <a:rPr lang="zh-CN" altLang="en-US" sz="2000" b="1" dirty="0" smtClean="0">
                <a:solidFill>
                  <a:prstClr val="black"/>
                </a:solidFill>
                <a:latin typeface="Calibri" pitchFamily="34" charset="0"/>
                <a:ea typeface="宋体" pitchFamily="2" charset="-122"/>
                <a:cs typeface="Times New Roman" pitchFamily="18" charset="0"/>
              </a:rPr>
              <a:t>）</a:t>
            </a:r>
            <a:r>
              <a:rPr lang="en-US" altLang="zh-CN" sz="2000" b="1" dirty="0" smtClean="0">
                <a:solidFill>
                  <a:prstClr val="black"/>
                </a:solidFill>
                <a:latin typeface="Calibri" pitchFamily="34" charset="0"/>
                <a:ea typeface="宋体" pitchFamily="2" charset="-122"/>
                <a:cs typeface="Times New Roman" pitchFamily="18" charset="0"/>
              </a:rPr>
              <a:t>ZP43E</a:t>
            </a:r>
            <a:r>
              <a:rPr lang="zh-CN" altLang="en-US" sz="2000" b="1" dirty="0" smtClean="0">
                <a:solidFill>
                  <a:prstClr val="black"/>
                </a:solidFill>
                <a:latin typeface="Calibri" pitchFamily="34" charset="0"/>
                <a:ea typeface="宋体" pitchFamily="2" charset="-122"/>
                <a:cs typeface="Times New Roman" pitchFamily="18" charset="0"/>
              </a:rPr>
              <a:t>型；（</a:t>
            </a:r>
            <a:r>
              <a:rPr lang="en-US" altLang="zh-CN" sz="2000" b="1" dirty="0" smtClean="0">
                <a:solidFill>
                  <a:prstClr val="black"/>
                </a:solidFill>
                <a:latin typeface="Calibri" pitchFamily="34" charset="0"/>
                <a:ea typeface="宋体" pitchFamily="2" charset="-122"/>
                <a:cs typeface="Times New Roman" pitchFamily="18" charset="0"/>
              </a:rPr>
              <a:t>b</a:t>
            </a:r>
            <a:r>
              <a:rPr lang="zh-CN" altLang="en-US" sz="2000" b="1" dirty="0" smtClean="0">
                <a:solidFill>
                  <a:prstClr val="black"/>
                </a:solidFill>
                <a:latin typeface="Calibri" pitchFamily="34" charset="0"/>
                <a:ea typeface="宋体" pitchFamily="2" charset="-122"/>
                <a:cs typeface="Times New Roman" pitchFamily="18" charset="0"/>
              </a:rPr>
              <a:t>）</a:t>
            </a:r>
            <a:r>
              <a:rPr lang="en-US" altLang="zh-CN" sz="2000" b="1" dirty="0" smtClean="0">
                <a:solidFill>
                  <a:prstClr val="black"/>
                </a:solidFill>
                <a:latin typeface="Calibri" pitchFamily="34" charset="0"/>
                <a:ea typeface="宋体" pitchFamily="2" charset="-122"/>
                <a:cs typeface="Times New Roman" pitchFamily="18" charset="0"/>
              </a:rPr>
              <a:t>ZPD43</a:t>
            </a:r>
            <a:r>
              <a:rPr lang="zh-CN" altLang="en-US" sz="2000" b="1" dirty="0" smtClean="0">
                <a:solidFill>
                  <a:prstClr val="black"/>
                </a:solidFill>
                <a:latin typeface="Calibri" pitchFamily="34" charset="0"/>
                <a:ea typeface="宋体" pitchFamily="2" charset="-122"/>
                <a:cs typeface="Times New Roman" pitchFamily="18" charset="0"/>
              </a:rPr>
              <a:t>型</a:t>
            </a:r>
            <a:endParaRPr lang="zh-CN" altLang="en-US" sz="2000" b="1" dirty="0" smtClean="0">
              <a:solidFill>
                <a:prstClr val="black"/>
              </a:solidFill>
              <a:latin typeface="Arial" pitchFamily="34" charset="0"/>
              <a:ea typeface="宋体" pitchFamily="2" charset="-122"/>
              <a:cs typeface="宋体" pitchFamily="2" charset="-122"/>
            </a:endParaRPr>
          </a:p>
        </p:txBody>
      </p:sp>
      <p:sp>
        <p:nvSpPr>
          <p:cNvPr id="39" name="矩形 38"/>
          <p:cNvSpPr/>
          <p:nvPr/>
        </p:nvSpPr>
        <p:spPr>
          <a:xfrm>
            <a:off x="1905764" y="6457970"/>
            <a:ext cx="2709396" cy="523220"/>
          </a:xfrm>
          <a:prstGeom prst="rect">
            <a:avLst/>
          </a:prstGeom>
        </p:spPr>
        <p:txBody>
          <a:bodyPr wrap="none">
            <a:spAutoFit/>
          </a:bodyPr>
          <a:lstStyle/>
          <a:p>
            <a:r>
              <a:rPr lang="zh-CN" altLang="en-US" sz="2800" b="1" dirty="0" smtClean="0">
                <a:solidFill>
                  <a:srgbClr val="FF0000"/>
                </a:solidFill>
              </a:rPr>
              <a:t>车轮电子检测器</a:t>
            </a:r>
            <a:endParaRPr lang="zh-CN"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right)">
                                      <p:cBhvr>
                                        <p:cTn id="7" dur="500"/>
                                        <p:tgtEl>
                                          <p:spTgt spid="3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up)">
                                      <p:cBhvr>
                                        <p:cTn id="1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8" grpId="0"/>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4128" y="1671624"/>
            <a:ext cx="5143536" cy="4708981"/>
          </a:xfrm>
          <a:prstGeom prst="rect">
            <a:avLst/>
          </a:prstGeom>
        </p:spPr>
        <p:txBody>
          <a:bodyPr wrap="square">
            <a:spAutoFit/>
          </a:bodyPr>
          <a:lstStyle/>
          <a:p>
            <a:pPr>
              <a:lnSpc>
                <a:spcPct val="150000"/>
              </a:lnSpc>
            </a:pPr>
            <a:r>
              <a:rPr lang="en-US" b="1" dirty="0" smtClean="0"/>
              <a:t>2014</a:t>
            </a:r>
            <a:r>
              <a:rPr lang="zh-CN" altLang="en-US" b="1" dirty="0" smtClean="0"/>
              <a:t>年</a:t>
            </a:r>
            <a:r>
              <a:rPr lang="en-US" b="1" dirty="0" smtClean="0"/>
              <a:t>12</a:t>
            </a:r>
            <a:r>
              <a:rPr lang="zh-CN" altLang="en-US" b="1" dirty="0" smtClean="0"/>
              <a:t>月</a:t>
            </a:r>
            <a:r>
              <a:rPr lang="en-US" b="1" dirty="0" smtClean="0"/>
              <a:t>17</a:t>
            </a:r>
            <a:r>
              <a:rPr lang="zh-CN" altLang="en-US" b="1" dirty="0" smtClean="0"/>
              <a:t>日</a:t>
            </a:r>
            <a:r>
              <a:rPr lang="en-US" b="1" dirty="0" smtClean="0"/>
              <a:t>6</a:t>
            </a:r>
            <a:r>
              <a:rPr lang="zh-CN" altLang="en-US" b="1" dirty="0" smtClean="0"/>
              <a:t>时</a:t>
            </a:r>
            <a:r>
              <a:rPr lang="en-US" b="1" dirty="0" smtClean="0"/>
              <a:t>50</a:t>
            </a:r>
            <a:r>
              <a:rPr lang="zh-CN" altLang="en-US" b="1" dirty="0" smtClean="0"/>
              <a:t>分，</a:t>
            </a:r>
            <a:r>
              <a:rPr lang="zh-CN" altLang="en-US" b="1" dirty="0" smtClean="0">
                <a:solidFill>
                  <a:srgbClr val="FF0000"/>
                </a:solidFill>
              </a:rPr>
              <a:t>沈阳</a:t>
            </a:r>
            <a:r>
              <a:rPr lang="zh-CN" altLang="en-US" b="1" dirty="0" smtClean="0"/>
              <a:t>地铁二号线师范大学站轨旁计轴器发生故障，导致信号系统启动了保护系统，造成地铁列车延误。发现故障后，地铁部门的信号设备专业人员立即到车站抢修，</a:t>
            </a:r>
            <a:r>
              <a:rPr lang="en-US" b="1" dirty="0" smtClean="0"/>
              <a:t>7</a:t>
            </a:r>
            <a:r>
              <a:rPr lang="zh-CN" altLang="en-US" b="1" dirty="0" smtClean="0"/>
              <a:t>时</a:t>
            </a:r>
            <a:r>
              <a:rPr lang="en-US" b="1" dirty="0" smtClean="0"/>
              <a:t>36</a:t>
            </a:r>
            <a:r>
              <a:rPr lang="zh-CN" altLang="en-US" b="1" dirty="0" smtClean="0"/>
              <a:t>分故障抢修完成。经客运组织调整，约</a:t>
            </a:r>
            <a:r>
              <a:rPr lang="en-US" b="1" dirty="0" smtClean="0"/>
              <a:t>8</a:t>
            </a:r>
            <a:r>
              <a:rPr lang="zh-CN" altLang="en-US" b="1" dirty="0" smtClean="0"/>
              <a:t>时</a:t>
            </a:r>
            <a:r>
              <a:rPr lang="en-US" b="1" dirty="0" smtClean="0"/>
              <a:t>15</a:t>
            </a:r>
            <a:r>
              <a:rPr lang="zh-CN" altLang="en-US" b="1" dirty="0" smtClean="0"/>
              <a:t>分全线恢复正常行车间隔。</a:t>
            </a:r>
            <a:endParaRPr lang="zh-CN" altLang="en-US" b="1" dirty="0"/>
          </a:p>
        </p:txBody>
      </p:sp>
      <p:pic>
        <p:nvPicPr>
          <p:cNvPr id="1026" name="Picture 2">
            <a:hlinkClick r:id="rId2" action="ppaction://hlinkfile"/>
          </p:cNvPr>
          <p:cNvPicPr>
            <a:picLocks noChangeAspect="1" noChangeArrowheads="1"/>
          </p:cNvPicPr>
          <p:nvPr/>
        </p:nvPicPr>
        <p:blipFill>
          <a:blip r:embed="rId3"/>
          <a:srcRect/>
          <a:stretch>
            <a:fillRect/>
          </a:stretch>
        </p:blipFill>
        <p:spPr bwMode="auto">
          <a:xfrm>
            <a:off x="5691978" y="1814500"/>
            <a:ext cx="6151921" cy="4473313"/>
          </a:xfrm>
          <a:prstGeom prst="rect">
            <a:avLst/>
          </a:prstGeom>
          <a:noFill/>
          <a:ln w="9525">
            <a:noFill/>
            <a:miter lim="800000"/>
            <a:headEnd/>
            <a:tailEnd/>
          </a:ln>
          <a:effectLst/>
        </p:spPr>
      </p:pic>
      <p:sp>
        <p:nvSpPr>
          <p:cNvPr id="4" name="矩形 3"/>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b="1" dirty="0" smtClean="0">
                <a:solidFill>
                  <a:srgbClr val="000000"/>
                </a:solidFill>
                <a:latin typeface="微软雅黑" pitchFamily="34" charset="-122"/>
                <a:ea typeface="微软雅黑" pitchFamily="34" charset="-122"/>
              </a:rPr>
              <a:t>案例导入</a:t>
            </a:r>
            <a:endParaRPr lang="zh-CN" altLang="en-US" sz="2800" b="1" dirty="0">
              <a:solidFill>
                <a:srgbClr val="00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grpSp>
        <p:nvGrpSpPr>
          <p:cNvPr id="3" name="组合 2"/>
          <p:cNvGrpSpPr/>
          <p:nvPr/>
        </p:nvGrpSpPr>
        <p:grpSpPr>
          <a:xfrm>
            <a:off x="334128" y="1171558"/>
            <a:ext cx="6880338" cy="461665"/>
            <a:chOff x="477005" y="1314434"/>
            <a:chExt cx="6880338" cy="461665"/>
          </a:xfrm>
        </p:grpSpPr>
        <p:sp>
          <p:nvSpPr>
            <p:cNvPr id="4" name="矩形 3"/>
            <p:cNvSpPr/>
            <p:nvPr/>
          </p:nvSpPr>
          <p:spPr>
            <a:xfrm>
              <a:off x="977070" y="1314434"/>
              <a:ext cx="638027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、西门子</a:t>
              </a:r>
              <a:r>
                <a:rPr lang="en-US" altLang="zh-CN" sz="2400" b="1" dirty="0" smtClean="0">
                  <a:latin typeface="微软雅黑" pitchFamily="34" charset="-122"/>
                  <a:ea typeface="微软雅黑" pitchFamily="34" charset="-122"/>
                </a:rPr>
                <a:t>AzSM350U</a:t>
              </a:r>
              <a:r>
                <a:rPr lang="zh-CN" altLang="en-US" sz="2400" b="1" dirty="0" smtClean="0">
                  <a:latin typeface="微软雅黑" pitchFamily="34" charset="-122"/>
                  <a:ea typeface="微软雅黑" pitchFamily="34" charset="-122"/>
                </a:rPr>
                <a:t>微机计轴系统结构组成</a:t>
              </a: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7" name="图片 6" descr="C:\Users\Administrator\AppData\Roaming\Tencent\Users\603359521\QQ\WinTemp\RichOle\SDF20Q3WE22G9_$TQVQEULB.png"/>
          <p:cNvPicPr/>
          <p:nvPr/>
        </p:nvPicPr>
        <p:blipFill>
          <a:blip r:embed="rId2" cstate="print"/>
          <a:srcRect/>
          <a:stretch>
            <a:fillRect/>
          </a:stretch>
        </p:blipFill>
        <p:spPr bwMode="auto">
          <a:xfrm>
            <a:off x="5549102" y="2814632"/>
            <a:ext cx="6286544" cy="2357454"/>
          </a:xfrm>
          <a:prstGeom prst="rect">
            <a:avLst/>
          </a:prstGeom>
          <a:noFill/>
          <a:ln w="9525">
            <a:noFill/>
            <a:miter lim="800000"/>
            <a:headEnd/>
            <a:tailEnd/>
          </a:ln>
        </p:spPr>
      </p:pic>
      <p:sp>
        <p:nvSpPr>
          <p:cNvPr id="8" name="矩形 7"/>
          <p:cNvSpPr/>
          <p:nvPr/>
        </p:nvSpPr>
        <p:spPr>
          <a:xfrm>
            <a:off x="7977994" y="2171690"/>
            <a:ext cx="1467068" cy="477054"/>
          </a:xfrm>
          <a:prstGeom prst="rect">
            <a:avLst/>
          </a:prstGeom>
        </p:spPr>
        <p:txBody>
          <a:bodyPr wrap="none">
            <a:spAutoFit/>
          </a:bodyPr>
          <a:lstStyle/>
          <a:p>
            <a:r>
              <a:rPr lang="zh-CN" altLang="en-US" b="1" dirty="0" smtClean="0">
                <a:solidFill>
                  <a:srgbClr val="FF0000"/>
                </a:solidFill>
              </a:rPr>
              <a:t>主机面板</a:t>
            </a:r>
            <a:endParaRPr lang="zh-CN" altLang="en-US" b="1" dirty="0">
              <a:solidFill>
                <a:srgbClr val="FF0000"/>
              </a:solidFill>
            </a:endParaRPr>
          </a:p>
        </p:txBody>
      </p:sp>
      <p:sp>
        <p:nvSpPr>
          <p:cNvPr id="10" name="矩形 9"/>
          <p:cNvSpPr/>
          <p:nvPr/>
        </p:nvSpPr>
        <p:spPr>
          <a:xfrm>
            <a:off x="405566" y="2314566"/>
            <a:ext cx="4714908" cy="3323987"/>
          </a:xfrm>
          <a:prstGeom prst="rect">
            <a:avLst/>
          </a:prstGeom>
        </p:spPr>
        <p:txBody>
          <a:bodyPr wrap="square">
            <a:spAutoFit/>
          </a:bodyPr>
          <a:lstStyle/>
          <a:p>
            <a:pPr lvl="0" indent="266700" defTabSz="914400" fontAlgn="base">
              <a:lnSpc>
                <a:spcPct val="150000"/>
              </a:lnSpc>
              <a:spcBef>
                <a:spcPct val="0"/>
              </a:spcBef>
              <a:spcAft>
                <a:spcPct val="0"/>
              </a:spcAft>
            </a:pPr>
            <a:r>
              <a:rPr lang="zh-CN" altLang="en-US" sz="2000" b="1" dirty="0" smtClean="0">
                <a:solidFill>
                  <a:prstClr val="black"/>
                </a:solidFill>
                <a:latin typeface="Calibri" pitchFamily="34" charset="0"/>
                <a:ea typeface="宋体" pitchFamily="2" charset="-122"/>
                <a:cs typeface="Times New Roman" pitchFamily="18" charset="0"/>
              </a:rPr>
              <a:t>所有的电路板都插在一个组匣中。对于可选用的电路板，若没有使用，则其位置先用空板替代。 计轴主机间可通过</a:t>
            </a:r>
            <a:r>
              <a:rPr lang="en-US" altLang="zh-CN" sz="2000" b="1" dirty="0" smtClean="0">
                <a:solidFill>
                  <a:prstClr val="black"/>
                </a:solidFill>
                <a:latin typeface="Calibri" pitchFamily="34" charset="0"/>
                <a:ea typeface="宋体" pitchFamily="2" charset="-122"/>
                <a:cs typeface="Times New Roman" pitchFamily="18" charset="0"/>
              </a:rPr>
              <a:t>SIRIUS2</a:t>
            </a:r>
            <a:r>
              <a:rPr lang="zh-CN" altLang="en-US" sz="2000" b="1" dirty="0" smtClean="0">
                <a:solidFill>
                  <a:prstClr val="black"/>
                </a:solidFill>
                <a:latin typeface="Calibri" pitchFamily="34" charset="0"/>
                <a:ea typeface="宋体" pitchFamily="2" charset="-122"/>
                <a:cs typeface="Times New Roman" pitchFamily="18" charset="0"/>
              </a:rPr>
              <a:t>板（串行数据输入输出板）连接。</a:t>
            </a:r>
            <a:r>
              <a:rPr lang="en-US" altLang="zh-CN" sz="2000" b="1" dirty="0" smtClean="0">
                <a:solidFill>
                  <a:prstClr val="black"/>
                </a:solidFill>
                <a:latin typeface="Calibri" pitchFamily="34" charset="0"/>
                <a:ea typeface="宋体" pitchFamily="2" charset="-122"/>
                <a:cs typeface="Times New Roman" pitchFamily="18" charset="0"/>
              </a:rPr>
              <a:t>SIRIUS2</a:t>
            </a:r>
            <a:r>
              <a:rPr lang="zh-CN" altLang="en-US" sz="2000" b="1" dirty="0" smtClean="0">
                <a:solidFill>
                  <a:prstClr val="black"/>
                </a:solidFill>
                <a:latin typeface="Calibri" pitchFamily="34" charset="0"/>
                <a:ea typeface="宋体" pitchFamily="2" charset="-122"/>
                <a:cs typeface="Times New Roman" pitchFamily="18" charset="0"/>
              </a:rPr>
              <a:t>板提供了两个双向串行接口来传输数据，每一个串行接口都有一个</a:t>
            </a:r>
            <a:r>
              <a:rPr lang="en-US" altLang="zh-CN" sz="2000" b="1" dirty="0" smtClean="0">
                <a:solidFill>
                  <a:prstClr val="black"/>
                </a:solidFill>
                <a:latin typeface="Calibri" pitchFamily="34" charset="0"/>
                <a:ea typeface="宋体" pitchFamily="2" charset="-122"/>
                <a:cs typeface="Times New Roman" pitchFamily="18" charset="0"/>
              </a:rPr>
              <a:t>V.24</a:t>
            </a:r>
            <a:r>
              <a:rPr lang="zh-CN" altLang="en-US" sz="2000" b="1" dirty="0" smtClean="0">
                <a:solidFill>
                  <a:prstClr val="black"/>
                </a:solidFill>
                <a:latin typeface="Calibri" pitchFamily="34" charset="0"/>
                <a:ea typeface="宋体" pitchFamily="2" charset="-122"/>
                <a:cs typeface="Times New Roman" pitchFamily="18" charset="0"/>
              </a:rPr>
              <a:t>输出端。</a:t>
            </a:r>
            <a:endParaRPr lang="zh-CN" altLang="en-US" sz="2000" b="1" dirty="0" smtClean="0">
              <a:solidFill>
                <a:prstClr val="black"/>
              </a:solidFill>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grpSp>
        <p:nvGrpSpPr>
          <p:cNvPr id="3" name="组合 2"/>
          <p:cNvGrpSpPr/>
          <p:nvPr/>
        </p:nvGrpSpPr>
        <p:grpSpPr>
          <a:xfrm>
            <a:off x="334128" y="1171558"/>
            <a:ext cx="6880338" cy="461665"/>
            <a:chOff x="477005" y="1314434"/>
            <a:chExt cx="6880338" cy="461665"/>
          </a:xfrm>
        </p:grpSpPr>
        <p:sp>
          <p:nvSpPr>
            <p:cNvPr id="4" name="矩形 3"/>
            <p:cNvSpPr/>
            <p:nvPr/>
          </p:nvSpPr>
          <p:spPr>
            <a:xfrm>
              <a:off x="977070" y="1314434"/>
              <a:ext cx="638027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、西门子</a:t>
              </a:r>
              <a:r>
                <a:rPr lang="en-US" altLang="zh-CN" sz="2400" b="1" dirty="0" smtClean="0">
                  <a:latin typeface="微软雅黑" pitchFamily="34" charset="-122"/>
                  <a:ea typeface="微软雅黑" pitchFamily="34" charset="-122"/>
                </a:rPr>
                <a:t>AzSM350U</a:t>
              </a:r>
              <a:r>
                <a:rPr lang="zh-CN" altLang="en-US" sz="2400" b="1" dirty="0" smtClean="0">
                  <a:latin typeface="微软雅黑" pitchFamily="34" charset="-122"/>
                  <a:ea typeface="微软雅黑" pitchFamily="34" charset="-122"/>
                </a:rPr>
                <a:t>微机计轴系统结构组成</a:t>
              </a: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7" name="图片 6" descr="C:\Users\Administrator\AppData\Roaming\Tencent\Users\603359521\QQ\WinTemp\RichOle\SDF20Q3WE22G9_$TQVQEULB.png"/>
          <p:cNvPicPr/>
          <p:nvPr/>
        </p:nvPicPr>
        <p:blipFill>
          <a:blip r:embed="rId2" cstate="print"/>
          <a:srcRect/>
          <a:stretch>
            <a:fillRect/>
          </a:stretch>
        </p:blipFill>
        <p:spPr bwMode="auto">
          <a:xfrm>
            <a:off x="262690" y="2457442"/>
            <a:ext cx="4714908" cy="2071702"/>
          </a:xfrm>
          <a:prstGeom prst="rect">
            <a:avLst/>
          </a:prstGeom>
          <a:noFill/>
          <a:ln w="9525">
            <a:noFill/>
            <a:miter lim="800000"/>
            <a:headEnd/>
            <a:tailEnd/>
          </a:ln>
        </p:spPr>
      </p:pic>
      <p:sp>
        <p:nvSpPr>
          <p:cNvPr id="8" name="矩形 7"/>
          <p:cNvSpPr/>
          <p:nvPr/>
        </p:nvSpPr>
        <p:spPr>
          <a:xfrm>
            <a:off x="1620012" y="1957376"/>
            <a:ext cx="1467068" cy="477054"/>
          </a:xfrm>
          <a:prstGeom prst="rect">
            <a:avLst/>
          </a:prstGeom>
        </p:spPr>
        <p:txBody>
          <a:bodyPr wrap="none">
            <a:spAutoFit/>
          </a:bodyPr>
          <a:lstStyle/>
          <a:p>
            <a:r>
              <a:rPr lang="zh-CN" altLang="en-US" b="1" dirty="0" smtClean="0">
                <a:solidFill>
                  <a:srgbClr val="FF0000"/>
                </a:solidFill>
              </a:rPr>
              <a:t>主机面板</a:t>
            </a:r>
            <a:endParaRPr lang="zh-CN" altLang="en-US" b="1" dirty="0">
              <a:solidFill>
                <a:srgbClr val="FF0000"/>
              </a:solidFill>
            </a:endParaRPr>
          </a:p>
        </p:txBody>
      </p:sp>
      <p:sp>
        <p:nvSpPr>
          <p:cNvPr id="39937" name="Rectangle 1"/>
          <p:cNvSpPr>
            <a:spLocks noChangeArrowheads="1"/>
          </p:cNvSpPr>
          <p:nvPr/>
        </p:nvSpPr>
        <p:spPr bwMode="auto">
          <a:xfrm>
            <a:off x="5049036" y="2386004"/>
            <a:ext cx="6572296"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5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BLEA12</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闭塞信息输入输出板用于传送所有进出联锁系统的信息。</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STEU</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板（控制诊断板）用于分析所接收到的车轮传感器信号。计轴主机的每一个通道都是相同的，都有一个</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STEU</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板。</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VAU</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板（数据处理和监视板）是中央处理单元，它以</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SIMIS-C</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计算机为核心构成了故障</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安全型微机系统。提供双通道的监控和比较功能。</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grpSp>
        <p:nvGrpSpPr>
          <p:cNvPr id="3" name="组合 2"/>
          <p:cNvGrpSpPr/>
          <p:nvPr/>
        </p:nvGrpSpPr>
        <p:grpSpPr>
          <a:xfrm>
            <a:off x="334128" y="1171558"/>
            <a:ext cx="6880338" cy="461665"/>
            <a:chOff x="477005" y="1314434"/>
            <a:chExt cx="6880338" cy="461665"/>
          </a:xfrm>
        </p:grpSpPr>
        <p:sp>
          <p:nvSpPr>
            <p:cNvPr id="4" name="矩形 3"/>
            <p:cNvSpPr/>
            <p:nvPr/>
          </p:nvSpPr>
          <p:spPr>
            <a:xfrm>
              <a:off x="977070" y="1314434"/>
              <a:ext cx="638027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、西门子</a:t>
              </a:r>
              <a:r>
                <a:rPr lang="en-US" altLang="zh-CN" sz="2400" b="1" dirty="0" smtClean="0">
                  <a:latin typeface="微软雅黑" pitchFamily="34" charset="-122"/>
                  <a:ea typeface="微软雅黑" pitchFamily="34" charset="-122"/>
                </a:rPr>
                <a:t>AzSM350U</a:t>
              </a:r>
              <a:r>
                <a:rPr lang="zh-CN" altLang="en-US" sz="2400" b="1" dirty="0" smtClean="0">
                  <a:latin typeface="微软雅黑" pitchFamily="34" charset="-122"/>
                  <a:ea typeface="微软雅黑" pitchFamily="34" charset="-122"/>
                </a:rPr>
                <a:t>微机计轴系统结构组成</a:t>
              </a: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7" name="图片 6" descr="C:\Users\Administrator\AppData\Roaming\Tencent\Users\603359521\QQ\WinTemp\RichOle\SDF20Q3WE22G9_$TQVQEULB.png"/>
          <p:cNvPicPr/>
          <p:nvPr/>
        </p:nvPicPr>
        <p:blipFill>
          <a:blip r:embed="rId2" cstate="print"/>
          <a:srcRect/>
          <a:stretch>
            <a:fillRect/>
          </a:stretch>
        </p:blipFill>
        <p:spPr bwMode="auto">
          <a:xfrm>
            <a:off x="405566" y="3171822"/>
            <a:ext cx="4714908" cy="2071702"/>
          </a:xfrm>
          <a:prstGeom prst="rect">
            <a:avLst/>
          </a:prstGeom>
          <a:noFill/>
          <a:ln w="9525">
            <a:noFill/>
            <a:miter lim="800000"/>
            <a:headEnd/>
            <a:tailEnd/>
          </a:ln>
        </p:spPr>
      </p:pic>
      <p:sp>
        <p:nvSpPr>
          <p:cNvPr id="8" name="矩形 7"/>
          <p:cNvSpPr/>
          <p:nvPr/>
        </p:nvSpPr>
        <p:spPr>
          <a:xfrm>
            <a:off x="2191516" y="2457442"/>
            <a:ext cx="1467068" cy="477054"/>
          </a:xfrm>
          <a:prstGeom prst="rect">
            <a:avLst/>
          </a:prstGeom>
        </p:spPr>
        <p:txBody>
          <a:bodyPr wrap="none">
            <a:spAutoFit/>
          </a:bodyPr>
          <a:lstStyle/>
          <a:p>
            <a:r>
              <a:rPr lang="zh-CN" altLang="en-US" b="1" dirty="0" smtClean="0">
                <a:solidFill>
                  <a:srgbClr val="FF0000"/>
                </a:solidFill>
              </a:rPr>
              <a:t>主机面板</a:t>
            </a:r>
            <a:endParaRPr lang="zh-CN" altLang="en-US" b="1" dirty="0">
              <a:solidFill>
                <a:srgbClr val="FF0000"/>
              </a:solidFill>
            </a:endParaRPr>
          </a:p>
        </p:txBody>
      </p:sp>
      <p:sp>
        <p:nvSpPr>
          <p:cNvPr id="39937" name="Rectangle 1"/>
          <p:cNvSpPr>
            <a:spLocks noChangeArrowheads="1"/>
          </p:cNvSpPr>
          <p:nvPr/>
        </p:nvSpPr>
        <p:spPr bwMode="auto">
          <a:xfrm>
            <a:off x="5334788" y="2814632"/>
            <a:ext cx="6572296" cy="2802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50000"/>
              </a:lnSpc>
              <a:spcBef>
                <a:spcPct val="0"/>
              </a:spcBef>
              <a:spcAft>
                <a:spcPct val="0"/>
              </a:spcAft>
              <a:buClrTx/>
              <a:buSzTx/>
              <a:buFont typeface="Wingdings" pitchFamily="2" charset="2"/>
              <a:buChar char="u"/>
              <a:tabLst/>
            </a:pP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每一个直接连接的车轮传感器都需要一个与之相对应的</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VESBA</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板（放大接触和带通滤波板），它将室内和室外设备从电气上进行隔离。</a:t>
            </a: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 typeface="Wingdings" pitchFamily="2" charset="2"/>
              <a:buChar char="u"/>
              <a:tabLst/>
            </a:pPr>
            <a:endPar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 typeface="Wingdings" pitchFamily="2" charset="2"/>
              <a:buChar char="u"/>
              <a:tabLst/>
            </a:pP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VESBA</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板将信号</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f1</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和</a:t>
            </a:r>
            <a:r>
              <a:rPr kumimoji="0" lang="en-US"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f2</a:t>
            </a:r>
            <a:r>
              <a:rPr kumimoji="0" lang="zh-CN" altLang="en-U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分离并传送到两个独立的同道中进行带通滤波、放大、整形和触发。</a:t>
            </a:r>
            <a:endParaRPr kumimoji="0" lang="zh-CN" altLang="en-US"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grpSp>
        <p:nvGrpSpPr>
          <p:cNvPr id="3" name="组合 2"/>
          <p:cNvGrpSpPr/>
          <p:nvPr/>
        </p:nvGrpSpPr>
        <p:grpSpPr>
          <a:xfrm>
            <a:off x="334128" y="1171558"/>
            <a:ext cx="6880338" cy="461665"/>
            <a:chOff x="477005" y="1314434"/>
            <a:chExt cx="6880338" cy="461665"/>
          </a:xfrm>
        </p:grpSpPr>
        <p:sp>
          <p:nvSpPr>
            <p:cNvPr id="4" name="矩形 3"/>
            <p:cNvSpPr/>
            <p:nvPr/>
          </p:nvSpPr>
          <p:spPr>
            <a:xfrm>
              <a:off x="977070" y="1314434"/>
              <a:ext cx="638027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2</a:t>
              </a:r>
              <a:r>
                <a:rPr lang="zh-CN" altLang="en-US" sz="2400" b="1" dirty="0" smtClean="0">
                  <a:latin typeface="微软雅黑" pitchFamily="34" charset="-122"/>
                  <a:ea typeface="微软雅黑" pitchFamily="34" charset="-122"/>
                </a:rPr>
                <a:t>、西门子</a:t>
              </a:r>
              <a:r>
                <a:rPr lang="en-US" altLang="zh-CN" sz="2400" b="1" dirty="0" smtClean="0">
                  <a:latin typeface="微软雅黑" pitchFamily="34" charset="-122"/>
                  <a:ea typeface="微软雅黑" pitchFamily="34" charset="-122"/>
                </a:rPr>
                <a:t>AzSM350U</a:t>
              </a:r>
              <a:r>
                <a:rPr lang="zh-CN" altLang="en-US" sz="2400" b="1" dirty="0" smtClean="0">
                  <a:latin typeface="微软雅黑" pitchFamily="34" charset="-122"/>
                  <a:ea typeface="微软雅黑" pitchFamily="34" charset="-122"/>
                </a:rPr>
                <a:t>微机计轴系统工作原理</a:t>
              </a:r>
            </a:p>
          </p:txBody>
        </p:sp>
        <p:sp>
          <p:nvSpPr>
            <p:cNvPr id="5" name="燕尾形 4"/>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7" name="Picture 1"/>
          <p:cNvPicPr>
            <a:picLocks noChangeAspect="1" noChangeArrowheads="1"/>
          </p:cNvPicPr>
          <p:nvPr/>
        </p:nvPicPr>
        <p:blipFill>
          <a:blip r:embed="rId2"/>
          <a:srcRect r="4514"/>
          <a:stretch>
            <a:fillRect/>
          </a:stretch>
        </p:blipFill>
        <p:spPr bwMode="auto">
          <a:xfrm>
            <a:off x="2691632" y="2071688"/>
            <a:ext cx="5929312" cy="2881312"/>
          </a:xfrm>
          <a:prstGeom prst="rect">
            <a:avLst/>
          </a:prstGeom>
          <a:noFill/>
          <a:ln w="9525">
            <a:noFill/>
            <a:miter lim="800000"/>
            <a:headEnd/>
            <a:tailEnd/>
          </a:ln>
        </p:spPr>
      </p:pic>
      <p:sp>
        <p:nvSpPr>
          <p:cNvPr id="8" name="Rectangle 1"/>
          <p:cNvSpPr>
            <a:spLocks noChangeArrowheads="1"/>
          </p:cNvSpPr>
          <p:nvPr/>
        </p:nvSpPr>
        <p:spPr bwMode="auto">
          <a:xfrm>
            <a:off x="691318" y="5243524"/>
            <a:ext cx="10930014" cy="1684244"/>
          </a:xfrm>
          <a:prstGeom prst="rect">
            <a:avLst/>
          </a:prstGeom>
          <a:noFill/>
          <a:ln w="9525">
            <a:noFill/>
            <a:miter lim="800000"/>
            <a:headEnd/>
            <a:tailEnd/>
          </a:ln>
          <a:effectLst/>
        </p:spPr>
        <p:txBody>
          <a:bodyPr wrap="square" anchor="ctr">
            <a:spAutoFit/>
          </a:bodyPr>
          <a:lstStyle/>
          <a:p>
            <a:pPr>
              <a:lnSpc>
                <a:spcPct val="150000"/>
              </a:lnSpc>
              <a:defRPr/>
            </a:pPr>
            <a:r>
              <a:rPr lang="zh-CN" altLang="en-US" sz="2400" b="1" kern="0" dirty="0">
                <a:solidFill>
                  <a:srgbClr val="333399"/>
                </a:solidFill>
                <a:latin typeface="Times New Roman" pitchFamily="18" charset="0"/>
                <a:cs typeface="fangsong_gb2312"/>
              </a:rPr>
              <a:t>        </a:t>
            </a:r>
            <a:r>
              <a:rPr lang="zh-CN" altLang="en-US" sz="2400" b="1" kern="0" dirty="0">
                <a:solidFill>
                  <a:srgbClr val="FF0000"/>
                </a:solidFill>
                <a:latin typeface="Times New Roman" pitchFamily="18" charset="0"/>
                <a:cs typeface="fangsong_gb2312"/>
              </a:rPr>
              <a:t>有车轮时增强了二者之间的电磁场强度</a:t>
            </a:r>
            <a:r>
              <a:rPr lang="zh-CN" altLang="en-US" sz="2400" b="1" kern="0" dirty="0">
                <a:solidFill>
                  <a:srgbClr val="333399"/>
                </a:solidFill>
                <a:latin typeface="Times New Roman" pitchFamily="18" charset="0"/>
                <a:cs typeface="fangsong_gb2312"/>
              </a:rPr>
              <a:t>，</a:t>
            </a:r>
            <a:r>
              <a:rPr lang="zh-CN" altLang="en-US" sz="2400" b="1" kern="0" dirty="0">
                <a:latin typeface="Times New Roman" pitchFamily="18" charset="0"/>
                <a:cs typeface="fangsong_gb2312"/>
              </a:rPr>
              <a:t>在接收端产生一组感应脉冲。该组脉冲信号经计轴点轨道箱的内部电路对其进行预处理后，传输至信号楼内的运算单元组合。</a:t>
            </a:r>
          </a:p>
        </p:txBody>
      </p:sp>
      <p:sp>
        <p:nvSpPr>
          <p:cNvPr id="9" name="椭圆 8"/>
          <p:cNvSpPr/>
          <p:nvPr/>
        </p:nvSpPr>
        <p:spPr>
          <a:xfrm>
            <a:off x="2405882" y="2428875"/>
            <a:ext cx="2857500" cy="1285875"/>
          </a:xfrm>
          <a:prstGeom prst="ellipse">
            <a:avLst/>
          </a:prstGeom>
          <a:noFill/>
          <a:ln w="28575">
            <a:solidFill>
              <a:srgbClr val="00B0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0" name="椭圆 9"/>
          <p:cNvSpPr/>
          <p:nvPr/>
        </p:nvSpPr>
        <p:spPr>
          <a:xfrm>
            <a:off x="5763444" y="2928938"/>
            <a:ext cx="2857500" cy="1357312"/>
          </a:xfrm>
          <a:prstGeom prst="ellipse">
            <a:avLst/>
          </a:prstGeom>
          <a:noFill/>
          <a:ln w="28575">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r="4514"/>
          <a:stretch>
            <a:fillRect/>
          </a:stretch>
        </p:blipFill>
        <p:spPr bwMode="auto">
          <a:xfrm>
            <a:off x="2691582" y="2171690"/>
            <a:ext cx="5929312" cy="2881312"/>
          </a:xfrm>
          <a:prstGeom prst="rect">
            <a:avLst/>
          </a:prstGeom>
          <a:noFill/>
          <a:ln w="9525">
            <a:noFill/>
            <a:miter lim="800000"/>
            <a:headEnd/>
            <a:tailEnd/>
          </a:ln>
        </p:spPr>
      </p:pic>
      <p:sp>
        <p:nvSpPr>
          <p:cNvPr id="3" name="Rectangle 1"/>
          <p:cNvSpPr>
            <a:spLocks noChangeArrowheads="1"/>
          </p:cNvSpPr>
          <p:nvPr/>
        </p:nvSpPr>
        <p:spPr bwMode="auto">
          <a:xfrm>
            <a:off x="262690" y="5386400"/>
            <a:ext cx="11430080" cy="1130246"/>
          </a:xfrm>
          <a:prstGeom prst="rect">
            <a:avLst/>
          </a:prstGeom>
          <a:noFill/>
          <a:ln w="9525">
            <a:noFill/>
            <a:miter lim="800000"/>
            <a:headEnd/>
            <a:tailEnd/>
          </a:ln>
          <a:effectLst/>
        </p:spPr>
        <p:txBody>
          <a:bodyPr wrap="square" anchor="ctr">
            <a:spAutoFit/>
          </a:bodyPr>
          <a:lstStyle/>
          <a:p>
            <a:pPr>
              <a:lnSpc>
                <a:spcPct val="150000"/>
              </a:lnSpc>
              <a:defRPr/>
            </a:pPr>
            <a:r>
              <a:rPr lang="zh-CN" altLang="en-US" sz="2400" b="1" kern="0" dirty="0" smtClean="0">
                <a:latin typeface="Times New Roman" pitchFamily="18" charset="0"/>
                <a:cs typeface="fangsong_gb2312"/>
              </a:rPr>
              <a:t>车轮通过双置传感器时，接收器的感应电压提高，根据其幅度变化及时间顺序就可以得出轴数和识别运行方向所必需的信息。</a:t>
            </a:r>
            <a:endParaRPr lang="zh-CN" altLang="en-US" sz="2400" b="1" kern="0" dirty="0">
              <a:latin typeface="Times New Roman" pitchFamily="18" charset="0"/>
              <a:cs typeface="fangsong_gb2312"/>
            </a:endParaRPr>
          </a:p>
        </p:txBody>
      </p:sp>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grpSp>
        <p:nvGrpSpPr>
          <p:cNvPr id="5" name="组合 4"/>
          <p:cNvGrpSpPr/>
          <p:nvPr/>
        </p:nvGrpSpPr>
        <p:grpSpPr>
          <a:xfrm>
            <a:off x="334128" y="1171558"/>
            <a:ext cx="6880338" cy="461665"/>
            <a:chOff x="477005" y="1314434"/>
            <a:chExt cx="6880338" cy="461665"/>
          </a:xfrm>
        </p:grpSpPr>
        <p:sp>
          <p:nvSpPr>
            <p:cNvPr id="6" name="矩形 5"/>
            <p:cNvSpPr/>
            <p:nvPr/>
          </p:nvSpPr>
          <p:spPr>
            <a:xfrm>
              <a:off x="977070" y="1314434"/>
              <a:ext cx="638027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2</a:t>
              </a:r>
              <a:r>
                <a:rPr lang="zh-CN" altLang="en-US" sz="2400" b="1" dirty="0" smtClean="0">
                  <a:latin typeface="微软雅黑" pitchFamily="34" charset="-122"/>
                  <a:ea typeface="微软雅黑" pitchFamily="34" charset="-122"/>
                </a:rPr>
                <a:t>、西门子</a:t>
              </a:r>
              <a:r>
                <a:rPr lang="en-US" altLang="zh-CN" sz="2400" b="1" dirty="0" smtClean="0">
                  <a:latin typeface="微软雅黑" pitchFamily="34" charset="-122"/>
                  <a:ea typeface="微软雅黑" pitchFamily="34" charset="-122"/>
                </a:rPr>
                <a:t>AzSM350U</a:t>
              </a:r>
              <a:r>
                <a:rPr lang="zh-CN" altLang="en-US" sz="2400" b="1" dirty="0" smtClean="0">
                  <a:latin typeface="微软雅黑" pitchFamily="34" charset="-122"/>
                  <a:ea typeface="微软雅黑" pitchFamily="34" charset="-122"/>
                </a:rPr>
                <a:t>微机计轴系统工作原理</a:t>
              </a:r>
            </a:p>
          </p:txBody>
        </p:sp>
        <p:sp>
          <p:nvSpPr>
            <p:cNvPr id="7" name="燕尾形 6"/>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r="4514"/>
          <a:stretch>
            <a:fillRect/>
          </a:stretch>
        </p:blipFill>
        <p:spPr bwMode="auto">
          <a:xfrm>
            <a:off x="2691582" y="2171690"/>
            <a:ext cx="5929312" cy="2881312"/>
          </a:xfrm>
          <a:prstGeom prst="rect">
            <a:avLst/>
          </a:prstGeom>
          <a:noFill/>
          <a:ln w="9525">
            <a:noFill/>
            <a:miter lim="800000"/>
            <a:headEnd/>
            <a:tailEnd/>
          </a:ln>
        </p:spPr>
      </p:pic>
      <p:sp>
        <p:nvSpPr>
          <p:cNvPr id="3" name="Rectangle 1"/>
          <p:cNvSpPr>
            <a:spLocks noChangeArrowheads="1"/>
          </p:cNvSpPr>
          <p:nvPr/>
        </p:nvSpPr>
        <p:spPr bwMode="auto">
          <a:xfrm>
            <a:off x="262690" y="5386400"/>
            <a:ext cx="11430080" cy="1684244"/>
          </a:xfrm>
          <a:prstGeom prst="rect">
            <a:avLst/>
          </a:prstGeom>
          <a:noFill/>
          <a:ln w="9525">
            <a:noFill/>
            <a:miter lim="800000"/>
            <a:headEnd/>
            <a:tailEnd/>
          </a:ln>
          <a:effectLst/>
        </p:spPr>
        <p:txBody>
          <a:bodyPr wrap="square" anchor="ctr">
            <a:spAutoFit/>
          </a:bodyPr>
          <a:lstStyle/>
          <a:p>
            <a:pPr>
              <a:lnSpc>
                <a:spcPct val="150000"/>
              </a:lnSpc>
              <a:defRPr/>
            </a:pPr>
            <a:r>
              <a:rPr lang="en-US" altLang="zh-CN" sz="2400" b="1" kern="0" dirty="0">
                <a:solidFill>
                  <a:srgbClr val="333399"/>
                </a:solidFill>
                <a:latin typeface="Times New Roman" pitchFamily="18" charset="0"/>
                <a:cs typeface="fangsong_gb2312"/>
              </a:rPr>
              <a:t>        </a:t>
            </a:r>
            <a:r>
              <a:rPr lang="zh-CN" altLang="en-US" sz="2400" b="1" kern="0" dirty="0">
                <a:latin typeface="Times New Roman" pitchFamily="18" charset="0"/>
                <a:cs typeface="fangsong_gb2312"/>
              </a:rPr>
              <a:t>运算单元对该信号进行处理，识别轮对、判断轮对运行方向，对内部存储器的轴数信息作相应的修改，并以此判断相应轨道区段的空闲</a:t>
            </a:r>
            <a:r>
              <a:rPr lang="en-US" altLang="zh-CN" sz="2400" b="1" kern="0" dirty="0">
                <a:latin typeface="Times New Roman" pitchFamily="18" charset="0"/>
                <a:cs typeface="fangsong_gb2312"/>
              </a:rPr>
              <a:t>/</a:t>
            </a:r>
            <a:r>
              <a:rPr lang="zh-CN" altLang="en-US" sz="2400" b="1" kern="0" dirty="0">
                <a:latin typeface="Times New Roman" pitchFamily="18" charset="0"/>
                <a:cs typeface="fangsong_gb2312"/>
              </a:rPr>
              <a:t>占用状态，判断的结果经继电器输出。</a:t>
            </a:r>
          </a:p>
        </p:txBody>
      </p:sp>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2.5.2  </a:t>
            </a:r>
            <a:r>
              <a:rPr lang="zh-CN" altLang="en-US" sz="2800" b="1" dirty="0" smtClean="0">
                <a:solidFill>
                  <a:srgbClr val="0070C0"/>
                </a:solidFill>
                <a:latin typeface="微软雅黑" pitchFamily="34" charset="-122"/>
                <a:ea typeface="微软雅黑" pitchFamily="34" charset="-122"/>
                <a:sym typeface="Arial" pitchFamily="34" charset="0"/>
              </a:rPr>
              <a:t>微机计轴系统</a:t>
            </a:r>
            <a:endParaRPr lang="zh-CN" altLang="en-US" sz="2800" dirty="0">
              <a:solidFill>
                <a:srgbClr val="0070C0"/>
              </a:solidFill>
            </a:endParaRPr>
          </a:p>
        </p:txBody>
      </p:sp>
      <p:grpSp>
        <p:nvGrpSpPr>
          <p:cNvPr id="5" name="组合 4"/>
          <p:cNvGrpSpPr/>
          <p:nvPr/>
        </p:nvGrpSpPr>
        <p:grpSpPr>
          <a:xfrm>
            <a:off x="334128" y="1171558"/>
            <a:ext cx="6880338" cy="461665"/>
            <a:chOff x="477005" y="1314434"/>
            <a:chExt cx="6880338" cy="461665"/>
          </a:xfrm>
        </p:grpSpPr>
        <p:sp>
          <p:nvSpPr>
            <p:cNvPr id="6" name="矩形 5"/>
            <p:cNvSpPr/>
            <p:nvPr/>
          </p:nvSpPr>
          <p:spPr>
            <a:xfrm>
              <a:off x="977070" y="1314434"/>
              <a:ext cx="638027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2</a:t>
              </a:r>
              <a:r>
                <a:rPr lang="zh-CN" altLang="en-US" sz="2400" b="1" dirty="0" smtClean="0">
                  <a:latin typeface="微软雅黑" pitchFamily="34" charset="-122"/>
                  <a:ea typeface="微软雅黑" pitchFamily="34" charset="-122"/>
                </a:rPr>
                <a:t>、西门子</a:t>
              </a:r>
              <a:r>
                <a:rPr lang="en-US" altLang="zh-CN" sz="2400" b="1" dirty="0" smtClean="0">
                  <a:latin typeface="微软雅黑" pitchFamily="34" charset="-122"/>
                  <a:ea typeface="微软雅黑" pitchFamily="34" charset="-122"/>
                </a:rPr>
                <a:t>AzSM350U</a:t>
              </a:r>
              <a:r>
                <a:rPr lang="zh-CN" altLang="en-US" sz="2400" b="1" dirty="0" smtClean="0">
                  <a:latin typeface="微软雅黑" pitchFamily="34" charset="-122"/>
                  <a:ea typeface="微软雅黑" pitchFamily="34" charset="-122"/>
                </a:rPr>
                <a:t>微机计轴系统工作原理</a:t>
              </a:r>
            </a:p>
          </p:txBody>
        </p:sp>
        <p:sp>
          <p:nvSpPr>
            <p:cNvPr id="7" name="燕尾形 6"/>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2.5.3  </a:t>
            </a:r>
            <a:r>
              <a:rPr lang="zh-CN" altLang="en-US" sz="2800" b="1" dirty="0" smtClean="0">
                <a:solidFill>
                  <a:srgbClr val="0070C0"/>
                </a:solidFill>
                <a:latin typeface="微软雅黑" pitchFamily="34" charset="-122"/>
                <a:ea typeface="微软雅黑" pitchFamily="34" charset="-122"/>
                <a:sym typeface="Arial" pitchFamily="34" charset="0"/>
              </a:rPr>
              <a:t>计轴设备复零</a:t>
            </a:r>
            <a:endParaRPr lang="zh-CN" altLang="en-US" sz="2800" dirty="0">
              <a:solidFill>
                <a:srgbClr val="0070C0"/>
              </a:solidFill>
            </a:endParaRPr>
          </a:p>
        </p:txBody>
      </p:sp>
      <p:grpSp>
        <p:nvGrpSpPr>
          <p:cNvPr id="3" name="组合 2"/>
          <p:cNvGrpSpPr/>
          <p:nvPr/>
        </p:nvGrpSpPr>
        <p:grpSpPr>
          <a:xfrm>
            <a:off x="977070" y="3028946"/>
            <a:ext cx="9858444" cy="3643338"/>
            <a:chOff x="500034" y="1785926"/>
            <a:chExt cx="8143932" cy="3643338"/>
          </a:xfrm>
        </p:grpSpPr>
        <p:sp>
          <p:nvSpPr>
            <p:cNvPr id="4" name="图文框 3"/>
            <p:cNvSpPr/>
            <p:nvPr/>
          </p:nvSpPr>
          <p:spPr>
            <a:xfrm>
              <a:off x="500034" y="1785926"/>
              <a:ext cx="8143932" cy="3643338"/>
            </a:xfrm>
            <a:prstGeom prst="frame">
              <a:avLst>
                <a:gd name="adj1" fmla="val 8962"/>
              </a:avLst>
            </a:prstGeom>
            <a:solidFill>
              <a:srgbClr val="FFC0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sp>
          <p:nvSpPr>
            <p:cNvPr id="5" name="矩形 4"/>
            <p:cNvSpPr/>
            <p:nvPr/>
          </p:nvSpPr>
          <p:spPr>
            <a:xfrm>
              <a:off x="795104" y="2214554"/>
              <a:ext cx="7643866" cy="2862322"/>
            </a:xfrm>
            <a:prstGeom prst="rect">
              <a:avLst/>
            </a:prstGeom>
          </p:spPr>
          <p:txBody>
            <a:bodyPr wrap="square">
              <a:spAutoFit/>
            </a:bodyPr>
            <a:lstStyle/>
            <a:p>
              <a:pPr defTabSz="914400">
                <a:lnSpc>
                  <a:spcPct val="150000"/>
                </a:lnSpc>
                <a:defRPr/>
              </a:pPr>
              <a:r>
                <a:rPr lang="zh-CN" altLang="en-US" sz="2400" b="1" dirty="0" smtClean="0"/>
                <a:t>执行复零前，调度员必须确保区间内无车辆。</a:t>
              </a:r>
              <a:endParaRPr lang="en-US" altLang="zh-CN" sz="2400" b="1" dirty="0" smtClean="0"/>
            </a:p>
            <a:p>
              <a:pPr defTabSz="914400">
                <a:lnSpc>
                  <a:spcPct val="150000"/>
                </a:lnSpc>
                <a:defRPr/>
              </a:pPr>
              <a:r>
                <a:rPr lang="zh-CN" altLang="en-US" sz="2400" b="1" dirty="0" smtClean="0"/>
                <a:t>在执行轨道区段复零前，一旦接收到复零命令，</a:t>
              </a:r>
              <a:r>
                <a:rPr lang="en-US" sz="2400" b="1" dirty="0" smtClean="0"/>
                <a:t>ACE</a:t>
              </a:r>
              <a:r>
                <a:rPr lang="zh-CN" altLang="en-US" sz="2400" b="1" dirty="0" smtClean="0"/>
                <a:t>检查无禁止复零的技术条件，例如持续故障等。</a:t>
              </a:r>
              <a:endParaRPr lang="en-US" altLang="zh-CN" sz="2400" b="1" dirty="0" smtClean="0"/>
            </a:p>
            <a:p>
              <a:pPr defTabSz="914400">
                <a:lnSpc>
                  <a:spcPct val="150000"/>
                </a:lnSpc>
                <a:defRPr/>
              </a:pPr>
              <a:r>
                <a:rPr lang="zh-CN" altLang="en-US" sz="2400" b="1" dirty="0" smtClean="0"/>
                <a:t>有串行接口的计轴系统不提供无条件复零。</a:t>
              </a:r>
              <a:endParaRPr lang="en-US" altLang="zh-CN" sz="2400" b="1" dirty="0" smtClean="0"/>
            </a:p>
            <a:p>
              <a:pPr defTabSz="914400">
                <a:lnSpc>
                  <a:spcPct val="150000"/>
                </a:lnSpc>
                <a:defRPr/>
              </a:pPr>
              <a:r>
                <a:rPr lang="zh-CN" altLang="en-US" sz="2400" b="1" dirty="0" smtClean="0"/>
                <a:t>无条件复零生效后使区间立刻空闲。</a:t>
              </a:r>
              <a:endParaRPr kumimoji="0" lang="zh-CN" altLang="en-US" sz="2400" b="1" i="0" u="none" strike="noStrike" kern="0" cap="none" spc="0" normalizeH="0" baseline="0" noProof="0" dirty="0">
                <a:ln>
                  <a:noFill/>
                </a:ln>
                <a:solidFill>
                  <a:srgbClr val="333399"/>
                </a:solidFill>
                <a:effectLst/>
                <a:uLnTx/>
                <a:uFillTx/>
                <a:latin typeface="+mj-ea"/>
                <a:ea typeface="+mj-ea"/>
              </a:endParaRPr>
            </a:p>
          </p:txBody>
        </p:sp>
      </p:grpSp>
      <p:sp>
        <p:nvSpPr>
          <p:cNvPr id="6" name="矩形 5"/>
          <p:cNvSpPr/>
          <p:nvPr/>
        </p:nvSpPr>
        <p:spPr>
          <a:xfrm>
            <a:off x="1048508" y="2028814"/>
            <a:ext cx="1787669" cy="477054"/>
          </a:xfrm>
          <a:prstGeom prst="rect">
            <a:avLst/>
          </a:prstGeom>
          <a:solidFill>
            <a:srgbClr val="FFFF00"/>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无条件复零</a:t>
            </a:r>
            <a:endParaRPr lang="zh-CN" altLang="en-US" sz="2400" b="1" dirty="0">
              <a:latin typeface="微软雅黑" pitchFamily="34" charset="-122"/>
              <a:ea typeface="微软雅黑" pitchFamily="34" charset="-122"/>
            </a:endParaRPr>
          </a:p>
        </p:txBody>
      </p:sp>
      <p:sp>
        <p:nvSpPr>
          <p:cNvPr id="7" name="矩形 6"/>
          <p:cNvSpPr/>
          <p:nvPr/>
        </p:nvSpPr>
        <p:spPr>
          <a:xfrm>
            <a:off x="3691714" y="2028814"/>
            <a:ext cx="1787669" cy="477054"/>
          </a:xfrm>
          <a:prstGeom prst="rect">
            <a:avLst/>
          </a:prstGeom>
          <a:solidFill>
            <a:schemeClr val="accent1">
              <a:lumMod val="40000"/>
              <a:lumOff val="6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有条件复零</a:t>
            </a:r>
            <a:endParaRPr lang="zh-CN" altLang="en-US" sz="2400" b="1" dirty="0">
              <a:latin typeface="微软雅黑" pitchFamily="34" charset="-122"/>
              <a:ea typeface="微软雅黑" pitchFamily="34" charset="-122"/>
            </a:endParaRPr>
          </a:p>
        </p:txBody>
      </p:sp>
      <p:sp>
        <p:nvSpPr>
          <p:cNvPr id="8" name="矩形 7"/>
          <p:cNvSpPr/>
          <p:nvPr/>
        </p:nvSpPr>
        <p:spPr>
          <a:xfrm>
            <a:off x="6192044" y="2028814"/>
            <a:ext cx="1146468" cy="477054"/>
          </a:xfrm>
          <a:prstGeom prst="rect">
            <a:avLst/>
          </a:prstGeom>
          <a:solidFill>
            <a:schemeClr val="accent1">
              <a:lumMod val="40000"/>
              <a:lumOff val="6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预复零</a:t>
            </a:r>
            <a:endParaRPr lang="zh-CN" altLang="en-US" sz="2400" b="1" dirty="0">
              <a:latin typeface="微软雅黑" pitchFamily="34" charset="-122"/>
              <a:ea typeface="微软雅黑" pitchFamily="34" charset="-122"/>
            </a:endParaRPr>
          </a:p>
        </p:txBody>
      </p:sp>
      <p:sp>
        <p:nvSpPr>
          <p:cNvPr id="9" name="矩形 8"/>
          <p:cNvSpPr/>
          <p:nvPr/>
        </p:nvSpPr>
        <p:spPr>
          <a:xfrm>
            <a:off x="8120870" y="2028814"/>
            <a:ext cx="2428870" cy="477054"/>
          </a:xfrm>
          <a:prstGeom prst="rect">
            <a:avLst/>
          </a:prstGeom>
          <a:solidFill>
            <a:schemeClr val="accent1">
              <a:lumMod val="40000"/>
              <a:lumOff val="6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待确认的预复零</a:t>
            </a:r>
            <a:endParaRPr lang="zh-CN" altLang="en-US" sz="2400" b="1" dirty="0">
              <a:latin typeface="微软雅黑" pitchFamily="34" charset="-122"/>
              <a:ea typeface="微软雅黑" pitchFamily="34" charset="-122"/>
            </a:endParaRPr>
          </a:p>
        </p:txBody>
      </p:sp>
      <p:sp>
        <p:nvSpPr>
          <p:cNvPr id="11" name="下箭头 10"/>
          <p:cNvSpPr/>
          <p:nvPr/>
        </p:nvSpPr>
        <p:spPr>
          <a:xfrm>
            <a:off x="1762888" y="2528880"/>
            <a:ext cx="285752"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2.5.3  </a:t>
            </a:r>
            <a:r>
              <a:rPr lang="zh-CN" altLang="en-US" sz="2800" b="1" dirty="0" smtClean="0">
                <a:solidFill>
                  <a:srgbClr val="0070C0"/>
                </a:solidFill>
                <a:latin typeface="微软雅黑" pitchFamily="34" charset="-122"/>
                <a:ea typeface="微软雅黑" pitchFamily="34" charset="-122"/>
                <a:sym typeface="Arial" pitchFamily="34" charset="0"/>
              </a:rPr>
              <a:t>计轴设备复零</a:t>
            </a:r>
            <a:endParaRPr lang="zh-CN" altLang="en-US" sz="2800" dirty="0">
              <a:solidFill>
                <a:srgbClr val="0070C0"/>
              </a:solidFill>
            </a:endParaRPr>
          </a:p>
        </p:txBody>
      </p:sp>
      <p:grpSp>
        <p:nvGrpSpPr>
          <p:cNvPr id="3" name="组合 2"/>
          <p:cNvGrpSpPr/>
          <p:nvPr/>
        </p:nvGrpSpPr>
        <p:grpSpPr>
          <a:xfrm>
            <a:off x="977070" y="3028946"/>
            <a:ext cx="9858444" cy="3643338"/>
            <a:chOff x="500034" y="1785926"/>
            <a:chExt cx="8143932" cy="3643338"/>
          </a:xfrm>
        </p:grpSpPr>
        <p:sp>
          <p:nvSpPr>
            <p:cNvPr id="4" name="图文框 3"/>
            <p:cNvSpPr/>
            <p:nvPr/>
          </p:nvSpPr>
          <p:spPr>
            <a:xfrm>
              <a:off x="500034" y="1785926"/>
              <a:ext cx="8143932" cy="3643338"/>
            </a:xfrm>
            <a:prstGeom prst="frame">
              <a:avLst>
                <a:gd name="adj1" fmla="val 8962"/>
              </a:avLst>
            </a:prstGeom>
            <a:solidFill>
              <a:srgbClr val="FFC0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sp>
          <p:nvSpPr>
            <p:cNvPr id="5" name="矩形 4"/>
            <p:cNvSpPr/>
            <p:nvPr/>
          </p:nvSpPr>
          <p:spPr>
            <a:xfrm>
              <a:off x="677076" y="1857364"/>
              <a:ext cx="7643866" cy="3353097"/>
            </a:xfrm>
            <a:prstGeom prst="rect">
              <a:avLst/>
            </a:prstGeom>
          </p:spPr>
          <p:txBody>
            <a:bodyPr wrap="square">
              <a:spAutoFit/>
            </a:bodyPr>
            <a:lstStyle/>
            <a:p>
              <a:pPr>
                <a:lnSpc>
                  <a:spcPct val="150000"/>
                </a:lnSpc>
              </a:pPr>
              <a:r>
                <a:rPr lang="zh-CN" altLang="en-US" sz="2400" b="1" dirty="0" smtClean="0"/>
                <a:t>执行复零前，调度员必须确保区间内无车辆。</a:t>
              </a:r>
              <a:endParaRPr lang="en-US" altLang="zh-CN" sz="2400" b="1" dirty="0" smtClean="0"/>
            </a:p>
            <a:p>
              <a:pPr>
                <a:lnSpc>
                  <a:spcPct val="150000"/>
                </a:lnSpc>
              </a:pPr>
              <a:r>
                <a:rPr lang="zh-CN" altLang="en-US" sz="2400" b="1" dirty="0" smtClean="0"/>
                <a:t>当区间确实处于被占用状态时，只有在最后一个计数动作为离开区间的计数时，才能执行复零（有条件复零）。</a:t>
              </a:r>
              <a:endParaRPr lang="en-US" altLang="zh-CN" sz="2400" b="1" dirty="0" smtClean="0"/>
            </a:p>
            <a:p>
              <a:pPr>
                <a:lnSpc>
                  <a:spcPct val="150000"/>
                </a:lnSpc>
              </a:pPr>
              <a:r>
                <a:rPr lang="zh-CN" altLang="en-US" sz="2400" b="1" dirty="0" smtClean="0"/>
                <a:t>当区间处于“受干扰”状态，不用考虑最后一个计数动作就可以执行复零。</a:t>
              </a:r>
              <a:endParaRPr lang="en-US" altLang="zh-CN" sz="2400" b="1" dirty="0" smtClean="0"/>
            </a:p>
            <a:p>
              <a:pPr>
                <a:lnSpc>
                  <a:spcPct val="150000"/>
                </a:lnSpc>
              </a:pPr>
              <a:r>
                <a:rPr lang="zh-CN" altLang="en-US" sz="2400" b="1" dirty="0" smtClean="0"/>
                <a:t>有条件复零生效后使区间立刻空闲。</a:t>
              </a:r>
            </a:p>
          </p:txBody>
        </p:sp>
      </p:grpSp>
      <p:sp>
        <p:nvSpPr>
          <p:cNvPr id="6" name="矩形 5"/>
          <p:cNvSpPr/>
          <p:nvPr/>
        </p:nvSpPr>
        <p:spPr>
          <a:xfrm>
            <a:off x="1048508" y="2028814"/>
            <a:ext cx="1787669" cy="477054"/>
          </a:xfrm>
          <a:prstGeom prst="rect">
            <a:avLst/>
          </a:prstGeom>
          <a:solidFill>
            <a:schemeClr val="accent1">
              <a:lumMod val="20000"/>
              <a:lumOff val="8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无条件复零</a:t>
            </a:r>
            <a:endParaRPr lang="zh-CN" altLang="en-US" sz="2400" b="1" dirty="0">
              <a:latin typeface="微软雅黑" pitchFamily="34" charset="-122"/>
              <a:ea typeface="微软雅黑" pitchFamily="34" charset="-122"/>
            </a:endParaRPr>
          </a:p>
        </p:txBody>
      </p:sp>
      <p:sp>
        <p:nvSpPr>
          <p:cNvPr id="7" name="矩形 6"/>
          <p:cNvSpPr/>
          <p:nvPr/>
        </p:nvSpPr>
        <p:spPr>
          <a:xfrm>
            <a:off x="3691714" y="2028814"/>
            <a:ext cx="1787669" cy="477054"/>
          </a:xfrm>
          <a:prstGeom prst="rect">
            <a:avLst/>
          </a:prstGeom>
          <a:solidFill>
            <a:srgbClr val="FFFF00"/>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有条件复零</a:t>
            </a:r>
            <a:endParaRPr lang="zh-CN" altLang="en-US" sz="2400" b="1" dirty="0">
              <a:latin typeface="微软雅黑" pitchFamily="34" charset="-122"/>
              <a:ea typeface="微软雅黑" pitchFamily="34" charset="-122"/>
            </a:endParaRPr>
          </a:p>
        </p:txBody>
      </p:sp>
      <p:sp>
        <p:nvSpPr>
          <p:cNvPr id="8" name="矩形 7"/>
          <p:cNvSpPr/>
          <p:nvPr/>
        </p:nvSpPr>
        <p:spPr>
          <a:xfrm>
            <a:off x="6192044" y="2028814"/>
            <a:ext cx="1146468" cy="477054"/>
          </a:xfrm>
          <a:prstGeom prst="rect">
            <a:avLst/>
          </a:prstGeom>
          <a:solidFill>
            <a:schemeClr val="accent1">
              <a:lumMod val="40000"/>
              <a:lumOff val="6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预复零</a:t>
            </a:r>
            <a:endParaRPr lang="zh-CN" altLang="en-US" sz="2400" b="1" dirty="0">
              <a:latin typeface="微软雅黑" pitchFamily="34" charset="-122"/>
              <a:ea typeface="微软雅黑" pitchFamily="34" charset="-122"/>
            </a:endParaRPr>
          </a:p>
        </p:txBody>
      </p:sp>
      <p:sp>
        <p:nvSpPr>
          <p:cNvPr id="9" name="矩形 8"/>
          <p:cNvSpPr/>
          <p:nvPr/>
        </p:nvSpPr>
        <p:spPr>
          <a:xfrm>
            <a:off x="8120870" y="2028814"/>
            <a:ext cx="2428870" cy="477054"/>
          </a:xfrm>
          <a:prstGeom prst="rect">
            <a:avLst/>
          </a:prstGeom>
          <a:solidFill>
            <a:schemeClr val="accent1">
              <a:lumMod val="40000"/>
              <a:lumOff val="6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待确认的预复零</a:t>
            </a:r>
            <a:endParaRPr lang="zh-CN" altLang="en-US" sz="2400" b="1" dirty="0">
              <a:latin typeface="微软雅黑" pitchFamily="34" charset="-122"/>
              <a:ea typeface="微软雅黑" pitchFamily="34" charset="-122"/>
            </a:endParaRPr>
          </a:p>
        </p:txBody>
      </p:sp>
      <p:sp>
        <p:nvSpPr>
          <p:cNvPr id="11" name="下箭头 10"/>
          <p:cNvSpPr/>
          <p:nvPr/>
        </p:nvSpPr>
        <p:spPr>
          <a:xfrm>
            <a:off x="4406094" y="2528880"/>
            <a:ext cx="285752"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2.5.3  </a:t>
            </a:r>
            <a:r>
              <a:rPr lang="zh-CN" altLang="en-US" sz="2800" b="1" dirty="0" smtClean="0">
                <a:solidFill>
                  <a:srgbClr val="0070C0"/>
                </a:solidFill>
                <a:latin typeface="微软雅黑" pitchFamily="34" charset="-122"/>
                <a:ea typeface="微软雅黑" pitchFamily="34" charset="-122"/>
                <a:sym typeface="Arial" pitchFamily="34" charset="0"/>
              </a:rPr>
              <a:t>计轴设备复零</a:t>
            </a:r>
            <a:endParaRPr lang="zh-CN" altLang="en-US" sz="2800" dirty="0">
              <a:solidFill>
                <a:srgbClr val="0070C0"/>
              </a:solidFill>
            </a:endParaRPr>
          </a:p>
        </p:txBody>
      </p:sp>
      <p:grpSp>
        <p:nvGrpSpPr>
          <p:cNvPr id="3" name="组合 2"/>
          <p:cNvGrpSpPr/>
          <p:nvPr/>
        </p:nvGrpSpPr>
        <p:grpSpPr>
          <a:xfrm>
            <a:off x="977070" y="3028946"/>
            <a:ext cx="9858444" cy="3643338"/>
            <a:chOff x="500034" y="1785926"/>
            <a:chExt cx="8143932" cy="3643338"/>
          </a:xfrm>
        </p:grpSpPr>
        <p:sp>
          <p:nvSpPr>
            <p:cNvPr id="4" name="图文框 3"/>
            <p:cNvSpPr/>
            <p:nvPr/>
          </p:nvSpPr>
          <p:spPr>
            <a:xfrm>
              <a:off x="500034" y="1785926"/>
              <a:ext cx="8143932" cy="3643338"/>
            </a:xfrm>
            <a:prstGeom prst="frame">
              <a:avLst>
                <a:gd name="adj1" fmla="val 8962"/>
              </a:avLst>
            </a:prstGeom>
            <a:solidFill>
              <a:srgbClr val="FFC0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sp>
          <p:nvSpPr>
            <p:cNvPr id="5" name="矩形 4"/>
            <p:cNvSpPr/>
            <p:nvPr/>
          </p:nvSpPr>
          <p:spPr>
            <a:xfrm>
              <a:off x="677076" y="2071678"/>
              <a:ext cx="7848862" cy="2862322"/>
            </a:xfrm>
            <a:prstGeom prst="rect">
              <a:avLst/>
            </a:prstGeom>
          </p:spPr>
          <p:txBody>
            <a:bodyPr wrap="square">
              <a:spAutoFit/>
            </a:bodyPr>
            <a:lstStyle/>
            <a:p>
              <a:pPr>
                <a:lnSpc>
                  <a:spcPct val="150000"/>
                </a:lnSpc>
              </a:pPr>
              <a:r>
                <a:rPr lang="zh-CN" altLang="en-US" sz="2400" b="1" dirty="0" smtClean="0"/>
                <a:t>执行复零前，调度员必须确保区间内无车辆，预复零命令后区间不会立刻变空闲。</a:t>
              </a:r>
              <a:endParaRPr lang="en-US" altLang="zh-CN" sz="2400" b="1" dirty="0" smtClean="0"/>
            </a:p>
            <a:p>
              <a:pPr>
                <a:lnSpc>
                  <a:spcPct val="150000"/>
                </a:lnSpc>
              </a:pPr>
              <a:r>
                <a:rPr lang="zh-CN" altLang="en-US" sz="2400" b="1" dirty="0" smtClean="0"/>
                <a:t>执行复零前，一旦接收到复零命令，</a:t>
              </a:r>
              <a:r>
                <a:rPr lang="en-US" altLang="en-US" sz="2400" b="1" dirty="0" smtClean="0"/>
                <a:t>ACE</a:t>
              </a:r>
              <a:r>
                <a:rPr lang="zh-CN" altLang="en-US" sz="2400" b="1" dirty="0" smtClean="0"/>
                <a:t>检查无禁止复零的技术条件，例如持续故障等，随后列车通过区段，ＡＣＥ检查检测点的正确运行，只有当进入和离开该区间的计数相同时，ＡＣＥ才会使区间空闲。</a:t>
              </a:r>
            </a:p>
          </p:txBody>
        </p:sp>
      </p:grpSp>
      <p:sp>
        <p:nvSpPr>
          <p:cNvPr id="6" name="矩形 5"/>
          <p:cNvSpPr/>
          <p:nvPr/>
        </p:nvSpPr>
        <p:spPr>
          <a:xfrm>
            <a:off x="1048508" y="2028814"/>
            <a:ext cx="1787669" cy="477054"/>
          </a:xfrm>
          <a:prstGeom prst="rect">
            <a:avLst/>
          </a:prstGeom>
          <a:solidFill>
            <a:schemeClr val="accent1">
              <a:lumMod val="20000"/>
              <a:lumOff val="8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无条件复零</a:t>
            </a:r>
            <a:endParaRPr lang="zh-CN" altLang="en-US" sz="2400" b="1" dirty="0">
              <a:latin typeface="微软雅黑" pitchFamily="34" charset="-122"/>
              <a:ea typeface="微软雅黑" pitchFamily="34" charset="-122"/>
            </a:endParaRPr>
          </a:p>
        </p:txBody>
      </p:sp>
      <p:sp>
        <p:nvSpPr>
          <p:cNvPr id="7" name="矩形 6"/>
          <p:cNvSpPr/>
          <p:nvPr/>
        </p:nvSpPr>
        <p:spPr>
          <a:xfrm>
            <a:off x="3691714" y="2028814"/>
            <a:ext cx="1787669" cy="477054"/>
          </a:xfrm>
          <a:prstGeom prst="rect">
            <a:avLst/>
          </a:prstGeom>
          <a:solidFill>
            <a:schemeClr val="accent1">
              <a:lumMod val="20000"/>
              <a:lumOff val="8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有条件复零</a:t>
            </a:r>
            <a:endParaRPr lang="zh-CN" altLang="en-US" sz="2400" b="1" dirty="0">
              <a:latin typeface="微软雅黑" pitchFamily="34" charset="-122"/>
              <a:ea typeface="微软雅黑" pitchFamily="34" charset="-122"/>
            </a:endParaRPr>
          </a:p>
        </p:txBody>
      </p:sp>
      <p:sp>
        <p:nvSpPr>
          <p:cNvPr id="8" name="矩形 7"/>
          <p:cNvSpPr/>
          <p:nvPr/>
        </p:nvSpPr>
        <p:spPr>
          <a:xfrm>
            <a:off x="6192044" y="2028814"/>
            <a:ext cx="1146468" cy="477054"/>
          </a:xfrm>
          <a:prstGeom prst="rect">
            <a:avLst/>
          </a:prstGeom>
          <a:solidFill>
            <a:srgbClr val="FFFF00"/>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预复零</a:t>
            </a:r>
            <a:endParaRPr lang="zh-CN" altLang="en-US" sz="2400" b="1" dirty="0">
              <a:latin typeface="微软雅黑" pitchFamily="34" charset="-122"/>
              <a:ea typeface="微软雅黑" pitchFamily="34" charset="-122"/>
            </a:endParaRPr>
          </a:p>
        </p:txBody>
      </p:sp>
      <p:sp>
        <p:nvSpPr>
          <p:cNvPr id="9" name="矩形 8"/>
          <p:cNvSpPr/>
          <p:nvPr/>
        </p:nvSpPr>
        <p:spPr>
          <a:xfrm>
            <a:off x="8120870" y="2028814"/>
            <a:ext cx="2428870" cy="477054"/>
          </a:xfrm>
          <a:prstGeom prst="rect">
            <a:avLst/>
          </a:prstGeom>
          <a:solidFill>
            <a:schemeClr val="accent1">
              <a:lumMod val="40000"/>
              <a:lumOff val="6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待确认的预复零</a:t>
            </a:r>
            <a:endParaRPr lang="zh-CN" altLang="en-US" sz="2400" b="1" dirty="0">
              <a:latin typeface="微软雅黑" pitchFamily="34" charset="-122"/>
              <a:ea typeface="微软雅黑" pitchFamily="34" charset="-122"/>
            </a:endParaRPr>
          </a:p>
        </p:txBody>
      </p:sp>
      <p:sp>
        <p:nvSpPr>
          <p:cNvPr id="11" name="下箭头 10"/>
          <p:cNvSpPr/>
          <p:nvPr/>
        </p:nvSpPr>
        <p:spPr>
          <a:xfrm>
            <a:off x="6620672" y="2528880"/>
            <a:ext cx="285752"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2.5.3  </a:t>
            </a:r>
            <a:r>
              <a:rPr lang="zh-CN" altLang="en-US" sz="2800" b="1" dirty="0" smtClean="0">
                <a:solidFill>
                  <a:srgbClr val="0070C0"/>
                </a:solidFill>
                <a:latin typeface="微软雅黑" pitchFamily="34" charset="-122"/>
                <a:ea typeface="微软雅黑" pitchFamily="34" charset="-122"/>
                <a:sym typeface="Arial" pitchFamily="34" charset="0"/>
              </a:rPr>
              <a:t>计轴设备复零</a:t>
            </a:r>
            <a:endParaRPr lang="zh-CN" altLang="en-US" sz="2800" dirty="0">
              <a:solidFill>
                <a:srgbClr val="0070C0"/>
              </a:solidFill>
            </a:endParaRPr>
          </a:p>
        </p:txBody>
      </p:sp>
      <p:grpSp>
        <p:nvGrpSpPr>
          <p:cNvPr id="3" name="组合 2"/>
          <p:cNvGrpSpPr/>
          <p:nvPr/>
        </p:nvGrpSpPr>
        <p:grpSpPr>
          <a:xfrm>
            <a:off x="977070" y="3100384"/>
            <a:ext cx="9858444" cy="2143140"/>
            <a:chOff x="500034" y="1785926"/>
            <a:chExt cx="8143932" cy="3643338"/>
          </a:xfrm>
        </p:grpSpPr>
        <p:sp>
          <p:nvSpPr>
            <p:cNvPr id="4" name="图文框 3"/>
            <p:cNvSpPr/>
            <p:nvPr/>
          </p:nvSpPr>
          <p:spPr>
            <a:xfrm>
              <a:off x="500034" y="1785926"/>
              <a:ext cx="8143932" cy="3643338"/>
            </a:xfrm>
            <a:prstGeom prst="frame">
              <a:avLst>
                <a:gd name="adj1" fmla="val 8962"/>
              </a:avLst>
            </a:prstGeom>
            <a:solidFill>
              <a:srgbClr val="FFC00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sp>
          <p:nvSpPr>
            <p:cNvPr id="5" name="矩形 4"/>
            <p:cNvSpPr/>
            <p:nvPr/>
          </p:nvSpPr>
          <p:spPr>
            <a:xfrm>
              <a:off x="677076" y="2071676"/>
              <a:ext cx="7848862" cy="2668422"/>
            </a:xfrm>
            <a:prstGeom prst="rect">
              <a:avLst/>
            </a:prstGeom>
          </p:spPr>
          <p:txBody>
            <a:bodyPr wrap="square">
              <a:spAutoFit/>
            </a:bodyPr>
            <a:lstStyle/>
            <a:p>
              <a:pPr>
                <a:lnSpc>
                  <a:spcPct val="200000"/>
                </a:lnSpc>
              </a:pPr>
              <a:r>
                <a:rPr lang="zh-CN" altLang="en-US" sz="2400" b="1" dirty="0" smtClean="0"/>
                <a:t>执行复零前，调度员必须确保区间内无车辆，与预复零不同的是，列车通过区间后，还需要值班员进行人工确认，区间才会空闲</a:t>
              </a:r>
              <a:endParaRPr lang="zh-CN" altLang="en-US" sz="2400" b="1" dirty="0"/>
            </a:p>
          </p:txBody>
        </p:sp>
      </p:grpSp>
      <p:sp>
        <p:nvSpPr>
          <p:cNvPr id="6" name="矩形 5"/>
          <p:cNvSpPr/>
          <p:nvPr/>
        </p:nvSpPr>
        <p:spPr>
          <a:xfrm>
            <a:off x="1048508" y="2028814"/>
            <a:ext cx="1787669" cy="477054"/>
          </a:xfrm>
          <a:prstGeom prst="rect">
            <a:avLst/>
          </a:prstGeom>
          <a:solidFill>
            <a:schemeClr val="accent1">
              <a:lumMod val="20000"/>
              <a:lumOff val="8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无条件复零</a:t>
            </a:r>
            <a:endParaRPr lang="zh-CN" altLang="en-US" sz="2400" b="1" dirty="0">
              <a:latin typeface="微软雅黑" pitchFamily="34" charset="-122"/>
              <a:ea typeface="微软雅黑" pitchFamily="34" charset="-122"/>
            </a:endParaRPr>
          </a:p>
        </p:txBody>
      </p:sp>
      <p:sp>
        <p:nvSpPr>
          <p:cNvPr id="7" name="矩形 6"/>
          <p:cNvSpPr/>
          <p:nvPr/>
        </p:nvSpPr>
        <p:spPr>
          <a:xfrm>
            <a:off x="3691714" y="2028814"/>
            <a:ext cx="1787669" cy="477054"/>
          </a:xfrm>
          <a:prstGeom prst="rect">
            <a:avLst/>
          </a:prstGeom>
          <a:solidFill>
            <a:schemeClr val="accent1">
              <a:lumMod val="20000"/>
              <a:lumOff val="8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有条件复零</a:t>
            </a:r>
            <a:endParaRPr lang="zh-CN" altLang="en-US" sz="2400" b="1" dirty="0">
              <a:latin typeface="微软雅黑" pitchFamily="34" charset="-122"/>
              <a:ea typeface="微软雅黑" pitchFamily="34" charset="-122"/>
            </a:endParaRPr>
          </a:p>
        </p:txBody>
      </p:sp>
      <p:sp>
        <p:nvSpPr>
          <p:cNvPr id="8" name="矩形 7"/>
          <p:cNvSpPr/>
          <p:nvPr/>
        </p:nvSpPr>
        <p:spPr>
          <a:xfrm>
            <a:off x="6192044" y="2028814"/>
            <a:ext cx="1146468" cy="477054"/>
          </a:xfrm>
          <a:prstGeom prst="rect">
            <a:avLst/>
          </a:prstGeom>
          <a:solidFill>
            <a:schemeClr val="accent1">
              <a:lumMod val="20000"/>
              <a:lumOff val="80000"/>
            </a:schemeClr>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预复零</a:t>
            </a:r>
            <a:endParaRPr lang="zh-CN" altLang="en-US" sz="2400" b="1" dirty="0">
              <a:latin typeface="微软雅黑" pitchFamily="34" charset="-122"/>
              <a:ea typeface="微软雅黑" pitchFamily="34" charset="-122"/>
            </a:endParaRPr>
          </a:p>
        </p:txBody>
      </p:sp>
      <p:sp>
        <p:nvSpPr>
          <p:cNvPr id="9" name="矩形 8"/>
          <p:cNvSpPr/>
          <p:nvPr/>
        </p:nvSpPr>
        <p:spPr>
          <a:xfrm>
            <a:off x="8120870" y="2028814"/>
            <a:ext cx="2428870" cy="477054"/>
          </a:xfrm>
          <a:prstGeom prst="rect">
            <a:avLst/>
          </a:prstGeom>
          <a:solidFill>
            <a:srgbClr val="FFFF00"/>
          </a:solidFill>
          <a:ln w="28575">
            <a:solidFill>
              <a:srgbClr val="FF0000"/>
            </a:solidFill>
          </a:ln>
        </p:spPr>
        <p:txBody>
          <a:bodyPr wrap="none">
            <a:spAutoFit/>
          </a:bodyPr>
          <a:lstStyle/>
          <a:p>
            <a:r>
              <a:rPr lang="zh-CN" altLang="en-US" sz="2400" b="1" dirty="0" smtClean="0">
                <a:latin typeface="微软雅黑" pitchFamily="34" charset="-122"/>
                <a:ea typeface="微软雅黑" pitchFamily="34" charset="-122"/>
              </a:rPr>
              <a:t>待确认的预复零</a:t>
            </a:r>
            <a:endParaRPr lang="zh-CN" altLang="en-US" sz="2400" b="1" dirty="0">
              <a:latin typeface="微软雅黑" pitchFamily="34" charset="-122"/>
              <a:ea typeface="微软雅黑" pitchFamily="34" charset="-122"/>
            </a:endParaRPr>
          </a:p>
        </p:txBody>
      </p:sp>
      <p:sp>
        <p:nvSpPr>
          <p:cNvPr id="11" name="下箭头 10"/>
          <p:cNvSpPr/>
          <p:nvPr/>
        </p:nvSpPr>
        <p:spPr>
          <a:xfrm>
            <a:off x="9049564" y="2528880"/>
            <a:ext cx="285752"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b="1" dirty="0" smtClean="0">
                <a:solidFill>
                  <a:srgbClr val="000000"/>
                </a:solidFill>
                <a:latin typeface="微软雅黑" pitchFamily="34" charset="-122"/>
                <a:ea typeface="微软雅黑" pitchFamily="34" charset="-122"/>
              </a:rPr>
              <a:t>学习要点</a:t>
            </a:r>
            <a:endParaRPr lang="zh-CN" altLang="en-US" sz="2800" b="1" dirty="0">
              <a:solidFill>
                <a:srgbClr val="000000"/>
              </a:solidFill>
              <a:latin typeface="微软雅黑" pitchFamily="34" charset="-122"/>
              <a:ea typeface="微软雅黑" pitchFamily="34" charset="-122"/>
            </a:endParaRPr>
          </a:p>
        </p:txBody>
      </p:sp>
      <p:sp>
        <p:nvSpPr>
          <p:cNvPr id="3" name="Rectangle 1"/>
          <p:cNvSpPr>
            <a:spLocks noChangeArrowheads="1"/>
          </p:cNvSpPr>
          <p:nvPr/>
        </p:nvSpPr>
        <p:spPr bwMode="auto">
          <a:xfrm>
            <a:off x="548442" y="1242996"/>
            <a:ext cx="11144328"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知识目标</a:t>
            </a:r>
            <a:r>
              <a:rPr kumimoji="0" lang="zh-CN" altLang="en-US"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a:t>
            </a:r>
            <a:endPar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掌握计轴器的组成及工作原理；</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了解典型电子计轴系统及其特点；</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了解典型微机计轴系统及其特点；</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熟悉计轴器在城市轨道交通信号系统的应用。</a:t>
            </a:r>
          </a:p>
          <a:p>
            <a:pPr indent="720000" defTabSz="914400" eaLnBrk="0" fontAlgn="base" hangingPunct="0">
              <a:lnSpc>
                <a:spcPct val="150000"/>
              </a:lnSpc>
              <a:spcBef>
                <a:spcPct val="0"/>
              </a:spcBef>
              <a:spcAft>
                <a:spcPct val="0"/>
              </a:spcAft>
            </a:pPr>
            <a:endParaRPr lang="zh-CN" altLang="en-US" sz="2000" b="1" dirty="0" smtClean="0">
              <a:latin typeface="微软雅黑" pitchFamily="34" charset="-122"/>
              <a:ea typeface="微软雅黑" pitchFamily="34"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rPr>
              <a:t>技能目标：</a:t>
            </a:r>
            <a:endPar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会使用仪器仪表测试电子计轴器的电气参数；</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会使用相关工具拆装计轴器设备；</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能区分不同类型的计轴器；</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能区分</a:t>
            </a:r>
            <a:r>
              <a:rPr lang="en-US" altLang="en-US" sz="2000" b="1" dirty="0" err="1" smtClean="0">
                <a:latin typeface="微软雅黑" pitchFamily="34" charset="-122"/>
                <a:ea typeface="微软雅黑" pitchFamily="34" charset="-122"/>
                <a:cs typeface="Times New Roman" pitchFamily="18" charset="0"/>
              </a:rPr>
              <a:t>AzS</a:t>
            </a:r>
            <a:r>
              <a:rPr lang="zh-CN" altLang="en-US" sz="2000" b="1" dirty="0" smtClean="0">
                <a:latin typeface="微软雅黑" pitchFamily="34" charset="-122"/>
                <a:ea typeface="微软雅黑" pitchFamily="34" charset="-122"/>
                <a:cs typeface="Times New Roman" pitchFamily="18" charset="0"/>
              </a:rPr>
              <a:t>（</a:t>
            </a:r>
            <a:r>
              <a:rPr lang="en-US" altLang="en-US" sz="2000" b="1" dirty="0" smtClean="0">
                <a:latin typeface="微软雅黑" pitchFamily="34" charset="-122"/>
                <a:ea typeface="微软雅黑" pitchFamily="34" charset="-122"/>
                <a:cs typeface="Times New Roman" pitchFamily="18" charset="0"/>
              </a:rPr>
              <a:t>M</a:t>
            </a:r>
            <a:r>
              <a:rPr lang="zh-CN" altLang="en-US" sz="2000" b="1" dirty="0" smtClean="0">
                <a:latin typeface="微软雅黑" pitchFamily="34" charset="-122"/>
                <a:ea typeface="微软雅黑" pitchFamily="34" charset="-122"/>
                <a:cs typeface="Times New Roman" pitchFamily="18" charset="0"/>
              </a:rPr>
              <a:t>）</a:t>
            </a:r>
            <a:r>
              <a:rPr lang="en-US" altLang="en-US" sz="2000" b="1" dirty="0" smtClean="0">
                <a:latin typeface="微软雅黑" pitchFamily="34" charset="-122"/>
                <a:ea typeface="微软雅黑" pitchFamily="34" charset="-122"/>
                <a:cs typeface="Times New Roman" pitchFamily="18" charset="0"/>
              </a:rPr>
              <a:t>350U</a:t>
            </a:r>
            <a:r>
              <a:rPr lang="zh-CN" altLang="en-US" sz="2000" b="1" dirty="0" smtClean="0">
                <a:latin typeface="微软雅黑" pitchFamily="34" charset="-122"/>
                <a:ea typeface="微软雅黑" pitchFamily="34" charset="-122"/>
                <a:cs typeface="Times New Roman" pitchFamily="18" charset="0"/>
              </a:rPr>
              <a:t>微机计轴系统主机面板的组成单元</a:t>
            </a:r>
          </a:p>
        </p:txBody>
      </p:sp>
      <p:pic>
        <p:nvPicPr>
          <p:cNvPr id="4" name="Picture 4" descr="d:\360浏览器\360\360se\360se6\User Data\temp\200912210104249.JPG"/>
          <p:cNvPicPr>
            <a:picLocks noChangeAspect="1" noChangeArrowheads="1"/>
          </p:cNvPicPr>
          <p:nvPr/>
        </p:nvPicPr>
        <p:blipFill>
          <a:blip r:embed="rId2"/>
          <a:srcRect l="9062" t="72980" r="19687" b="2426"/>
          <a:stretch>
            <a:fillRect/>
          </a:stretch>
        </p:blipFill>
        <p:spPr bwMode="auto">
          <a:xfrm flipH="1">
            <a:off x="7620804" y="5843588"/>
            <a:ext cx="4357660"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2.5.4  </a:t>
            </a:r>
            <a:r>
              <a:rPr lang="zh-CN" altLang="en-US" sz="2800" b="1" dirty="0" smtClean="0">
                <a:solidFill>
                  <a:srgbClr val="0070C0"/>
                </a:solidFill>
                <a:latin typeface="微软雅黑" pitchFamily="34" charset="-122"/>
                <a:ea typeface="微软雅黑" pitchFamily="34" charset="-122"/>
                <a:sym typeface="Arial" pitchFamily="34" charset="0"/>
              </a:rPr>
              <a:t>计轴点的设置</a:t>
            </a:r>
            <a:endParaRPr lang="zh-CN" altLang="en-US" sz="2800" dirty="0">
              <a:solidFill>
                <a:srgbClr val="0070C0"/>
              </a:solidFill>
            </a:endParaRPr>
          </a:p>
        </p:txBody>
      </p:sp>
      <p:pic>
        <p:nvPicPr>
          <p:cNvPr id="44035" name="图片 500" descr="B)6AL1~V0U3AV6AOIJQE55L"/>
          <p:cNvPicPr>
            <a:picLocks noChangeAspect="1" noChangeArrowheads="1"/>
          </p:cNvPicPr>
          <p:nvPr/>
        </p:nvPicPr>
        <p:blipFill>
          <a:blip r:embed="rId2"/>
          <a:srcRect/>
          <a:stretch>
            <a:fillRect/>
          </a:stretch>
        </p:blipFill>
        <p:spPr bwMode="auto">
          <a:xfrm>
            <a:off x="2620144" y="1028682"/>
            <a:ext cx="5572164" cy="1086219"/>
          </a:xfrm>
          <a:prstGeom prst="rect">
            <a:avLst/>
          </a:prstGeom>
          <a:noFill/>
          <a:ln>
            <a:noFill/>
          </a:ln>
        </p:spPr>
      </p:pic>
      <p:pic>
        <p:nvPicPr>
          <p:cNvPr id="44034" name="图片 502" descr="JBXM{ZAB6H}P%}W{TDQH)LB"/>
          <p:cNvPicPr>
            <a:picLocks noChangeAspect="1" noChangeArrowheads="1"/>
          </p:cNvPicPr>
          <p:nvPr/>
        </p:nvPicPr>
        <p:blipFill>
          <a:blip r:embed="rId3"/>
          <a:srcRect/>
          <a:stretch>
            <a:fillRect/>
          </a:stretch>
        </p:blipFill>
        <p:spPr bwMode="auto">
          <a:xfrm>
            <a:off x="2691582" y="2957508"/>
            <a:ext cx="6643734" cy="1285055"/>
          </a:xfrm>
          <a:prstGeom prst="rect">
            <a:avLst/>
          </a:prstGeom>
          <a:noFill/>
          <a:ln>
            <a:noFill/>
          </a:ln>
        </p:spPr>
      </p:pic>
      <p:pic>
        <p:nvPicPr>
          <p:cNvPr id="44033" name="图片 504" descr="$X2X)7YV(4363~V]_[HTLIC"/>
          <p:cNvPicPr>
            <a:picLocks noChangeAspect="1" noChangeArrowheads="1"/>
          </p:cNvPicPr>
          <p:nvPr/>
        </p:nvPicPr>
        <p:blipFill>
          <a:blip r:embed="rId4"/>
          <a:srcRect/>
          <a:stretch>
            <a:fillRect/>
          </a:stretch>
        </p:blipFill>
        <p:spPr bwMode="auto">
          <a:xfrm>
            <a:off x="2691582" y="4957772"/>
            <a:ext cx="7500990" cy="1500198"/>
          </a:xfrm>
          <a:prstGeom prst="rect">
            <a:avLst/>
          </a:prstGeom>
          <a:noFill/>
        </p:spPr>
      </p:pic>
      <p:sp>
        <p:nvSpPr>
          <p:cNvPr id="44036" name="Rectangle 4"/>
          <p:cNvSpPr>
            <a:spLocks noChangeArrowheads="1"/>
          </p:cNvSpPr>
          <p:nvPr/>
        </p:nvSpPr>
        <p:spPr bwMode="auto">
          <a:xfrm>
            <a:off x="0" y="0"/>
            <a:ext cx="12241213"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1" name="矩形 10"/>
          <p:cNvSpPr/>
          <p:nvPr/>
        </p:nvSpPr>
        <p:spPr>
          <a:xfrm>
            <a:off x="4191780" y="6529408"/>
            <a:ext cx="2646878" cy="461665"/>
          </a:xfrm>
          <a:prstGeom prst="rect">
            <a:avLst/>
          </a:prstGeom>
        </p:spPr>
        <p:txBody>
          <a:bodyPr wrap="none">
            <a:spAutoFit/>
          </a:bodyPr>
          <a:lstStyle/>
          <a:p>
            <a:pPr lvl="0" algn="ctr" defTabSz="914400" eaLnBrk="0" fontAlgn="base" hangingPunct="0">
              <a:spcBef>
                <a:spcPct val="0"/>
              </a:spcBef>
              <a:spcAft>
                <a:spcPct val="0"/>
              </a:spcAft>
            </a:pPr>
            <a:r>
              <a:rPr lang="zh-CN" altLang="en-US" sz="2400" b="1" dirty="0" smtClean="0">
                <a:solidFill>
                  <a:srgbClr val="0303EB"/>
                </a:solidFill>
                <a:latin typeface="Calibri" pitchFamily="34" charset="0"/>
                <a:ea typeface="宋体" pitchFamily="2" charset="-122"/>
                <a:cs typeface="Times New Roman" pitchFamily="18" charset="0"/>
              </a:rPr>
              <a:t>重叠区段计轴区段</a:t>
            </a:r>
            <a:endParaRPr lang="zh-CN" altLang="en-US" sz="2400" b="1" dirty="0" smtClean="0">
              <a:solidFill>
                <a:srgbClr val="0303EB"/>
              </a:solidFill>
              <a:latin typeface="Arial" pitchFamily="34" charset="0"/>
              <a:ea typeface="宋体" pitchFamily="2" charset="-122"/>
              <a:cs typeface="宋体" pitchFamily="2" charset="-122"/>
            </a:endParaRPr>
          </a:p>
        </p:txBody>
      </p:sp>
      <p:sp>
        <p:nvSpPr>
          <p:cNvPr id="12" name="矩形 11"/>
          <p:cNvSpPr/>
          <p:nvPr/>
        </p:nvSpPr>
        <p:spPr>
          <a:xfrm>
            <a:off x="4191780" y="4386268"/>
            <a:ext cx="2646878" cy="461665"/>
          </a:xfrm>
          <a:prstGeom prst="rect">
            <a:avLst/>
          </a:prstGeom>
        </p:spPr>
        <p:txBody>
          <a:bodyPr wrap="none">
            <a:spAutoFit/>
          </a:bodyPr>
          <a:lstStyle/>
          <a:p>
            <a:r>
              <a:rPr lang="zh-CN" altLang="en-US" sz="2400" b="1" dirty="0" smtClean="0">
                <a:solidFill>
                  <a:srgbClr val="0303EB"/>
                </a:solidFill>
                <a:latin typeface="Calibri" pitchFamily="34" charset="0"/>
                <a:ea typeface="宋体" pitchFamily="2" charset="-122"/>
                <a:cs typeface="Times New Roman" pitchFamily="18" charset="0"/>
              </a:rPr>
              <a:t>带形区段计轴区段</a:t>
            </a:r>
            <a:endParaRPr lang="zh-CN" altLang="en-US" sz="2400" b="1" dirty="0">
              <a:solidFill>
                <a:srgbClr val="0303EB"/>
              </a:solidFill>
            </a:endParaRPr>
          </a:p>
        </p:txBody>
      </p:sp>
      <p:sp>
        <p:nvSpPr>
          <p:cNvPr id="13" name="矩形 12"/>
          <p:cNvSpPr/>
          <p:nvPr/>
        </p:nvSpPr>
        <p:spPr>
          <a:xfrm>
            <a:off x="4191780" y="2386004"/>
            <a:ext cx="2646878" cy="461665"/>
          </a:xfrm>
          <a:prstGeom prst="rect">
            <a:avLst/>
          </a:prstGeom>
        </p:spPr>
        <p:txBody>
          <a:bodyPr wrap="none">
            <a:spAutoFit/>
          </a:bodyPr>
          <a:lstStyle/>
          <a:p>
            <a:r>
              <a:rPr lang="zh-CN" altLang="en-US" sz="2400" b="1" dirty="0" smtClean="0">
                <a:solidFill>
                  <a:srgbClr val="0303EB"/>
                </a:solidFill>
                <a:latin typeface="Calibri" pitchFamily="34" charset="0"/>
                <a:ea typeface="宋体" pitchFamily="2" charset="-122"/>
                <a:cs typeface="Times New Roman" pitchFamily="18" charset="0"/>
              </a:rPr>
              <a:t>单一无岔计轴区段</a:t>
            </a:r>
            <a:endParaRPr lang="zh-CN" altLang="en-US" sz="2400" b="1" dirty="0">
              <a:solidFill>
                <a:srgbClr val="0303EB"/>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itchFamily="34" charset="-122"/>
                <a:ea typeface="微软雅黑" pitchFamily="34" charset="-122"/>
                <a:sym typeface="Arial" pitchFamily="34" charset="0"/>
              </a:rPr>
              <a:t>2.5.4  </a:t>
            </a:r>
            <a:r>
              <a:rPr lang="zh-CN" altLang="en-US" sz="2800" b="1" dirty="0" smtClean="0">
                <a:solidFill>
                  <a:srgbClr val="0070C0"/>
                </a:solidFill>
                <a:latin typeface="微软雅黑" pitchFamily="34" charset="-122"/>
                <a:ea typeface="微软雅黑" pitchFamily="34" charset="-122"/>
                <a:sym typeface="Arial" pitchFamily="34" charset="0"/>
              </a:rPr>
              <a:t>计轴点的设置</a:t>
            </a:r>
            <a:endParaRPr lang="zh-CN" altLang="en-US" sz="2800" dirty="0">
              <a:solidFill>
                <a:srgbClr val="0070C0"/>
              </a:solidFill>
            </a:endParaRPr>
          </a:p>
        </p:txBody>
      </p:sp>
      <p:sp>
        <p:nvSpPr>
          <p:cNvPr id="4" name="矩形 3"/>
          <p:cNvSpPr/>
          <p:nvPr/>
        </p:nvSpPr>
        <p:spPr>
          <a:xfrm>
            <a:off x="1834326" y="3243260"/>
            <a:ext cx="2249334" cy="400110"/>
          </a:xfrm>
          <a:prstGeom prst="rect">
            <a:avLst/>
          </a:prstGeom>
        </p:spPr>
        <p:txBody>
          <a:bodyPr wrap="none">
            <a:spAutoFit/>
          </a:bodyPr>
          <a:lstStyle/>
          <a:p>
            <a:r>
              <a:rPr lang="zh-CN" altLang="en-US" sz="2000" b="1" dirty="0" smtClean="0">
                <a:solidFill>
                  <a:prstClr val="black"/>
                </a:solidFill>
              </a:rPr>
              <a:t>单开道岔计轴区段</a:t>
            </a:r>
            <a:endParaRPr lang="zh-CN" altLang="en-US" dirty="0"/>
          </a:p>
        </p:txBody>
      </p:sp>
      <p:sp>
        <p:nvSpPr>
          <p:cNvPr id="5" name="矩形 4"/>
          <p:cNvSpPr/>
          <p:nvPr/>
        </p:nvSpPr>
        <p:spPr>
          <a:xfrm>
            <a:off x="1834326" y="6457970"/>
            <a:ext cx="2249334" cy="400110"/>
          </a:xfrm>
          <a:prstGeom prst="rect">
            <a:avLst/>
          </a:prstGeom>
        </p:spPr>
        <p:txBody>
          <a:bodyPr wrap="none">
            <a:spAutoFit/>
          </a:bodyPr>
          <a:lstStyle/>
          <a:p>
            <a:r>
              <a:rPr lang="zh-CN" altLang="en-US" sz="2000" b="1" dirty="0" smtClean="0">
                <a:solidFill>
                  <a:prstClr val="black"/>
                </a:solidFill>
              </a:rPr>
              <a:t>交叉道岔计轴区段</a:t>
            </a:r>
            <a:endParaRPr lang="zh-CN" altLang="en-US" dirty="0"/>
          </a:p>
        </p:txBody>
      </p:sp>
      <p:sp>
        <p:nvSpPr>
          <p:cNvPr id="6" name="矩形 5"/>
          <p:cNvSpPr/>
          <p:nvPr/>
        </p:nvSpPr>
        <p:spPr>
          <a:xfrm>
            <a:off x="7835118" y="4957772"/>
            <a:ext cx="2249334" cy="400110"/>
          </a:xfrm>
          <a:prstGeom prst="rect">
            <a:avLst/>
          </a:prstGeom>
        </p:spPr>
        <p:txBody>
          <a:bodyPr wrap="none">
            <a:spAutoFit/>
          </a:bodyPr>
          <a:lstStyle/>
          <a:p>
            <a:r>
              <a:rPr lang="zh-CN" altLang="en-US" sz="2000" b="1" dirty="0" smtClean="0">
                <a:solidFill>
                  <a:prstClr val="black"/>
                </a:solidFill>
              </a:rPr>
              <a:t>交叉渡线计轴区段</a:t>
            </a:r>
            <a:endParaRPr lang="zh-CN" altLang="en-US" dirty="0"/>
          </a:p>
        </p:txBody>
      </p:sp>
      <p:pic>
        <p:nvPicPr>
          <p:cNvPr id="7" name="图片 6" descr="C:\Users\Administrator\AppData\Roaming\Tencent\Users\603359521\QQ\WinTemp\RichOle\AWS(BE4FRAXBST@NOT%~B@N.png"/>
          <p:cNvPicPr/>
          <p:nvPr/>
        </p:nvPicPr>
        <p:blipFill>
          <a:blip r:embed="rId2" cstate="print"/>
          <a:srcRect/>
          <a:stretch>
            <a:fillRect/>
          </a:stretch>
        </p:blipFill>
        <p:spPr bwMode="auto">
          <a:xfrm>
            <a:off x="977070" y="1242996"/>
            <a:ext cx="4143404" cy="1857388"/>
          </a:xfrm>
          <a:prstGeom prst="rect">
            <a:avLst/>
          </a:prstGeom>
          <a:noFill/>
          <a:ln w="9525">
            <a:noFill/>
            <a:miter lim="800000"/>
            <a:headEnd/>
            <a:tailEnd/>
          </a:ln>
        </p:spPr>
      </p:pic>
      <p:pic>
        <p:nvPicPr>
          <p:cNvPr id="8" name="图片 7" descr="C:\Users\Administrator\AppData\Roaming\Tencent\Users\603359521\QQ\WinTemp\RichOle\F7$O]R5)TME_OYDC}8M7@04.png"/>
          <p:cNvPicPr/>
          <p:nvPr/>
        </p:nvPicPr>
        <p:blipFill>
          <a:blip r:embed="rId3" cstate="print"/>
          <a:srcRect/>
          <a:stretch>
            <a:fillRect/>
          </a:stretch>
        </p:blipFill>
        <p:spPr bwMode="auto">
          <a:xfrm>
            <a:off x="905632" y="4171954"/>
            <a:ext cx="4357718" cy="1785950"/>
          </a:xfrm>
          <a:prstGeom prst="rect">
            <a:avLst/>
          </a:prstGeom>
          <a:noFill/>
          <a:ln w="9525">
            <a:noFill/>
            <a:miter lim="800000"/>
            <a:headEnd/>
            <a:tailEnd/>
          </a:ln>
        </p:spPr>
      </p:pic>
      <p:pic>
        <p:nvPicPr>
          <p:cNvPr id="9" name="图片 8" descr="C:\Users\Administrator\AppData\Roaming\Tencent\Users\603359521\QQ\WinTemp\RichOle\@AO%XBJNDV3P1FJ`D]X8QAA.png"/>
          <p:cNvPicPr/>
          <p:nvPr/>
        </p:nvPicPr>
        <p:blipFill>
          <a:blip r:embed="rId4" cstate="print"/>
          <a:srcRect/>
          <a:stretch>
            <a:fillRect/>
          </a:stretch>
        </p:blipFill>
        <p:spPr bwMode="auto">
          <a:xfrm>
            <a:off x="5763416" y="2814632"/>
            <a:ext cx="6120607"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2409634" cy="523220"/>
          </a:xfrm>
          <a:prstGeom prst="rect">
            <a:avLst/>
          </a:prstGeom>
        </p:spPr>
        <p:txBody>
          <a:bodyPr wrap="none">
            <a:spAutoFit/>
          </a:bodyPr>
          <a:lstStyle/>
          <a:p>
            <a:pPr>
              <a:lnSpc>
                <a:spcPct val="100000"/>
              </a:lnSpc>
              <a:spcBef>
                <a:spcPct val="0"/>
              </a:spcBef>
              <a:buClrTx/>
              <a:buFontTx/>
              <a:buNone/>
            </a:pPr>
            <a:r>
              <a:rPr lang="zh-CN" altLang="en-US" sz="2800" b="1" dirty="0" smtClean="0">
                <a:solidFill>
                  <a:srgbClr val="000000"/>
                </a:solidFill>
                <a:latin typeface="微软雅黑" pitchFamily="34" charset="-122"/>
                <a:ea typeface="微软雅黑" pitchFamily="34" charset="-122"/>
              </a:rPr>
              <a:t>小 结 及 作 业</a:t>
            </a:r>
            <a:endParaRPr lang="zh-CN" altLang="en-US" sz="2800" b="1" dirty="0">
              <a:solidFill>
                <a:srgbClr val="000000"/>
              </a:solidFill>
              <a:latin typeface="微软雅黑" pitchFamily="34" charset="-122"/>
              <a:ea typeface="微软雅黑" pitchFamily="34" charset="-122"/>
            </a:endParaRPr>
          </a:p>
        </p:txBody>
      </p:sp>
      <p:grpSp>
        <p:nvGrpSpPr>
          <p:cNvPr id="3" name="组合 67"/>
          <p:cNvGrpSpPr/>
          <p:nvPr/>
        </p:nvGrpSpPr>
        <p:grpSpPr>
          <a:xfrm>
            <a:off x="762306" y="2688872"/>
            <a:ext cx="730914" cy="554400"/>
            <a:chOff x="4121950" y="4374105"/>
            <a:chExt cx="792000" cy="792000"/>
          </a:xfrm>
        </p:grpSpPr>
        <p:sp>
          <p:nvSpPr>
            <p:cNvPr id="8" name="椭圆 7"/>
            <p:cNvSpPr/>
            <p:nvPr/>
          </p:nvSpPr>
          <p:spPr>
            <a:xfrm>
              <a:off x="4121950" y="4374105"/>
              <a:ext cx="792000" cy="792000"/>
            </a:xfrm>
            <a:prstGeom prst="ellipse">
              <a:avLst/>
            </a:prstGeom>
            <a:gradFill flip="none" rotWithShape="1">
              <a:gsLst>
                <a:gs pos="14000">
                  <a:srgbClr val="89C921"/>
                </a:gs>
                <a:gs pos="70000">
                  <a:srgbClr val="0C7804"/>
                </a:gs>
                <a:gs pos="86000">
                  <a:srgbClr val="0C7804"/>
                </a:gs>
              </a:gsLst>
              <a:path path="circle">
                <a:fillToRect l="50000" t="50000" r="50000" b="50000"/>
              </a:path>
              <a:tileRect/>
            </a:gradFill>
            <a:ln w="1270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Picture 4" descr="C:\Documents and Settings\Administrator\桌面\20100720220401202\open-source-icons\PNG\black\van.png"/>
            <p:cNvPicPr>
              <a:picLocks noChangeAspect="1" noChangeArrowheads="1"/>
            </p:cNvPicPr>
            <p:nvPr/>
          </p:nvPicPr>
          <p:blipFill>
            <a:blip r:embed="rId2">
              <a:lum bright="70000" contrast="-70000"/>
              <a:extLst>
                <a:ext uri="{28A0092B-C50C-407E-A947-70E740481C1C}">
                  <a14:useLocalDpi xmlns:a14="http://schemas.microsoft.com/office/drawing/2010/main" xmlns="" val="0"/>
                </a:ext>
              </a:extLst>
            </a:blip>
            <a:srcRect/>
            <a:stretch>
              <a:fillRect/>
            </a:stretch>
          </p:blipFill>
          <p:spPr bwMode="auto">
            <a:xfrm>
              <a:off x="4229628" y="4457697"/>
              <a:ext cx="607712" cy="607712"/>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4" name="组合 70"/>
          <p:cNvGrpSpPr/>
          <p:nvPr/>
        </p:nvGrpSpPr>
        <p:grpSpPr>
          <a:xfrm>
            <a:off x="762306" y="1689072"/>
            <a:ext cx="730914" cy="554400"/>
            <a:chOff x="5355175" y="2213865"/>
            <a:chExt cx="792000" cy="792000"/>
          </a:xfrm>
        </p:grpSpPr>
        <p:sp>
          <p:nvSpPr>
            <p:cNvPr id="11" name="椭圆 10"/>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2" name="Picture 6" descr="C:\Documents and Settings\Administrator\桌面\20100720220401202\open-source-icons\PNG\black\home.png"/>
            <p:cNvPicPr>
              <a:picLocks noChangeAspect="1" noChangeArrowheads="1"/>
            </p:cNvPicPr>
            <p:nvPr/>
          </p:nvPicPr>
          <p:blipFill>
            <a:blip r:embed="rId3">
              <a:lum bright="70000" contrast="-70000"/>
              <a:extLst>
                <a:ext uri="{28A0092B-C50C-407E-A947-70E740481C1C}">
                  <a14:useLocalDpi xmlns:a14="http://schemas.microsoft.com/office/drawing/2010/main" xmlns="" val="0"/>
                </a:ext>
              </a:extLst>
            </a:blip>
            <a:srcRect/>
            <a:stretch>
              <a:fillRect/>
            </a:stretch>
          </p:blipFill>
          <p:spPr bwMode="auto">
            <a:xfrm>
              <a:off x="5384585" y="2231701"/>
              <a:ext cx="759844" cy="630159"/>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5" name="组合 73"/>
          <p:cNvGrpSpPr/>
          <p:nvPr/>
        </p:nvGrpSpPr>
        <p:grpSpPr>
          <a:xfrm>
            <a:off x="762756" y="3685595"/>
            <a:ext cx="730914" cy="554400"/>
            <a:chOff x="2834895" y="2213865"/>
            <a:chExt cx="792000" cy="792000"/>
          </a:xfrm>
        </p:grpSpPr>
        <p:sp>
          <p:nvSpPr>
            <p:cNvPr id="14" name="椭圆 13"/>
            <p:cNvSpPr/>
            <p:nvPr/>
          </p:nvSpPr>
          <p:spPr>
            <a:xfrm>
              <a:off x="2834895" y="2213865"/>
              <a:ext cx="792000" cy="792000"/>
            </a:xfrm>
            <a:prstGeom prst="ellipse">
              <a:avLst/>
            </a:prstGeom>
            <a:gradFill flip="none" rotWithShape="1">
              <a:gsLst>
                <a:gs pos="64000">
                  <a:srgbClr val="C83C00"/>
                </a:gs>
                <a:gs pos="84000">
                  <a:srgbClr val="C83C00"/>
                </a:gs>
                <a:gs pos="7000">
                  <a:srgbClr val="FFC905"/>
                </a:gs>
              </a:gsLst>
              <a:path path="circle">
                <a:fillToRect l="50000" t="50000" r="50000" b="50000"/>
              </a:path>
              <a:tileRect/>
            </a:gradFill>
            <a:ln w="12700" cmpd="sng">
              <a:noFill/>
              <a:round/>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5" name="Picture 7" descr="C:\Documents and Settings\Administrator\桌面\20100720220401202\open-source-icons\PNG\black\multi-agents.png"/>
            <p:cNvPicPr>
              <a:picLocks noChangeAspect="1" noChangeArrowheads="1"/>
            </p:cNvPicPr>
            <p:nvPr/>
          </p:nvPicPr>
          <p:blipFill>
            <a:blip r:embed="rId4">
              <a:lum bright="70000" contrast="-70000"/>
              <a:extLst>
                <a:ext uri="{28A0092B-C50C-407E-A947-70E740481C1C}">
                  <a14:useLocalDpi xmlns:a14="http://schemas.microsoft.com/office/drawing/2010/main" xmlns="" val="0"/>
                </a:ext>
              </a:extLst>
            </a:blip>
            <a:srcRect/>
            <a:stretch>
              <a:fillRect/>
            </a:stretch>
          </p:blipFill>
          <p:spPr bwMode="auto">
            <a:xfrm>
              <a:off x="2956701" y="2272076"/>
              <a:ext cx="576762" cy="576762"/>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16" name="TextBox 11"/>
          <p:cNvSpPr txBox="1">
            <a:spLocks noChangeArrowheads="1"/>
          </p:cNvSpPr>
          <p:nvPr/>
        </p:nvSpPr>
        <p:spPr bwMode="auto">
          <a:xfrm flipH="1">
            <a:off x="2763020" y="3597041"/>
            <a:ext cx="2489113" cy="47705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b="1" kern="0" dirty="0" smtClean="0">
                <a:latin typeface="微软雅黑" pitchFamily="34" charset="-122"/>
                <a:ea typeface="微软雅黑" pitchFamily="34" charset="-122"/>
              </a:rPr>
              <a:t>微机计轴系统</a:t>
            </a:r>
            <a:endParaRPr lang="en-US" altLang="zh-CN" b="1" kern="0" dirty="0">
              <a:latin typeface="微软雅黑" pitchFamily="34" charset="-122"/>
              <a:ea typeface="微软雅黑" pitchFamily="34" charset="-122"/>
            </a:endParaRPr>
          </a:p>
        </p:txBody>
      </p:sp>
      <p:cxnSp>
        <p:nvCxnSpPr>
          <p:cNvPr id="17" name="直接连接符 16"/>
          <p:cNvCxnSpPr/>
          <p:nvPr/>
        </p:nvCxnSpPr>
        <p:spPr>
          <a:xfrm flipV="1">
            <a:off x="1476686" y="4168557"/>
            <a:ext cx="4857784" cy="806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6" name="组合 79"/>
          <p:cNvGrpSpPr/>
          <p:nvPr/>
        </p:nvGrpSpPr>
        <p:grpSpPr>
          <a:xfrm>
            <a:off x="1274160" y="1695808"/>
            <a:ext cx="4576276" cy="481955"/>
            <a:chOff x="1240930" y="4146700"/>
            <a:chExt cx="1624473" cy="344254"/>
          </a:xfrm>
        </p:grpSpPr>
        <p:sp>
          <p:nvSpPr>
            <p:cNvPr id="19" name="TextBox 11"/>
            <p:cNvSpPr txBox="1">
              <a:spLocks noChangeArrowheads="1"/>
            </p:cNvSpPr>
            <p:nvPr/>
          </p:nvSpPr>
          <p:spPr bwMode="auto">
            <a:xfrm flipH="1">
              <a:off x="1349948" y="4146700"/>
              <a:ext cx="1515455" cy="340753"/>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b="1" kern="0" dirty="0" smtClean="0">
                  <a:latin typeface="微软雅黑" pitchFamily="34" charset="-122"/>
                  <a:ea typeface="微软雅黑" pitchFamily="34" charset="-122"/>
                </a:rPr>
                <a:t>概述</a:t>
              </a:r>
              <a:endParaRPr lang="en-US" altLang="zh-CN" b="1" kern="0" dirty="0" smtClean="0">
                <a:latin typeface="微软雅黑" pitchFamily="34" charset="-122"/>
                <a:ea typeface="微软雅黑" pitchFamily="34" charset="-122"/>
              </a:endParaRPr>
            </a:p>
          </p:txBody>
        </p:sp>
        <p:cxnSp>
          <p:nvCxnSpPr>
            <p:cNvPr id="20" name="直接连接符 19"/>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7" name="组合 82"/>
          <p:cNvGrpSpPr/>
          <p:nvPr/>
        </p:nvGrpSpPr>
        <p:grpSpPr>
          <a:xfrm>
            <a:off x="1405698" y="2668347"/>
            <a:ext cx="5019761" cy="472004"/>
            <a:chOff x="1240930" y="4153807"/>
            <a:chExt cx="1599496" cy="337147"/>
          </a:xfrm>
        </p:grpSpPr>
        <p:sp>
          <p:nvSpPr>
            <p:cNvPr id="22" name="TextBox 11"/>
            <p:cNvSpPr txBox="1">
              <a:spLocks noChangeArrowheads="1"/>
            </p:cNvSpPr>
            <p:nvPr/>
          </p:nvSpPr>
          <p:spPr bwMode="auto">
            <a:xfrm flipH="1">
              <a:off x="1307726" y="4153807"/>
              <a:ext cx="1321747" cy="32976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2400" b="1" dirty="0" smtClean="0">
                  <a:latin typeface="微软雅黑" pitchFamily="34" charset="-122"/>
                  <a:ea typeface="微软雅黑" pitchFamily="34" charset="-122"/>
                  <a:sym typeface="Arial" pitchFamily="34" charset="0"/>
                </a:rPr>
                <a:t>电子计轴系统</a:t>
              </a:r>
              <a:endParaRPr lang="en-US" altLang="zh-CN" b="1" kern="0" dirty="0">
                <a:latin typeface="微软雅黑" pitchFamily="34" charset="-122"/>
                <a:ea typeface="微软雅黑" pitchFamily="34" charset="-122"/>
              </a:endParaRPr>
            </a:p>
          </p:txBody>
        </p:sp>
        <p:cxnSp>
          <p:nvCxnSpPr>
            <p:cNvPr id="23" name="直接连接符 22"/>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40" name="竖卷形 39"/>
          <p:cNvSpPr/>
          <p:nvPr/>
        </p:nvSpPr>
        <p:spPr>
          <a:xfrm>
            <a:off x="7549366" y="1385872"/>
            <a:ext cx="3857652" cy="5214974"/>
          </a:xfrm>
          <a:prstGeom prst="verticalScroll">
            <a:avLst/>
          </a:prstGeom>
          <a:gradFill flip="none" rotWithShape="1">
            <a:gsLst>
              <a:gs pos="0">
                <a:srgbClr val="00AEEE">
                  <a:tint val="66000"/>
                  <a:satMod val="160000"/>
                </a:srgbClr>
              </a:gs>
              <a:gs pos="50000">
                <a:srgbClr val="00AEEE">
                  <a:tint val="44500"/>
                  <a:satMod val="160000"/>
                </a:srgbClr>
              </a:gs>
              <a:gs pos="100000">
                <a:srgbClr val="00AEEE">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Rectangle 9"/>
          <p:cNvSpPr>
            <a:spLocks noChangeArrowheads="1"/>
          </p:cNvSpPr>
          <p:nvPr/>
        </p:nvSpPr>
        <p:spPr bwMode="gray">
          <a:xfrm>
            <a:off x="9121002" y="1385872"/>
            <a:ext cx="1499128" cy="477054"/>
          </a:xfrm>
          <a:prstGeom prst="rect">
            <a:avLst/>
          </a:prstGeom>
          <a:noFill/>
          <a:ln w="9525">
            <a:noFill/>
            <a:miter lim="800000"/>
            <a:headEnd/>
            <a:tailEnd/>
          </a:ln>
        </p:spPr>
        <p:txBody>
          <a:bodyPr wrap="none">
            <a:spAutoFit/>
          </a:bodyPr>
          <a:lstStyle/>
          <a:p>
            <a:pPr>
              <a:spcBef>
                <a:spcPct val="50000"/>
              </a:spcBef>
              <a:buClr>
                <a:srgbClr val="1F3F5F"/>
              </a:buClr>
            </a:pPr>
            <a:r>
              <a:rPr lang="zh-CN" altLang="en-US" b="1" dirty="0" smtClean="0">
                <a:solidFill>
                  <a:srgbClr val="FF0000"/>
                </a:solidFill>
                <a:latin typeface="微软雅黑" pitchFamily="34" charset="-122"/>
                <a:ea typeface="微软雅黑" pitchFamily="34" charset="-122"/>
              </a:rPr>
              <a:t>作       业</a:t>
            </a:r>
            <a:endParaRPr lang="en-US" altLang="zh-CN" b="1" dirty="0">
              <a:solidFill>
                <a:srgbClr val="FF0000"/>
              </a:solidFill>
              <a:latin typeface="微软雅黑" pitchFamily="34" charset="-122"/>
              <a:ea typeface="微软雅黑" pitchFamily="34" charset="-122"/>
            </a:endParaRPr>
          </a:p>
        </p:txBody>
      </p:sp>
      <p:sp>
        <p:nvSpPr>
          <p:cNvPr id="42" name="矩形 41"/>
          <p:cNvSpPr/>
          <p:nvPr/>
        </p:nvSpPr>
        <p:spPr>
          <a:xfrm>
            <a:off x="8049432" y="2743194"/>
            <a:ext cx="2857520" cy="923330"/>
          </a:xfrm>
          <a:prstGeom prst="rect">
            <a:avLst/>
          </a:prstGeom>
        </p:spPr>
        <p:txBody>
          <a:bodyPr wrap="square">
            <a:spAutoFit/>
          </a:bodyPr>
          <a:lstStyle/>
          <a:p>
            <a:pPr>
              <a:lnSpc>
                <a:spcPct val="150000"/>
              </a:lnSpc>
            </a:pPr>
            <a:r>
              <a:rPr lang="en-US" altLang="zh-CN" sz="1800" b="1" dirty="0" smtClean="0"/>
              <a:t>1.</a:t>
            </a:r>
            <a:r>
              <a:rPr lang="zh-CN" altLang="en-US" sz="1800" b="1" dirty="0" smtClean="0"/>
              <a:t>在教材中找出</a:t>
            </a:r>
            <a:r>
              <a:rPr lang="en-US" altLang="zh-CN" sz="1800" b="1" dirty="0" smtClean="0"/>
              <a:t>P113</a:t>
            </a:r>
            <a:r>
              <a:rPr lang="zh-CN" altLang="en-US" sz="1800" b="1" dirty="0" smtClean="0"/>
              <a:t>思考与练习答案，并做标注。</a:t>
            </a:r>
            <a:endParaRPr lang="zh-CN" altLang="en-US" sz="1800" b="1" dirty="0"/>
          </a:p>
        </p:txBody>
      </p:sp>
      <p:sp>
        <p:nvSpPr>
          <p:cNvPr id="43" name="矩形 42"/>
          <p:cNvSpPr/>
          <p:nvPr/>
        </p:nvSpPr>
        <p:spPr>
          <a:xfrm>
            <a:off x="8049432" y="4457706"/>
            <a:ext cx="2857520" cy="507831"/>
          </a:xfrm>
          <a:prstGeom prst="rect">
            <a:avLst/>
          </a:prstGeom>
        </p:spPr>
        <p:txBody>
          <a:bodyPr wrap="square">
            <a:spAutoFit/>
          </a:bodyPr>
          <a:lstStyle/>
          <a:p>
            <a:pPr>
              <a:lnSpc>
                <a:spcPct val="150000"/>
              </a:lnSpc>
            </a:pPr>
            <a:r>
              <a:rPr lang="en-US" altLang="zh-CN" sz="1800" b="1" dirty="0" smtClean="0"/>
              <a:t>2. </a:t>
            </a:r>
            <a:r>
              <a:rPr lang="zh-CN" altLang="en-US" sz="1800" b="1" dirty="0" smtClean="0"/>
              <a:t>预习</a:t>
            </a:r>
            <a:r>
              <a:rPr lang="en-US" altLang="zh-CN" sz="1800" b="1" dirty="0" smtClean="0"/>
              <a:t>P115</a:t>
            </a:r>
            <a:r>
              <a:rPr lang="zh-CN" altLang="en-US" sz="1800" b="1" dirty="0" smtClean="0"/>
              <a:t>第六节内容 。</a:t>
            </a:r>
            <a:endParaRPr lang="zh-CN" altLang="en-US" sz="1800" b="1" dirty="0"/>
          </a:p>
        </p:txBody>
      </p:sp>
      <p:grpSp>
        <p:nvGrpSpPr>
          <p:cNvPr id="10" name="组合 70"/>
          <p:cNvGrpSpPr/>
          <p:nvPr/>
        </p:nvGrpSpPr>
        <p:grpSpPr>
          <a:xfrm>
            <a:off x="750518" y="4597173"/>
            <a:ext cx="730914" cy="554400"/>
            <a:chOff x="5355175" y="2213865"/>
            <a:chExt cx="792000" cy="792000"/>
          </a:xfrm>
        </p:grpSpPr>
        <p:sp>
          <p:nvSpPr>
            <p:cNvPr id="27" name="椭圆 26"/>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28" name="Picture 6" descr="C:\Documents and Settings\Administrator\桌面\20100720220401202\open-source-icons\PNG\black\home.png"/>
            <p:cNvPicPr>
              <a:picLocks noChangeAspect="1" noChangeArrowheads="1"/>
            </p:cNvPicPr>
            <p:nvPr/>
          </p:nvPicPr>
          <p:blipFill>
            <a:blip r:embed="rId3">
              <a:lum bright="70000" contrast="-70000"/>
              <a:extLst>
                <a:ext uri="{28A0092B-C50C-407E-A947-70E740481C1C}">
                  <a14:useLocalDpi xmlns:a14="http://schemas.microsoft.com/office/drawing/2010/main" xmlns="" val="0"/>
                </a:ext>
              </a:extLst>
            </a:blip>
            <a:srcRect/>
            <a:stretch>
              <a:fillRect/>
            </a:stretch>
          </p:blipFill>
          <p:spPr bwMode="auto">
            <a:xfrm>
              <a:off x="5384585" y="2231701"/>
              <a:ext cx="759844" cy="630159"/>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3" name="组合 79"/>
          <p:cNvGrpSpPr/>
          <p:nvPr/>
        </p:nvGrpSpPr>
        <p:grpSpPr>
          <a:xfrm>
            <a:off x="1262372" y="4597176"/>
            <a:ext cx="4698242" cy="488686"/>
            <a:chOff x="1240930" y="4141892"/>
            <a:chExt cx="1667768" cy="349062"/>
          </a:xfrm>
        </p:grpSpPr>
        <p:sp>
          <p:nvSpPr>
            <p:cNvPr id="30" name="TextBox 11"/>
            <p:cNvSpPr txBox="1">
              <a:spLocks noChangeArrowheads="1"/>
            </p:cNvSpPr>
            <p:nvPr/>
          </p:nvSpPr>
          <p:spPr bwMode="auto">
            <a:xfrm flipH="1">
              <a:off x="1393243" y="4141892"/>
              <a:ext cx="1515455" cy="34075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b="1" kern="0" dirty="0" smtClean="0">
                  <a:latin typeface="微软雅黑" pitchFamily="34" charset="-122"/>
                  <a:ea typeface="微软雅黑" pitchFamily="34" charset="-122"/>
                </a:rPr>
                <a:t>计轴设备复零</a:t>
              </a:r>
              <a:endParaRPr lang="zh-CN" altLang="en-US" b="1" kern="0" dirty="0">
                <a:latin typeface="微软雅黑" pitchFamily="34" charset="-122"/>
                <a:ea typeface="微软雅黑" pitchFamily="34" charset="-122"/>
              </a:endParaRPr>
            </a:p>
          </p:txBody>
        </p:sp>
        <p:cxnSp>
          <p:nvCxnSpPr>
            <p:cNvPr id="31" name="直接连接符 30"/>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8" name="组合 67"/>
          <p:cNvGrpSpPr/>
          <p:nvPr/>
        </p:nvGrpSpPr>
        <p:grpSpPr>
          <a:xfrm>
            <a:off x="762756" y="5617818"/>
            <a:ext cx="730914" cy="554400"/>
            <a:chOff x="4121950" y="4374105"/>
            <a:chExt cx="792000" cy="792000"/>
          </a:xfrm>
        </p:grpSpPr>
        <p:sp>
          <p:nvSpPr>
            <p:cNvPr id="33" name="椭圆 32"/>
            <p:cNvSpPr/>
            <p:nvPr/>
          </p:nvSpPr>
          <p:spPr>
            <a:xfrm>
              <a:off x="4121950" y="4374105"/>
              <a:ext cx="792000" cy="792000"/>
            </a:xfrm>
            <a:prstGeom prst="ellipse">
              <a:avLst/>
            </a:prstGeom>
            <a:gradFill flip="none" rotWithShape="1">
              <a:gsLst>
                <a:gs pos="14000">
                  <a:srgbClr val="89C921"/>
                </a:gs>
                <a:gs pos="70000">
                  <a:srgbClr val="0C7804"/>
                </a:gs>
                <a:gs pos="86000">
                  <a:srgbClr val="0C7804"/>
                </a:gs>
              </a:gsLst>
              <a:path path="circle">
                <a:fillToRect l="50000" t="50000" r="50000" b="50000"/>
              </a:path>
              <a:tileRect/>
            </a:gradFill>
            <a:ln w="1270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34" name="Picture 4" descr="C:\Documents and Settings\Administrator\桌面\20100720220401202\open-source-icons\PNG\black\van.png"/>
            <p:cNvPicPr>
              <a:picLocks noChangeAspect="1" noChangeArrowheads="1"/>
            </p:cNvPicPr>
            <p:nvPr/>
          </p:nvPicPr>
          <p:blipFill>
            <a:blip r:embed="rId2">
              <a:lum bright="70000" contrast="-70000"/>
              <a:extLst>
                <a:ext uri="{28A0092B-C50C-407E-A947-70E740481C1C}">
                  <a14:useLocalDpi xmlns:a14="http://schemas.microsoft.com/office/drawing/2010/main" xmlns="" val="0"/>
                </a:ext>
              </a:extLst>
            </a:blip>
            <a:srcRect/>
            <a:stretch>
              <a:fillRect/>
            </a:stretch>
          </p:blipFill>
          <p:spPr bwMode="auto">
            <a:xfrm>
              <a:off x="4229628" y="4457697"/>
              <a:ext cx="607712" cy="607712"/>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24" name="组合 82"/>
          <p:cNvGrpSpPr/>
          <p:nvPr/>
        </p:nvGrpSpPr>
        <p:grpSpPr>
          <a:xfrm>
            <a:off x="1405699" y="5529272"/>
            <a:ext cx="5020210" cy="540024"/>
            <a:chOff x="1240787" y="4105221"/>
            <a:chExt cx="1599639" cy="385733"/>
          </a:xfrm>
        </p:grpSpPr>
        <p:sp>
          <p:nvSpPr>
            <p:cNvPr id="46" name="TextBox 11"/>
            <p:cNvSpPr txBox="1">
              <a:spLocks noChangeArrowheads="1"/>
            </p:cNvSpPr>
            <p:nvPr/>
          </p:nvSpPr>
          <p:spPr bwMode="auto">
            <a:xfrm flipH="1">
              <a:off x="1240787" y="4105221"/>
              <a:ext cx="1515455" cy="34075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b="1" kern="0" dirty="0" smtClean="0">
                  <a:latin typeface="微软雅黑" pitchFamily="34" charset="-122"/>
                  <a:ea typeface="微软雅黑" pitchFamily="34" charset="-122"/>
                </a:rPr>
                <a:t>计轴点的设置</a:t>
              </a:r>
              <a:endParaRPr lang="en-US" altLang="zh-CN" b="1" kern="0" dirty="0">
                <a:latin typeface="微软雅黑" pitchFamily="34" charset="-122"/>
                <a:ea typeface="微软雅黑" pitchFamily="34" charset="-122"/>
              </a:endParaRPr>
            </a:p>
          </p:txBody>
        </p:sp>
        <p:cxnSp>
          <p:nvCxnSpPr>
            <p:cNvPr id="47" name="直接连接符 46"/>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 y="4235006"/>
            <a:ext cx="12241213" cy="2389780"/>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24" name="Text Box 2"/>
          <p:cNvSpPr txBox="1">
            <a:spLocks noChangeArrowheads="1"/>
          </p:cNvSpPr>
          <p:nvPr/>
        </p:nvSpPr>
        <p:spPr bwMode="auto">
          <a:xfrm>
            <a:off x="2168282" y="4541394"/>
            <a:ext cx="7870457" cy="904582"/>
          </a:xfrm>
          <a:prstGeom prst="rect">
            <a:avLst/>
          </a:prstGeom>
          <a:noFill/>
          <a:ln w="9525">
            <a:noFill/>
            <a:miter lim="800000"/>
            <a:headEnd/>
            <a:tailEnd/>
          </a:ln>
        </p:spPr>
        <p:txBody>
          <a:bodyPr wrap="square" lIns="124398" tIns="62199" rIns="124398" bIns="62199">
            <a:spAutoFit/>
          </a:bodyPr>
          <a:lstStyle/>
          <a:p>
            <a:pPr algn="ctr"/>
            <a:r>
              <a:rPr lang="en-US" altLang="zh-CN" sz="4900" b="1" dirty="0">
                <a:solidFill>
                  <a:schemeClr val="bg1"/>
                </a:solidFill>
                <a:latin typeface="微软雅黑" panose="020B0503020204020204" pitchFamily="34" charset="-122"/>
                <a:ea typeface="微软雅黑" panose="020B0503020204020204" pitchFamily="34" charset="-122"/>
              </a:rPr>
              <a:t>THANKS</a:t>
            </a:r>
          </a:p>
        </p:txBody>
      </p:sp>
      <p:grpSp>
        <p:nvGrpSpPr>
          <p:cNvPr id="3" name="组合 24"/>
          <p:cNvGrpSpPr/>
          <p:nvPr/>
        </p:nvGrpSpPr>
        <p:grpSpPr>
          <a:xfrm>
            <a:off x="3873347" y="5390563"/>
            <a:ext cx="4484395" cy="87267"/>
            <a:chOff x="2768751" y="4109175"/>
            <a:chExt cx="3349775" cy="62334"/>
          </a:xfrm>
        </p:grpSpPr>
        <p:cxnSp>
          <p:nvCxnSpPr>
            <p:cNvPr id="26" name="直接连接符 25"/>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 Box 2"/>
          <p:cNvSpPr txBox="1">
            <a:spLocks noChangeArrowheads="1"/>
          </p:cNvSpPr>
          <p:nvPr/>
        </p:nvSpPr>
        <p:spPr bwMode="auto">
          <a:xfrm>
            <a:off x="4867430" y="5509056"/>
            <a:ext cx="2463951" cy="356445"/>
          </a:xfrm>
          <a:prstGeom prst="rect">
            <a:avLst/>
          </a:prstGeom>
          <a:noFill/>
          <a:ln w="9525">
            <a:noFill/>
            <a:miter lim="800000"/>
            <a:headEnd/>
            <a:tailEnd/>
          </a:ln>
        </p:spPr>
        <p:txBody>
          <a:bodyPr wrap="square" lIns="124398" tIns="62199" rIns="124398" bIns="62199">
            <a:spAutoFit/>
          </a:bodyPr>
          <a:lstStyle/>
          <a:p>
            <a:pPr algn="dist">
              <a:defRPr/>
            </a:pPr>
            <a:r>
              <a:rPr lang="zh-CN" altLang="en-US" sz="1500" dirty="0">
                <a:solidFill>
                  <a:schemeClr val="bg1"/>
                </a:solidFill>
                <a:latin typeface="微软雅黑" pitchFamily="34" charset="-122"/>
                <a:ea typeface="微软雅黑" pitchFamily="34" charset="-122"/>
              </a:rPr>
              <a:t>谢谢聆听</a:t>
            </a:r>
          </a:p>
        </p:txBody>
      </p:sp>
      <p:grpSp>
        <p:nvGrpSpPr>
          <p:cNvPr id="4" name="组合 33"/>
          <p:cNvGrpSpPr/>
          <p:nvPr/>
        </p:nvGrpSpPr>
        <p:grpSpPr>
          <a:xfrm>
            <a:off x="4918690" y="5996003"/>
            <a:ext cx="440396" cy="460557"/>
            <a:chOff x="3543574" y="4265651"/>
            <a:chExt cx="414516" cy="414516"/>
          </a:xfrm>
        </p:grpSpPr>
        <p:sp>
          <p:nvSpPr>
            <p:cNvPr id="35" name="椭圆 34"/>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 name="组合 35"/>
            <p:cNvGrpSpPr/>
            <p:nvPr/>
          </p:nvGrpSpPr>
          <p:grpSpPr>
            <a:xfrm>
              <a:off x="3629640" y="4325788"/>
              <a:ext cx="259976" cy="261734"/>
              <a:chOff x="5042691" y="2273922"/>
              <a:chExt cx="702937" cy="707690"/>
            </a:xfrm>
            <a:solidFill>
              <a:schemeClr val="bg1"/>
            </a:solidFill>
          </p:grpSpPr>
          <p:sp>
            <p:nvSpPr>
              <p:cNvPr id="3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6" name="组合 38"/>
          <p:cNvGrpSpPr/>
          <p:nvPr/>
        </p:nvGrpSpPr>
        <p:grpSpPr>
          <a:xfrm>
            <a:off x="5565616" y="5996003"/>
            <a:ext cx="440396" cy="460557"/>
            <a:chOff x="4102125" y="4265651"/>
            <a:chExt cx="414516" cy="414516"/>
          </a:xfrm>
        </p:grpSpPr>
        <p:sp>
          <p:nvSpPr>
            <p:cNvPr id="40" name="椭圆 39"/>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 name="组合 40"/>
            <p:cNvGrpSpPr/>
            <p:nvPr/>
          </p:nvGrpSpPr>
          <p:grpSpPr>
            <a:xfrm>
              <a:off x="4199233" y="4358783"/>
              <a:ext cx="238761" cy="198211"/>
              <a:chOff x="3132963" y="3140191"/>
              <a:chExt cx="645573" cy="535933"/>
            </a:xfrm>
            <a:solidFill>
              <a:schemeClr val="bg1"/>
            </a:solidFill>
          </p:grpSpPr>
          <p:sp>
            <p:nvSpPr>
              <p:cNvPr id="4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8" name="组合 47"/>
          <p:cNvGrpSpPr/>
          <p:nvPr/>
        </p:nvGrpSpPr>
        <p:grpSpPr>
          <a:xfrm>
            <a:off x="6890813" y="5996003"/>
            <a:ext cx="440396" cy="460557"/>
            <a:chOff x="5181486" y="4265651"/>
            <a:chExt cx="414516" cy="414516"/>
          </a:xfrm>
        </p:grpSpPr>
        <p:sp>
          <p:nvSpPr>
            <p:cNvPr id="49" name="椭圆 48"/>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 name="组合 49"/>
            <p:cNvGrpSpPr/>
            <p:nvPr/>
          </p:nvGrpSpPr>
          <p:grpSpPr>
            <a:xfrm>
              <a:off x="5287222" y="4375239"/>
              <a:ext cx="253419" cy="172633"/>
              <a:chOff x="4895160" y="4287159"/>
              <a:chExt cx="571418" cy="389258"/>
            </a:xfrm>
            <a:solidFill>
              <a:schemeClr val="bg1"/>
            </a:solidFill>
          </p:grpSpPr>
          <p:sp>
            <p:nvSpPr>
              <p:cNvPr id="5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0" name="组合 59"/>
          <p:cNvGrpSpPr/>
          <p:nvPr/>
        </p:nvGrpSpPr>
        <p:grpSpPr>
          <a:xfrm>
            <a:off x="6226669" y="5996003"/>
            <a:ext cx="440396" cy="460557"/>
            <a:chOff x="4626437" y="4265651"/>
            <a:chExt cx="414516" cy="414516"/>
          </a:xfrm>
        </p:grpSpPr>
        <p:sp>
          <p:nvSpPr>
            <p:cNvPr id="61" name="椭圆 60"/>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11" name="组合 61"/>
            <p:cNvGrpSpPr/>
            <p:nvPr/>
          </p:nvGrpSpPr>
          <p:grpSpPr>
            <a:xfrm>
              <a:off x="4710891" y="4356960"/>
              <a:ext cx="232896" cy="199705"/>
              <a:chOff x="3546346" y="2339026"/>
              <a:chExt cx="897787" cy="769842"/>
            </a:xfrm>
            <a:solidFill>
              <a:schemeClr val="bg1"/>
            </a:solidFill>
          </p:grpSpPr>
          <p:sp>
            <p:nvSpPr>
              <p:cNvPr id="6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2" name="TextBox 1"/>
          <p:cNvSpPr txBox="1"/>
          <p:nvPr/>
        </p:nvSpPr>
        <p:spPr>
          <a:xfrm>
            <a:off x="3048772" y="2386004"/>
            <a:ext cx="6051338" cy="802721"/>
          </a:xfrm>
          <a:prstGeom prst="rect">
            <a:avLst/>
          </a:prstGeom>
          <a:noFill/>
        </p:spPr>
        <p:txBody>
          <a:bodyPr wrap="square" lIns="124398" tIns="62199" rIns="124398" bIns="62199" rtlCol="0">
            <a:spAutoFit/>
          </a:bodyPr>
          <a:lstStyle/>
          <a:p>
            <a:pPr algn="ctr"/>
            <a:r>
              <a:rPr lang="zh-CN" altLang="en-US" sz="4400" b="1" dirty="0" smtClean="0">
                <a:solidFill>
                  <a:srgbClr val="0070C0"/>
                </a:solidFill>
                <a:latin typeface="微软雅黑" pitchFamily="34" charset="-122"/>
                <a:ea typeface="微软雅黑" pitchFamily="34" charset="-122"/>
              </a:rPr>
              <a:t>敬  请  批  评  指  正</a:t>
            </a:r>
            <a:endParaRPr lang="en-US" altLang="zh-CN" sz="4400" b="1" dirty="0" smtClean="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xmlns="" val="44863491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5566" y="1885938"/>
            <a:ext cx="2786082" cy="3970318"/>
          </a:xfrm>
          <a:prstGeom prst="rect">
            <a:avLst/>
          </a:prstGeom>
          <a:ln>
            <a:solidFill>
              <a:schemeClr val="accent1"/>
            </a:solidFill>
          </a:ln>
        </p:spPr>
        <p:txBody>
          <a:bodyPr wrap="square">
            <a:spAutoFit/>
          </a:bodyPr>
          <a:lstStyle/>
          <a:p>
            <a:pPr>
              <a:lnSpc>
                <a:spcPct val="150000"/>
              </a:lnSpc>
            </a:pPr>
            <a:r>
              <a:rPr lang="zh-CN" altLang="en-US" sz="2400" b="1" dirty="0" smtClean="0"/>
              <a:t>作为城市轨道交通</a:t>
            </a:r>
            <a:r>
              <a:rPr lang="en-US" sz="2400" b="1" dirty="0" smtClean="0"/>
              <a:t>CBTC</a:t>
            </a:r>
            <a:r>
              <a:rPr lang="zh-CN" altLang="en-US" sz="2400" b="1" dirty="0" smtClean="0"/>
              <a:t>系统的后备模式，普遍采用“计轴器”替代轨道电路，用“计轴器”检测轨道区段有无列车占用。</a:t>
            </a:r>
            <a:endParaRPr lang="zh-CN" altLang="en-US" sz="2400" b="1" dirty="0"/>
          </a:p>
        </p:txBody>
      </p:sp>
      <p:pic>
        <p:nvPicPr>
          <p:cNvPr id="3" name="Picture 4" descr="轨道图"/>
          <p:cNvPicPr>
            <a:picLocks noChangeAspect="1" noChangeArrowheads="1"/>
          </p:cNvPicPr>
          <p:nvPr/>
        </p:nvPicPr>
        <p:blipFill>
          <a:blip r:embed="rId2"/>
          <a:srcRect/>
          <a:stretch>
            <a:fillRect/>
          </a:stretch>
        </p:blipFill>
        <p:spPr bwMode="auto">
          <a:xfrm>
            <a:off x="3477400" y="957244"/>
            <a:ext cx="8215370" cy="6027451"/>
          </a:xfrm>
          <a:prstGeom prst="rect">
            <a:avLst/>
          </a:prstGeom>
          <a:noFill/>
          <a:ln w="9525">
            <a:noFill/>
            <a:miter lim="800000"/>
            <a:headEnd/>
            <a:tailEnd/>
          </a:ln>
        </p:spPr>
      </p:pic>
      <p:sp>
        <p:nvSpPr>
          <p:cNvPr id="4" name="矩形 3"/>
          <p:cNvSpPr/>
          <p:nvPr/>
        </p:nvSpPr>
        <p:spPr>
          <a:xfrm>
            <a:off x="1119946" y="242864"/>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1318" y="1314434"/>
            <a:ext cx="8286750" cy="461963"/>
          </a:xfrm>
          <a:prstGeom prst="rect">
            <a:avLst/>
          </a:prstGeom>
          <a:noFill/>
        </p:spPr>
        <p:txBody>
          <a:bodyPr>
            <a:spAutoFit/>
          </a:bodyPr>
          <a:lstStyle/>
          <a:p>
            <a:pPr fontAlgn="auto">
              <a:spcBef>
                <a:spcPts val="0"/>
              </a:spcBef>
              <a:spcAft>
                <a:spcPts val="0"/>
              </a:spcAft>
              <a:defRPr/>
            </a:pPr>
            <a:r>
              <a:rPr lang="zh-CN" altLang="en-US" sz="2400" b="1" dirty="0" smtClean="0">
                <a:solidFill>
                  <a:srgbClr val="333399"/>
                </a:solidFill>
                <a:latin typeface="Times New Roman" pitchFamily="18" charset="0"/>
                <a:ea typeface="+mj-ea"/>
                <a:cs typeface="Times New Roman" pitchFamily="18" charset="0"/>
              </a:rPr>
              <a:t>计</a:t>
            </a:r>
            <a:r>
              <a:rPr lang="zh-CN" altLang="en-US" sz="2400" b="1" dirty="0">
                <a:solidFill>
                  <a:srgbClr val="333399"/>
                </a:solidFill>
                <a:latin typeface="Times New Roman" pitchFamily="18" charset="0"/>
                <a:ea typeface="+mj-ea"/>
                <a:cs typeface="Times New Roman" pitchFamily="18" charset="0"/>
              </a:rPr>
              <a:t>轴器的发展</a:t>
            </a:r>
          </a:p>
        </p:txBody>
      </p:sp>
      <p:grpSp>
        <p:nvGrpSpPr>
          <p:cNvPr id="3" name="组合 7"/>
          <p:cNvGrpSpPr/>
          <p:nvPr/>
        </p:nvGrpSpPr>
        <p:grpSpPr>
          <a:xfrm>
            <a:off x="2905896" y="5194808"/>
            <a:ext cx="3461171" cy="1048848"/>
            <a:chOff x="610794" y="2422532"/>
            <a:chExt cx="3461171" cy="1048848"/>
          </a:xfrm>
          <a:scene3d>
            <a:camera prst="orthographicFront">
              <a:rot lat="0" lon="0" rev="0"/>
            </a:camera>
            <a:lightRig rig="brightRoom" dir="t">
              <a:rot lat="0" lon="0" rev="600000"/>
            </a:lightRig>
          </a:scene3d>
        </p:grpSpPr>
        <p:sp>
          <p:nvSpPr>
            <p:cNvPr id="4" name="圆角矩形 3"/>
            <p:cNvSpPr/>
            <p:nvPr/>
          </p:nvSpPr>
          <p:spPr>
            <a:xfrm>
              <a:off x="610794" y="2422532"/>
              <a:ext cx="3461171" cy="1038228"/>
            </a:xfrm>
            <a:prstGeom prst="roundRect">
              <a:avLst>
                <a:gd name="adj" fmla="val 10000"/>
              </a:avLst>
            </a:prstGeom>
            <a:solidFill>
              <a:srgbClr val="FFCC66"/>
            </a:solidFill>
            <a:ln>
              <a:noFill/>
            </a:ln>
            <a:effectLst>
              <a:outerShdw blurRad="57785" dist="33020" dir="3180000" algn="ctr">
                <a:srgbClr val="000000">
                  <a:alpha val="30000"/>
                </a:srgbClr>
              </a:outerShdw>
            </a:effectLst>
            <a:sp3d prstMaterial="metal">
              <a:bevelT w="38100" h="57150" prst="angle"/>
            </a:sp3d>
          </p:spPr>
          <p:style>
            <a:lnRef idx="2">
              <a:schemeClr val="lt1">
                <a:hueOff val="0"/>
                <a:satOff val="0"/>
                <a:lumOff val="0"/>
                <a:alphaOff val="0"/>
              </a:schemeClr>
            </a:lnRef>
            <a:fillRef idx="1">
              <a:schemeClr val="accent2">
                <a:hueOff val="-8543487"/>
                <a:satOff val="24962"/>
                <a:lumOff val="-4706"/>
                <a:alphaOff val="0"/>
              </a:schemeClr>
            </a:fillRef>
            <a:effectRef idx="0">
              <a:schemeClr val="accent2">
                <a:hueOff val="-8543487"/>
                <a:satOff val="24962"/>
                <a:lumOff val="-4706"/>
                <a:alphaOff val="0"/>
              </a:schemeClr>
            </a:effectRef>
            <a:fontRef idx="minor">
              <a:schemeClr val="lt1"/>
            </a:fontRef>
          </p:style>
        </p:sp>
        <p:sp>
          <p:nvSpPr>
            <p:cNvPr id="5" name="圆角矩形 8"/>
            <p:cNvSpPr/>
            <p:nvPr/>
          </p:nvSpPr>
          <p:spPr>
            <a:xfrm>
              <a:off x="1110860" y="2493970"/>
              <a:ext cx="2420107" cy="977410"/>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fontAlgn="auto">
                <a:lnSpc>
                  <a:spcPct val="90000"/>
                </a:lnSpc>
                <a:spcAft>
                  <a:spcPct val="35000"/>
                </a:spcAft>
                <a:defRPr/>
              </a:pPr>
              <a:r>
                <a:rPr lang="zh-CN" sz="2400" b="1" dirty="0">
                  <a:solidFill>
                    <a:schemeClr val="tx1"/>
                  </a:solidFill>
                  <a:latin typeface="微软雅黑" pitchFamily="34" charset="-122"/>
                  <a:ea typeface="微软雅黑" pitchFamily="34" charset="-122"/>
                </a:rPr>
                <a:t>微机计轴技术</a:t>
              </a:r>
              <a:endParaRPr lang="zh-CN" altLang="en-US" sz="2400" b="1" dirty="0">
                <a:solidFill>
                  <a:schemeClr val="tx1"/>
                </a:solidFill>
                <a:latin typeface="微软雅黑" pitchFamily="34" charset="-122"/>
                <a:ea typeface="微软雅黑" pitchFamily="34" charset="-122"/>
              </a:endParaRPr>
            </a:p>
          </p:txBody>
        </p:sp>
      </p:grpSp>
      <p:grpSp>
        <p:nvGrpSpPr>
          <p:cNvPr id="6" name="组合 36"/>
          <p:cNvGrpSpPr>
            <a:grpSpLocks/>
          </p:cNvGrpSpPr>
          <p:nvPr/>
        </p:nvGrpSpPr>
        <p:grpSpPr bwMode="auto">
          <a:xfrm>
            <a:off x="2210563" y="3702039"/>
            <a:ext cx="3462341" cy="1455740"/>
            <a:chOff x="876868" y="3568695"/>
            <a:chExt cx="3461172" cy="1455250"/>
          </a:xfrm>
        </p:grpSpPr>
        <p:grpSp>
          <p:nvGrpSpPr>
            <p:cNvPr id="7" name="组合 6"/>
            <p:cNvGrpSpPr/>
            <p:nvPr/>
          </p:nvGrpSpPr>
          <p:grpSpPr>
            <a:xfrm>
              <a:off x="876868" y="3568695"/>
              <a:ext cx="3461169" cy="1038228"/>
              <a:chOff x="305397" y="1211266"/>
              <a:chExt cx="3461171" cy="1038228"/>
            </a:xfrm>
            <a:scene3d>
              <a:camera prst="orthographicFront">
                <a:rot lat="0" lon="0" rev="0"/>
              </a:camera>
              <a:lightRig rig="brightRoom" dir="t">
                <a:rot lat="0" lon="0" rev="600000"/>
              </a:lightRig>
            </a:scene3d>
          </p:grpSpPr>
          <p:sp>
            <p:nvSpPr>
              <p:cNvPr id="11" name="圆角矩形 10"/>
              <p:cNvSpPr/>
              <p:nvPr/>
            </p:nvSpPr>
            <p:spPr>
              <a:xfrm>
                <a:off x="305397" y="1211266"/>
                <a:ext cx="3461171" cy="1038228"/>
              </a:xfrm>
              <a:prstGeom prst="roundRect">
                <a:avLst>
                  <a:gd name="adj" fmla="val 10000"/>
                </a:avLst>
              </a:prstGeom>
              <a:solidFill>
                <a:srgbClr val="92D050"/>
              </a:solidFill>
              <a:ln>
                <a:noFill/>
              </a:ln>
              <a:effectLst>
                <a:outerShdw blurRad="57785" dist="33020" dir="3180000" algn="ctr">
                  <a:srgbClr val="000000">
                    <a:alpha val="30000"/>
                  </a:srgbClr>
                </a:outerShdw>
              </a:effectLst>
              <a:sp3d prstMaterial="metal">
                <a:bevelT w="38100" h="57150" prst="angle"/>
              </a:sp3d>
            </p:spPr>
            <p:style>
              <a:lnRef idx="2">
                <a:schemeClr val="lt1">
                  <a:hueOff val="0"/>
                  <a:satOff val="0"/>
                  <a:lumOff val="0"/>
                  <a:alphaOff val="0"/>
                </a:schemeClr>
              </a:lnRef>
              <a:fillRef idx="1">
                <a:schemeClr val="accent2">
                  <a:hueOff val="-4271743"/>
                  <a:satOff val="12481"/>
                  <a:lumOff val="-2353"/>
                  <a:alphaOff val="0"/>
                </a:schemeClr>
              </a:fillRef>
              <a:effectRef idx="0">
                <a:schemeClr val="accent2">
                  <a:hueOff val="-4271743"/>
                  <a:satOff val="12481"/>
                  <a:lumOff val="-2353"/>
                  <a:alphaOff val="0"/>
                </a:schemeClr>
              </a:effectRef>
              <a:fontRef idx="minor">
                <a:schemeClr val="lt1"/>
              </a:fontRef>
            </p:style>
          </p:sp>
          <p:sp>
            <p:nvSpPr>
              <p:cNvPr id="12" name="圆角矩形 6"/>
              <p:cNvSpPr/>
              <p:nvPr/>
            </p:nvSpPr>
            <p:spPr>
              <a:xfrm>
                <a:off x="857668" y="1252540"/>
                <a:ext cx="2420107" cy="977410"/>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fontAlgn="auto">
                  <a:lnSpc>
                    <a:spcPct val="90000"/>
                  </a:lnSpc>
                  <a:spcAft>
                    <a:spcPct val="35000"/>
                  </a:spcAft>
                  <a:defRPr/>
                </a:pPr>
                <a:r>
                  <a:rPr lang="zh-CN" sz="2400" b="1" dirty="0">
                    <a:solidFill>
                      <a:schemeClr val="tx1"/>
                    </a:solidFill>
                    <a:latin typeface="微软雅黑" pitchFamily="34" charset="-122"/>
                    <a:ea typeface="微软雅黑" pitchFamily="34" charset="-122"/>
                  </a:rPr>
                  <a:t>电子计轴技术</a:t>
                </a:r>
                <a:endParaRPr lang="zh-CN" altLang="en-US" sz="2400" b="1" dirty="0">
                  <a:solidFill>
                    <a:schemeClr val="tx1"/>
                  </a:solidFill>
                  <a:latin typeface="微软雅黑" pitchFamily="34" charset="-122"/>
                  <a:ea typeface="微软雅黑" pitchFamily="34" charset="-122"/>
                </a:endParaRPr>
              </a:p>
            </p:txBody>
          </p:sp>
        </p:grpSp>
        <p:grpSp>
          <p:nvGrpSpPr>
            <p:cNvPr id="8" name="组合 9"/>
            <p:cNvGrpSpPr/>
            <p:nvPr/>
          </p:nvGrpSpPr>
          <p:grpSpPr>
            <a:xfrm>
              <a:off x="3663192" y="4349097"/>
              <a:ext cx="674848" cy="674848"/>
              <a:chOff x="3091720" y="1991667"/>
              <a:chExt cx="674848" cy="674848"/>
            </a:xfrm>
            <a:solidFill>
              <a:schemeClr val="accent4">
                <a:lumMod val="60000"/>
                <a:lumOff val="40000"/>
              </a:schemeClr>
            </a:solidFill>
            <a:scene3d>
              <a:camera prst="orthographicFront">
                <a:rot lat="0" lon="0" rev="0"/>
              </a:camera>
              <a:lightRig rig="contrasting" dir="t">
                <a:rot lat="0" lon="0" rev="7800000"/>
              </a:lightRig>
            </a:scene3d>
          </p:grpSpPr>
          <p:sp>
            <p:nvSpPr>
              <p:cNvPr id="9" name="下箭头 8"/>
              <p:cNvSpPr/>
              <p:nvPr/>
            </p:nvSpPr>
            <p:spPr>
              <a:xfrm>
                <a:off x="3091720" y="1991667"/>
                <a:ext cx="674848" cy="674848"/>
              </a:xfrm>
              <a:prstGeom prst="downArrow">
                <a:avLst>
                  <a:gd name="adj1" fmla="val 55000"/>
                  <a:gd name="adj2" fmla="val 45000"/>
                </a:avLst>
              </a:prstGeom>
              <a:grpFill/>
              <a:ln>
                <a:noFill/>
              </a:ln>
              <a:effectLst/>
              <a:sp3d>
                <a:bevelT w="139700" h="139700"/>
              </a:sp3d>
            </p:spPr>
            <p:style>
              <a:lnRef idx="2">
                <a:schemeClr val="accent2">
                  <a:tint val="40000"/>
                  <a:alpha val="90000"/>
                  <a:hueOff val="-8578433"/>
                  <a:satOff val="21636"/>
                  <a:lumOff val="-767"/>
                  <a:alphaOff val="0"/>
                </a:schemeClr>
              </a:lnRef>
              <a:fillRef idx="1">
                <a:schemeClr val="accent2">
                  <a:tint val="40000"/>
                  <a:alpha val="90000"/>
                  <a:hueOff val="-8578433"/>
                  <a:satOff val="21636"/>
                  <a:lumOff val="-767"/>
                  <a:alphaOff val="0"/>
                </a:schemeClr>
              </a:fillRef>
              <a:effectRef idx="0">
                <a:schemeClr val="accent2">
                  <a:tint val="40000"/>
                  <a:alpha val="90000"/>
                  <a:hueOff val="-8578433"/>
                  <a:satOff val="21636"/>
                  <a:lumOff val="-767"/>
                  <a:alphaOff val="0"/>
                </a:schemeClr>
              </a:effectRef>
              <a:fontRef idx="minor">
                <a:schemeClr val="dk1">
                  <a:hueOff val="0"/>
                  <a:satOff val="0"/>
                  <a:lumOff val="0"/>
                  <a:alphaOff val="0"/>
                </a:schemeClr>
              </a:fontRef>
            </p:style>
          </p:sp>
          <p:sp>
            <p:nvSpPr>
              <p:cNvPr id="10" name="下箭头 12"/>
              <p:cNvSpPr/>
              <p:nvPr/>
            </p:nvSpPr>
            <p:spPr>
              <a:xfrm>
                <a:off x="3243561" y="1991667"/>
                <a:ext cx="371166" cy="507823"/>
              </a:xfrm>
              <a:prstGeom prst="rect">
                <a:avLst/>
              </a:prstGeom>
              <a:grpFill/>
              <a:ln>
                <a:noFill/>
              </a:ln>
              <a:effectLst/>
              <a:sp3d>
                <a:bevelT w="139700" h="1397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30480" tIns="30480" rIns="30480" bIns="30480" spcCol="1270" anchor="ctr"/>
              <a:lstStyle/>
              <a:p>
                <a:pPr algn="ctr" defTabSz="1066800" fontAlgn="auto">
                  <a:lnSpc>
                    <a:spcPct val="90000"/>
                  </a:lnSpc>
                  <a:spcAft>
                    <a:spcPct val="35000"/>
                  </a:spcAft>
                  <a:defRPr/>
                </a:pPr>
                <a:endParaRPr lang="zh-CN" altLang="en-US" sz="2400" b="1">
                  <a:solidFill>
                    <a:schemeClr val="tx1"/>
                  </a:solidFill>
                  <a:latin typeface="微软雅黑" pitchFamily="34" charset="-122"/>
                  <a:ea typeface="微软雅黑" pitchFamily="34" charset="-122"/>
                </a:endParaRPr>
              </a:p>
            </p:txBody>
          </p:sp>
        </p:grpSp>
      </p:grpSp>
      <p:grpSp>
        <p:nvGrpSpPr>
          <p:cNvPr id="13" name="组合 26"/>
          <p:cNvGrpSpPr/>
          <p:nvPr/>
        </p:nvGrpSpPr>
        <p:grpSpPr>
          <a:xfrm>
            <a:off x="7231467" y="5194808"/>
            <a:ext cx="3461171" cy="1048848"/>
            <a:chOff x="610794" y="2422532"/>
            <a:chExt cx="3461171" cy="1048848"/>
          </a:xfrm>
          <a:scene3d>
            <a:camera prst="orthographicFront">
              <a:rot lat="0" lon="0" rev="0"/>
            </a:camera>
            <a:lightRig rig="brightRoom" dir="t">
              <a:rot lat="0" lon="0" rev="600000"/>
            </a:lightRig>
          </a:scene3d>
        </p:grpSpPr>
        <p:sp>
          <p:nvSpPr>
            <p:cNvPr id="14" name="圆角矩形 13"/>
            <p:cNvSpPr/>
            <p:nvPr/>
          </p:nvSpPr>
          <p:spPr>
            <a:xfrm>
              <a:off x="610794" y="2422532"/>
              <a:ext cx="3461171" cy="1038228"/>
            </a:xfrm>
            <a:prstGeom prst="roundRect">
              <a:avLst>
                <a:gd name="adj" fmla="val 10000"/>
              </a:avLst>
            </a:prstGeom>
            <a:solidFill>
              <a:srgbClr val="FFCC66"/>
            </a:solidFill>
            <a:ln>
              <a:noFill/>
            </a:ln>
            <a:effectLst>
              <a:outerShdw blurRad="57785" dist="33020" dir="3180000" algn="ctr">
                <a:srgbClr val="000000">
                  <a:alpha val="30000"/>
                </a:srgbClr>
              </a:outerShdw>
            </a:effectLst>
            <a:sp3d prstMaterial="metal">
              <a:bevelT w="38100" h="57150" prst="angle"/>
            </a:sp3d>
          </p:spPr>
          <p:style>
            <a:lnRef idx="2">
              <a:schemeClr val="lt1">
                <a:hueOff val="0"/>
                <a:satOff val="0"/>
                <a:lumOff val="0"/>
                <a:alphaOff val="0"/>
              </a:schemeClr>
            </a:lnRef>
            <a:fillRef idx="1">
              <a:schemeClr val="accent2">
                <a:hueOff val="-8543487"/>
                <a:satOff val="24962"/>
                <a:lumOff val="-4706"/>
                <a:alphaOff val="0"/>
              </a:schemeClr>
            </a:fillRef>
            <a:effectRef idx="0">
              <a:schemeClr val="accent2">
                <a:hueOff val="-8543487"/>
                <a:satOff val="24962"/>
                <a:lumOff val="-4706"/>
                <a:alphaOff val="0"/>
              </a:schemeClr>
            </a:effectRef>
            <a:fontRef idx="minor">
              <a:schemeClr val="lt1"/>
            </a:fontRef>
          </p:style>
        </p:sp>
        <p:sp>
          <p:nvSpPr>
            <p:cNvPr id="15" name="圆角矩形 8"/>
            <p:cNvSpPr/>
            <p:nvPr/>
          </p:nvSpPr>
          <p:spPr>
            <a:xfrm>
              <a:off x="1110860" y="2493970"/>
              <a:ext cx="2420107" cy="977410"/>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fontAlgn="auto">
                <a:lnSpc>
                  <a:spcPct val="90000"/>
                </a:lnSpc>
                <a:spcAft>
                  <a:spcPct val="35000"/>
                </a:spcAft>
                <a:defRPr/>
              </a:pPr>
              <a:r>
                <a:rPr lang="zh-CN" sz="2400" b="1" dirty="0">
                  <a:solidFill>
                    <a:schemeClr val="tx1"/>
                  </a:solidFill>
                  <a:latin typeface="微软雅黑" pitchFamily="34" charset="-122"/>
                  <a:ea typeface="微软雅黑" pitchFamily="34" charset="-122"/>
                </a:rPr>
                <a:t>微机计轴</a:t>
              </a:r>
              <a:r>
                <a:rPr lang="zh-CN" altLang="en-US" sz="2400" b="1" dirty="0">
                  <a:solidFill>
                    <a:schemeClr val="tx1"/>
                  </a:solidFill>
                  <a:latin typeface="微软雅黑" pitchFamily="34" charset="-122"/>
                  <a:ea typeface="微软雅黑" pitchFamily="34" charset="-122"/>
                </a:rPr>
                <a:t>系统</a:t>
              </a:r>
            </a:p>
          </p:txBody>
        </p:sp>
      </p:grpSp>
      <p:grpSp>
        <p:nvGrpSpPr>
          <p:cNvPr id="16" name="组合 37"/>
          <p:cNvGrpSpPr>
            <a:grpSpLocks/>
          </p:cNvGrpSpPr>
          <p:nvPr/>
        </p:nvGrpSpPr>
        <p:grpSpPr bwMode="auto">
          <a:xfrm>
            <a:off x="6587359" y="3671888"/>
            <a:ext cx="3462337" cy="1455740"/>
            <a:chOff x="4805961" y="3568695"/>
            <a:chExt cx="3461173" cy="1455250"/>
          </a:xfrm>
        </p:grpSpPr>
        <p:grpSp>
          <p:nvGrpSpPr>
            <p:cNvPr id="17" name="组合 23"/>
            <p:cNvGrpSpPr/>
            <p:nvPr/>
          </p:nvGrpSpPr>
          <p:grpSpPr>
            <a:xfrm>
              <a:off x="4805961" y="3568695"/>
              <a:ext cx="3461173" cy="1038228"/>
              <a:chOff x="305397" y="1211266"/>
              <a:chExt cx="3461171" cy="1038228"/>
            </a:xfrm>
            <a:scene3d>
              <a:camera prst="orthographicFront">
                <a:rot lat="0" lon="0" rev="0"/>
              </a:camera>
              <a:lightRig rig="brightRoom" dir="t">
                <a:rot lat="0" lon="0" rev="600000"/>
              </a:lightRig>
            </a:scene3d>
          </p:grpSpPr>
          <p:sp>
            <p:nvSpPr>
              <p:cNvPr id="21" name="圆角矩形 20"/>
              <p:cNvSpPr/>
              <p:nvPr/>
            </p:nvSpPr>
            <p:spPr>
              <a:xfrm>
                <a:off x="305397" y="1211266"/>
                <a:ext cx="3461171" cy="1038228"/>
              </a:xfrm>
              <a:prstGeom prst="roundRect">
                <a:avLst>
                  <a:gd name="adj" fmla="val 10000"/>
                </a:avLst>
              </a:prstGeom>
              <a:solidFill>
                <a:srgbClr val="92D050"/>
              </a:solidFill>
              <a:ln>
                <a:noFill/>
              </a:ln>
              <a:effectLst>
                <a:outerShdw blurRad="57785" dist="33020" dir="3180000" algn="ctr">
                  <a:srgbClr val="000000">
                    <a:alpha val="30000"/>
                  </a:srgbClr>
                </a:outerShdw>
              </a:effectLst>
              <a:sp3d prstMaterial="metal">
                <a:bevelT w="38100" h="57150" prst="angle"/>
              </a:sp3d>
            </p:spPr>
            <p:style>
              <a:lnRef idx="2">
                <a:schemeClr val="lt1">
                  <a:hueOff val="0"/>
                  <a:satOff val="0"/>
                  <a:lumOff val="0"/>
                  <a:alphaOff val="0"/>
                </a:schemeClr>
              </a:lnRef>
              <a:fillRef idx="1">
                <a:schemeClr val="accent2">
                  <a:hueOff val="-4271743"/>
                  <a:satOff val="12481"/>
                  <a:lumOff val="-2353"/>
                  <a:alphaOff val="0"/>
                </a:schemeClr>
              </a:fillRef>
              <a:effectRef idx="0">
                <a:schemeClr val="accent2">
                  <a:hueOff val="-4271743"/>
                  <a:satOff val="12481"/>
                  <a:lumOff val="-2353"/>
                  <a:alphaOff val="0"/>
                </a:schemeClr>
              </a:effectRef>
              <a:fontRef idx="minor">
                <a:schemeClr val="lt1"/>
              </a:fontRef>
            </p:style>
          </p:sp>
          <p:sp>
            <p:nvSpPr>
              <p:cNvPr id="22" name="圆角矩形 6"/>
              <p:cNvSpPr/>
              <p:nvPr/>
            </p:nvSpPr>
            <p:spPr>
              <a:xfrm>
                <a:off x="714868" y="1252539"/>
                <a:ext cx="2420107" cy="977410"/>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fontAlgn="auto">
                  <a:lnSpc>
                    <a:spcPct val="90000"/>
                  </a:lnSpc>
                  <a:spcAft>
                    <a:spcPct val="35000"/>
                  </a:spcAft>
                  <a:defRPr/>
                </a:pPr>
                <a:r>
                  <a:rPr lang="zh-CN" sz="2400" b="1" dirty="0">
                    <a:solidFill>
                      <a:schemeClr val="tx1"/>
                    </a:solidFill>
                    <a:latin typeface="微软雅黑" pitchFamily="34" charset="-122"/>
                    <a:ea typeface="微软雅黑" pitchFamily="34" charset="-122"/>
                  </a:rPr>
                  <a:t>电子计轴</a:t>
                </a:r>
                <a:r>
                  <a:rPr lang="zh-CN" altLang="en-US" sz="2400" b="1" dirty="0">
                    <a:solidFill>
                      <a:schemeClr val="tx1"/>
                    </a:solidFill>
                    <a:latin typeface="微软雅黑" pitchFamily="34" charset="-122"/>
                    <a:ea typeface="微软雅黑" pitchFamily="34" charset="-122"/>
                  </a:rPr>
                  <a:t>系统</a:t>
                </a:r>
              </a:p>
            </p:txBody>
          </p:sp>
        </p:grpSp>
        <p:grpSp>
          <p:nvGrpSpPr>
            <p:cNvPr id="18" name="组合 32"/>
            <p:cNvGrpSpPr/>
            <p:nvPr/>
          </p:nvGrpSpPr>
          <p:grpSpPr>
            <a:xfrm>
              <a:off x="7592282" y="4349097"/>
              <a:ext cx="674848" cy="674848"/>
              <a:chOff x="3091720" y="1991667"/>
              <a:chExt cx="674848" cy="674848"/>
            </a:xfrm>
            <a:solidFill>
              <a:schemeClr val="accent4">
                <a:lumMod val="60000"/>
                <a:lumOff val="40000"/>
              </a:schemeClr>
            </a:solidFill>
            <a:scene3d>
              <a:camera prst="orthographicFront">
                <a:rot lat="0" lon="0" rev="0"/>
              </a:camera>
              <a:lightRig rig="contrasting" dir="t">
                <a:rot lat="0" lon="0" rev="7800000"/>
              </a:lightRig>
            </a:scene3d>
          </p:grpSpPr>
          <p:sp>
            <p:nvSpPr>
              <p:cNvPr id="19" name="下箭头 18"/>
              <p:cNvSpPr/>
              <p:nvPr/>
            </p:nvSpPr>
            <p:spPr>
              <a:xfrm>
                <a:off x="3091720" y="1991667"/>
                <a:ext cx="674848" cy="674848"/>
              </a:xfrm>
              <a:prstGeom prst="downArrow">
                <a:avLst>
                  <a:gd name="adj1" fmla="val 55000"/>
                  <a:gd name="adj2" fmla="val 45000"/>
                </a:avLst>
              </a:prstGeom>
              <a:grpFill/>
              <a:ln>
                <a:noFill/>
              </a:ln>
              <a:effectLst/>
              <a:sp3d>
                <a:bevelT w="139700" h="139700"/>
              </a:sp3d>
            </p:spPr>
            <p:style>
              <a:lnRef idx="2">
                <a:schemeClr val="accent2">
                  <a:tint val="40000"/>
                  <a:alpha val="90000"/>
                  <a:hueOff val="-8578433"/>
                  <a:satOff val="21636"/>
                  <a:lumOff val="-767"/>
                  <a:alphaOff val="0"/>
                </a:schemeClr>
              </a:lnRef>
              <a:fillRef idx="1">
                <a:schemeClr val="accent2">
                  <a:tint val="40000"/>
                  <a:alpha val="90000"/>
                  <a:hueOff val="-8578433"/>
                  <a:satOff val="21636"/>
                  <a:lumOff val="-767"/>
                  <a:alphaOff val="0"/>
                </a:schemeClr>
              </a:fillRef>
              <a:effectRef idx="0">
                <a:schemeClr val="accent2">
                  <a:tint val="40000"/>
                  <a:alpha val="90000"/>
                  <a:hueOff val="-8578433"/>
                  <a:satOff val="21636"/>
                  <a:lumOff val="-767"/>
                  <a:alphaOff val="0"/>
                </a:schemeClr>
              </a:effectRef>
              <a:fontRef idx="minor">
                <a:schemeClr val="dk1">
                  <a:hueOff val="0"/>
                  <a:satOff val="0"/>
                  <a:lumOff val="0"/>
                  <a:alphaOff val="0"/>
                </a:schemeClr>
              </a:fontRef>
            </p:style>
          </p:sp>
          <p:sp>
            <p:nvSpPr>
              <p:cNvPr id="20" name="下箭头 12"/>
              <p:cNvSpPr/>
              <p:nvPr/>
            </p:nvSpPr>
            <p:spPr>
              <a:xfrm>
                <a:off x="3243561" y="1991667"/>
                <a:ext cx="371166" cy="507823"/>
              </a:xfrm>
              <a:prstGeom prst="rect">
                <a:avLst/>
              </a:prstGeom>
              <a:grpFill/>
              <a:ln>
                <a:noFill/>
              </a:ln>
              <a:effectLst/>
              <a:sp3d>
                <a:bevelT w="139700" h="1397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30480" tIns="30480" rIns="30480" bIns="30480" spcCol="1270" anchor="ctr"/>
              <a:lstStyle/>
              <a:p>
                <a:pPr algn="ctr" defTabSz="1066800" fontAlgn="auto">
                  <a:lnSpc>
                    <a:spcPct val="90000"/>
                  </a:lnSpc>
                  <a:spcAft>
                    <a:spcPct val="35000"/>
                  </a:spcAft>
                  <a:defRPr/>
                </a:pPr>
                <a:endParaRPr lang="zh-CN" altLang="en-US" sz="2400" b="1">
                  <a:solidFill>
                    <a:schemeClr val="tx1"/>
                  </a:solidFill>
                  <a:latin typeface="微软雅黑" pitchFamily="34" charset="-122"/>
                  <a:ea typeface="微软雅黑" pitchFamily="34" charset="-122"/>
                </a:endParaRPr>
              </a:p>
            </p:txBody>
          </p:sp>
        </p:grpSp>
      </p:grpSp>
      <p:grpSp>
        <p:nvGrpSpPr>
          <p:cNvPr id="23" name="组合 35"/>
          <p:cNvGrpSpPr>
            <a:grpSpLocks/>
          </p:cNvGrpSpPr>
          <p:nvPr/>
        </p:nvGrpSpPr>
        <p:grpSpPr bwMode="auto">
          <a:xfrm>
            <a:off x="1620012" y="2171690"/>
            <a:ext cx="3460750" cy="1462089"/>
            <a:chOff x="571471" y="2357429"/>
            <a:chExt cx="3461171" cy="1462171"/>
          </a:xfrm>
        </p:grpSpPr>
        <p:grpSp>
          <p:nvGrpSpPr>
            <p:cNvPr id="24" name="组合 5"/>
            <p:cNvGrpSpPr/>
            <p:nvPr/>
          </p:nvGrpSpPr>
          <p:grpSpPr>
            <a:xfrm>
              <a:off x="571471" y="2357429"/>
              <a:ext cx="3461171" cy="1038227"/>
              <a:chOff x="0" y="0"/>
              <a:chExt cx="3461171" cy="1038228"/>
            </a:xfrm>
            <a:scene3d>
              <a:camera prst="orthographicFront">
                <a:rot lat="0" lon="0" rev="0"/>
              </a:camera>
              <a:lightRig rig="brightRoom" dir="t">
                <a:rot lat="0" lon="0" rev="600000"/>
              </a:lightRig>
            </a:scene3d>
          </p:grpSpPr>
          <p:sp>
            <p:nvSpPr>
              <p:cNvPr id="28" name="圆角矩形 18"/>
              <p:cNvSpPr/>
              <p:nvPr/>
            </p:nvSpPr>
            <p:spPr>
              <a:xfrm>
                <a:off x="0" y="0"/>
                <a:ext cx="3461171" cy="1038228"/>
              </a:xfrm>
              <a:prstGeom prst="roundRect">
                <a:avLst>
                  <a:gd name="adj" fmla="val 10000"/>
                </a:avLst>
              </a:prstGeom>
              <a:solidFill>
                <a:schemeClr val="accent1">
                  <a:lumMod val="20000"/>
                  <a:lumOff val="80000"/>
                </a:schemeClr>
              </a:solidFill>
              <a:ln>
                <a:noFill/>
              </a:ln>
              <a:effectLst>
                <a:outerShdw blurRad="57785" dist="33020" dir="3180000" algn="ctr">
                  <a:srgbClr val="000000">
                    <a:alpha val="30000"/>
                  </a:srgbClr>
                </a:outerShdw>
              </a:effectLst>
              <a:sp3d prstMaterial="metal">
                <a:bevelT w="38100" h="57150" prst="angle"/>
              </a:sp3d>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9" name="圆角矩形 4"/>
              <p:cNvSpPr/>
              <p:nvPr/>
            </p:nvSpPr>
            <p:spPr>
              <a:xfrm>
                <a:off x="500127" y="0"/>
                <a:ext cx="2340841" cy="977410"/>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fontAlgn="auto">
                  <a:lnSpc>
                    <a:spcPct val="90000"/>
                  </a:lnSpc>
                  <a:spcAft>
                    <a:spcPct val="35000"/>
                  </a:spcAft>
                  <a:defRPr/>
                </a:pPr>
                <a:r>
                  <a:rPr lang="zh-CN" sz="2400" b="1" dirty="0">
                    <a:solidFill>
                      <a:schemeClr val="tx1"/>
                    </a:solidFill>
                    <a:latin typeface="微软雅黑" pitchFamily="34" charset="-122"/>
                    <a:ea typeface="微软雅黑" pitchFamily="34" charset="-122"/>
                  </a:rPr>
                  <a:t>机械计轴技术</a:t>
                </a:r>
                <a:endParaRPr lang="zh-CN" altLang="en-US" sz="2400" b="1" dirty="0">
                  <a:solidFill>
                    <a:schemeClr val="tx1"/>
                  </a:solidFill>
                  <a:latin typeface="微软雅黑" pitchFamily="34" charset="-122"/>
                  <a:ea typeface="微软雅黑" pitchFamily="34" charset="-122"/>
                </a:endParaRPr>
              </a:p>
            </p:txBody>
          </p:sp>
        </p:grpSp>
        <p:grpSp>
          <p:nvGrpSpPr>
            <p:cNvPr id="25" name="组合 8"/>
            <p:cNvGrpSpPr/>
            <p:nvPr/>
          </p:nvGrpSpPr>
          <p:grpSpPr>
            <a:xfrm>
              <a:off x="3357794" y="3144752"/>
              <a:ext cx="674848" cy="674848"/>
              <a:chOff x="2786322" y="787322"/>
              <a:chExt cx="674848" cy="674848"/>
            </a:xfrm>
            <a:solidFill>
              <a:schemeClr val="accent2">
                <a:lumMod val="60000"/>
                <a:lumOff val="40000"/>
              </a:schemeClr>
            </a:solidFill>
            <a:scene3d>
              <a:camera prst="orthographicFront">
                <a:rot lat="0" lon="0" rev="0"/>
              </a:camera>
              <a:lightRig rig="contrasting" dir="t">
                <a:rot lat="0" lon="0" rev="7800000"/>
              </a:lightRig>
            </a:scene3d>
          </p:grpSpPr>
          <p:sp>
            <p:nvSpPr>
              <p:cNvPr id="26" name="下箭头 25"/>
              <p:cNvSpPr/>
              <p:nvPr/>
            </p:nvSpPr>
            <p:spPr>
              <a:xfrm>
                <a:off x="2786322" y="787322"/>
                <a:ext cx="674848" cy="674848"/>
              </a:xfrm>
              <a:prstGeom prst="downArrow">
                <a:avLst>
                  <a:gd name="adj1" fmla="val 55000"/>
                  <a:gd name="adj2" fmla="val 45000"/>
                </a:avLst>
              </a:prstGeom>
              <a:solidFill>
                <a:schemeClr val="accent3">
                  <a:lumMod val="20000"/>
                  <a:lumOff val="80000"/>
                </a:schemeClr>
              </a:solidFill>
              <a:ln>
                <a:noFill/>
              </a:ln>
              <a:effectLst/>
              <a:sp3d>
                <a:bevelT w="139700" h="139700"/>
              </a:sp3d>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27" name="下箭头 10"/>
              <p:cNvSpPr/>
              <p:nvPr/>
            </p:nvSpPr>
            <p:spPr>
              <a:xfrm>
                <a:off x="2938163" y="787322"/>
                <a:ext cx="371166" cy="507823"/>
              </a:xfrm>
              <a:prstGeom prst="rect">
                <a:avLst/>
              </a:prstGeom>
              <a:solidFill>
                <a:schemeClr val="accent3">
                  <a:lumMod val="20000"/>
                  <a:lumOff val="80000"/>
                </a:schemeClr>
              </a:solidFill>
              <a:ln>
                <a:noFill/>
              </a:ln>
              <a:effectLst/>
              <a:sp3d>
                <a:bevelT w="139700" h="1397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30480" tIns="30480" rIns="30480" bIns="30480" spcCol="1270" anchor="ctr"/>
              <a:lstStyle/>
              <a:p>
                <a:pPr algn="ctr" defTabSz="1066800" fontAlgn="auto">
                  <a:lnSpc>
                    <a:spcPct val="90000"/>
                  </a:lnSpc>
                  <a:spcAft>
                    <a:spcPct val="35000"/>
                  </a:spcAft>
                  <a:defRPr/>
                </a:pPr>
                <a:endParaRPr lang="zh-CN" altLang="en-US" sz="2400" b="1">
                  <a:solidFill>
                    <a:schemeClr val="tx1"/>
                  </a:solidFill>
                  <a:latin typeface="微软雅黑" pitchFamily="34" charset="-122"/>
                  <a:ea typeface="微软雅黑" pitchFamily="34" charset="-122"/>
                </a:endParaRPr>
              </a:p>
            </p:txBody>
          </p:sp>
        </p:grpSp>
      </p:grpSp>
      <p:grpSp>
        <p:nvGrpSpPr>
          <p:cNvPr id="30" name="组合 38"/>
          <p:cNvGrpSpPr>
            <a:grpSpLocks/>
          </p:cNvGrpSpPr>
          <p:nvPr/>
        </p:nvGrpSpPr>
        <p:grpSpPr bwMode="auto">
          <a:xfrm>
            <a:off x="5977730" y="2171690"/>
            <a:ext cx="3460750" cy="1462089"/>
            <a:chOff x="4500561" y="2357429"/>
            <a:chExt cx="3461171" cy="1462171"/>
          </a:xfrm>
        </p:grpSpPr>
        <p:grpSp>
          <p:nvGrpSpPr>
            <p:cNvPr id="31" name="组合 20"/>
            <p:cNvGrpSpPr/>
            <p:nvPr/>
          </p:nvGrpSpPr>
          <p:grpSpPr>
            <a:xfrm>
              <a:off x="4500561" y="2357429"/>
              <a:ext cx="3461171" cy="1038227"/>
              <a:chOff x="0" y="0"/>
              <a:chExt cx="3461171" cy="1038228"/>
            </a:xfrm>
            <a:scene3d>
              <a:camera prst="orthographicFront">
                <a:rot lat="0" lon="0" rev="0"/>
              </a:camera>
              <a:lightRig rig="brightRoom" dir="t">
                <a:rot lat="0" lon="0" rev="600000"/>
              </a:lightRig>
            </a:scene3d>
          </p:grpSpPr>
          <p:sp>
            <p:nvSpPr>
              <p:cNvPr id="35" name="圆角矩形 21"/>
              <p:cNvSpPr/>
              <p:nvPr/>
            </p:nvSpPr>
            <p:spPr>
              <a:xfrm>
                <a:off x="0" y="0"/>
                <a:ext cx="3461171" cy="1038228"/>
              </a:xfrm>
              <a:prstGeom prst="roundRect">
                <a:avLst>
                  <a:gd name="adj" fmla="val 10000"/>
                </a:avLst>
              </a:prstGeom>
              <a:solidFill>
                <a:schemeClr val="accent1">
                  <a:lumMod val="20000"/>
                  <a:lumOff val="80000"/>
                </a:schemeClr>
              </a:solidFill>
              <a:ln>
                <a:noFill/>
              </a:ln>
              <a:effectLst>
                <a:outerShdw blurRad="57785" dist="33020" dir="3180000" algn="ctr">
                  <a:srgbClr val="000000">
                    <a:alpha val="30000"/>
                  </a:srgbClr>
                </a:outerShdw>
              </a:effectLst>
              <a:sp3d prstMaterial="metal">
                <a:bevelT w="38100" h="57150" prst="angle"/>
              </a:sp3d>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6" name="圆角矩形 4"/>
              <p:cNvSpPr/>
              <p:nvPr/>
            </p:nvSpPr>
            <p:spPr>
              <a:xfrm>
                <a:off x="571574" y="0"/>
                <a:ext cx="2340841" cy="977410"/>
              </a:xfrm>
              <a:prstGeom prst="rect">
                <a:avLst/>
              </a:prstGeom>
              <a:ln>
                <a:noFill/>
              </a:ln>
              <a:effectLst>
                <a:outerShdw blurRad="57785" dist="33020" dir="3180000" algn="ctr">
                  <a:srgbClr val="000000">
                    <a:alpha val="30000"/>
                  </a:srgbClr>
                </a:outerShdw>
              </a:effectLst>
              <a:sp3d prstMaterial="metal">
                <a:bevelT w="38100" h="57150" prst="angle"/>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fontAlgn="auto">
                  <a:lnSpc>
                    <a:spcPct val="90000"/>
                  </a:lnSpc>
                  <a:spcAft>
                    <a:spcPct val="35000"/>
                  </a:spcAft>
                  <a:defRPr/>
                </a:pPr>
                <a:r>
                  <a:rPr lang="zh-CN" sz="2400" b="1" dirty="0">
                    <a:solidFill>
                      <a:schemeClr val="tx1"/>
                    </a:solidFill>
                    <a:latin typeface="微软雅黑" pitchFamily="34" charset="-122"/>
                    <a:ea typeface="微软雅黑" pitchFamily="34" charset="-122"/>
                  </a:rPr>
                  <a:t>机械计轴</a:t>
                </a:r>
                <a:r>
                  <a:rPr lang="zh-CN" altLang="en-US" sz="2400" b="1" dirty="0">
                    <a:solidFill>
                      <a:schemeClr val="tx1"/>
                    </a:solidFill>
                    <a:latin typeface="微软雅黑" pitchFamily="34" charset="-122"/>
                    <a:ea typeface="微软雅黑" pitchFamily="34" charset="-122"/>
                  </a:rPr>
                  <a:t>系统</a:t>
                </a:r>
              </a:p>
            </p:txBody>
          </p:sp>
        </p:grpSp>
        <p:grpSp>
          <p:nvGrpSpPr>
            <p:cNvPr id="32" name="组合 29"/>
            <p:cNvGrpSpPr/>
            <p:nvPr/>
          </p:nvGrpSpPr>
          <p:grpSpPr>
            <a:xfrm>
              <a:off x="7286884" y="3144752"/>
              <a:ext cx="674848" cy="674848"/>
              <a:chOff x="2786322" y="787322"/>
              <a:chExt cx="674848" cy="674848"/>
            </a:xfrm>
            <a:solidFill>
              <a:schemeClr val="accent2">
                <a:lumMod val="60000"/>
                <a:lumOff val="40000"/>
              </a:schemeClr>
            </a:solidFill>
            <a:scene3d>
              <a:camera prst="orthographicFront">
                <a:rot lat="0" lon="0" rev="0"/>
              </a:camera>
              <a:lightRig rig="contrasting" dir="t">
                <a:rot lat="0" lon="0" rev="7800000"/>
              </a:lightRig>
            </a:scene3d>
          </p:grpSpPr>
          <p:sp>
            <p:nvSpPr>
              <p:cNvPr id="33" name="下箭头 30"/>
              <p:cNvSpPr/>
              <p:nvPr/>
            </p:nvSpPr>
            <p:spPr>
              <a:xfrm>
                <a:off x="2786322" y="787322"/>
                <a:ext cx="674848" cy="674848"/>
              </a:xfrm>
              <a:prstGeom prst="downArrow">
                <a:avLst>
                  <a:gd name="adj1" fmla="val 55000"/>
                  <a:gd name="adj2" fmla="val 45000"/>
                </a:avLst>
              </a:prstGeom>
              <a:solidFill>
                <a:schemeClr val="accent3">
                  <a:lumMod val="20000"/>
                  <a:lumOff val="80000"/>
                </a:schemeClr>
              </a:solidFill>
              <a:ln>
                <a:noFill/>
              </a:ln>
              <a:effectLst/>
              <a:sp3d>
                <a:bevelT w="139700" h="139700"/>
              </a:sp3d>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34" name="下箭头 10"/>
              <p:cNvSpPr/>
              <p:nvPr/>
            </p:nvSpPr>
            <p:spPr>
              <a:xfrm>
                <a:off x="2938163" y="787322"/>
                <a:ext cx="371166" cy="507823"/>
              </a:xfrm>
              <a:prstGeom prst="rect">
                <a:avLst/>
              </a:prstGeom>
              <a:solidFill>
                <a:schemeClr val="accent3">
                  <a:lumMod val="20000"/>
                  <a:lumOff val="80000"/>
                </a:schemeClr>
              </a:solidFill>
              <a:ln>
                <a:noFill/>
              </a:ln>
              <a:effectLst/>
              <a:sp3d>
                <a:bevelT w="139700" h="1397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30480" tIns="30480" rIns="30480" bIns="30480" spcCol="1270" anchor="ctr"/>
              <a:lstStyle/>
              <a:p>
                <a:pPr algn="ctr" defTabSz="1066800" fontAlgn="auto">
                  <a:lnSpc>
                    <a:spcPct val="90000"/>
                  </a:lnSpc>
                  <a:spcAft>
                    <a:spcPct val="35000"/>
                  </a:spcAft>
                  <a:defRPr/>
                </a:pPr>
                <a:endParaRPr lang="zh-CN" altLang="en-US" sz="2400" b="1">
                  <a:solidFill>
                    <a:schemeClr val="tx1"/>
                  </a:solidFill>
                  <a:latin typeface="微软雅黑" pitchFamily="34" charset="-122"/>
                  <a:ea typeface="微软雅黑" pitchFamily="34" charset="-122"/>
                </a:endParaRPr>
              </a:p>
            </p:txBody>
          </p:sp>
        </p:grpSp>
      </p:grpSp>
      <p:sp>
        <p:nvSpPr>
          <p:cNvPr id="37" name="矩形 36"/>
          <p:cNvSpPr/>
          <p:nvPr/>
        </p:nvSpPr>
        <p:spPr>
          <a:xfrm>
            <a:off x="1119946" y="242864"/>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sp>
        <p:nvSpPr>
          <p:cNvPr id="39" name="对角圆角矩形 38"/>
          <p:cNvSpPr/>
          <p:nvPr/>
        </p:nvSpPr>
        <p:spPr>
          <a:xfrm>
            <a:off x="1548574" y="3386136"/>
            <a:ext cx="9787006" cy="3143272"/>
          </a:xfrm>
          <a:prstGeom prst="round2DiagRect">
            <a:avLst/>
          </a:prstGeom>
          <a:noFill/>
          <a:ln>
            <a:solidFill>
              <a:srgbClr val="FF66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燕尾形 39"/>
          <p:cNvSpPr/>
          <p:nvPr/>
        </p:nvSpPr>
        <p:spPr>
          <a:xfrm>
            <a:off x="191253"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a:off x="405566" y="1385872"/>
            <a:ext cx="214314"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47" presetClass="entr" presetSubtype="0"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par>
                          <p:cTn id="36" fill="hold">
                            <p:stCondLst>
                              <p:cond delay="1000"/>
                            </p:stCondLst>
                            <p:childTnLst>
                              <p:par>
                                <p:cTn id="37" presetID="47"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wipe(down)">
                                      <p:cBhvr>
                                        <p:cTn id="46" dur="500"/>
                                        <p:tgtEl>
                                          <p:spTgt spid="39"/>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9946" y="242864"/>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3" name="组合 9"/>
          <p:cNvGrpSpPr>
            <a:grpSpLocks/>
          </p:cNvGrpSpPr>
          <p:nvPr/>
        </p:nvGrpSpPr>
        <p:grpSpPr bwMode="auto">
          <a:xfrm>
            <a:off x="334128" y="1528748"/>
            <a:ext cx="11430079" cy="1928812"/>
            <a:chOff x="289384" y="1789497"/>
            <a:chExt cx="8426020" cy="1832385"/>
          </a:xfrm>
        </p:grpSpPr>
        <p:sp>
          <p:nvSpPr>
            <p:cNvPr id="4" name="圆角矩形 3"/>
            <p:cNvSpPr/>
            <p:nvPr/>
          </p:nvSpPr>
          <p:spPr>
            <a:xfrm>
              <a:off x="500034" y="2140893"/>
              <a:ext cx="8215370" cy="1480989"/>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zh-CN" altLang="en-US" sz="2400"/>
            </a:p>
          </p:txBody>
        </p:sp>
        <p:grpSp>
          <p:nvGrpSpPr>
            <p:cNvPr id="5" name="组合 8"/>
            <p:cNvGrpSpPr>
              <a:grpSpLocks/>
            </p:cNvGrpSpPr>
            <p:nvPr/>
          </p:nvGrpSpPr>
          <p:grpSpPr bwMode="auto">
            <a:xfrm>
              <a:off x="289384" y="1789497"/>
              <a:ext cx="1211240" cy="610795"/>
              <a:chOff x="-373287" y="2217582"/>
              <a:chExt cx="496410" cy="1151503"/>
            </a:xfrm>
          </p:grpSpPr>
          <p:sp>
            <p:nvSpPr>
              <p:cNvPr id="7" name="圆角矩形 4"/>
              <p:cNvSpPr/>
              <p:nvPr/>
            </p:nvSpPr>
            <p:spPr>
              <a:xfrm>
                <a:off x="-373287" y="2217582"/>
                <a:ext cx="496410" cy="1151503"/>
              </a:xfrm>
              <a:prstGeom prst="roundRect">
                <a:avLst/>
              </a:prstGeom>
              <a:solidFill>
                <a:schemeClr val="accent2">
                  <a:lumMod val="75000"/>
                </a:schemeClr>
              </a:solidFill>
              <a:ln/>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endParaRPr lang="zh-CN" altLang="en-US" sz="2400"/>
              </a:p>
            </p:txBody>
          </p:sp>
          <p:sp>
            <p:nvSpPr>
              <p:cNvPr id="8" name="TextBox 7"/>
              <p:cNvSpPr txBox="1"/>
              <p:nvPr/>
            </p:nvSpPr>
            <p:spPr>
              <a:xfrm>
                <a:off x="-286955" y="2345528"/>
                <a:ext cx="388495" cy="827378"/>
              </a:xfrm>
              <a:prstGeom prst="rect">
                <a:avLst/>
              </a:prstGeom>
              <a:noFill/>
            </p:spPr>
            <p:txBody>
              <a:bodyPr wrap="square">
                <a:spAutoFit/>
              </a:bodyPr>
              <a:lstStyle/>
              <a:p>
                <a:pPr fontAlgn="auto">
                  <a:spcBef>
                    <a:spcPts val="0"/>
                  </a:spcBef>
                  <a:spcAft>
                    <a:spcPts val="0"/>
                  </a:spcAft>
                  <a:defRPr/>
                </a:pPr>
                <a:r>
                  <a:rPr lang="zh-CN" altLang="en-US" sz="2400" b="1" dirty="0">
                    <a:solidFill>
                      <a:schemeClr val="bg1"/>
                    </a:solidFill>
                    <a:latin typeface="+mj-ea"/>
                    <a:ea typeface="+mj-ea"/>
                  </a:rPr>
                  <a:t>计轴器</a:t>
                </a:r>
              </a:p>
            </p:txBody>
          </p:sp>
        </p:grpSp>
        <p:sp>
          <p:nvSpPr>
            <p:cNvPr id="6" name="矩形 6"/>
            <p:cNvSpPr>
              <a:spLocks noChangeArrowheads="1"/>
            </p:cNvSpPr>
            <p:nvPr/>
          </p:nvSpPr>
          <p:spPr bwMode="auto">
            <a:xfrm>
              <a:off x="605360" y="2468163"/>
              <a:ext cx="8001056" cy="1058086"/>
            </a:xfrm>
            <a:prstGeom prst="rect">
              <a:avLst/>
            </a:prstGeom>
            <a:noFill/>
            <a:ln w="9525">
              <a:noFill/>
              <a:miter lim="800000"/>
              <a:headEnd/>
              <a:tailEnd/>
            </a:ln>
          </p:spPr>
          <p:txBody>
            <a:bodyPr>
              <a:spAutoFit/>
            </a:bodyPr>
            <a:lstStyle/>
            <a:p>
              <a:pPr>
                <a:lnSpc>
                  <a:spcPct val="150000"/>
                </a:lnSpc>
              </a:pPr>
              <a:r>
                <a:rPr lang="zh-CN" altLang="en-US" sz="2400" b="1" dirty="0">
                  <a:solidFill>
                    <a:srgbClr val="333399"/>
                  </a:solidFill>
                  <a:latin typeface="宋体" pitchFamily="2" charset="-122"/>
                </a:rPr>
                <a:t>    计轴器是用于完成计算车辆进出区段的轮轴数，分析计算区段是否有车占用的一种技术设备。</a:t>
              </a:r>
            </a:p>
          </p:txBody>
        </p:sp>
      </p:grpSp>
      <p:grpSp>
        <p:nvGrpSpPr>
          <p:cNvPr id="9" name="组合 12"/>
          <p:cNvGrpSpPr>
            <a:grpSpLocks/>
          </p:cNvGrpSpPr>
          <p:nvPr/>
        </p:nvGrpSpPr>
        <p:grpSpPr bwMode="auto">
          <a:xfrm>
            <a:off x="1834326" y="4814896"/>
            <a:ext cx="2214562" cy="642938"/>
            <a:chOff x="642910" y="4572008"/>
            <a:chExt cx="2214578" cy="642942"/>
          </a:xfrm>
        </p:grpSpPr>
        <p:sp>
          <p:nvSpPr>
            <p:cNvPr id="10" name="圆角矩形 9"/>
            <p:cNvSpPr/>
            <p:nvPr/>
          </p:nvSpPr>
          <p:spPr>
            <a:xfrm>
              <a:off x="642910" y="4572008"/>
              <a:ext cx="2214578" cy="642942"/>
            </a:xfrm>
            <a:prstGeom prst="roundRect">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TextBox 10"/>
            <p:cNvSpPr txBox="1"/>
            <p:nvPr/>
          </p:nvSpPr>
          <p:spPr>
            <a:xfrm>
              <a:off x="1000103" y="4643446"/>
              <a:ext cx="1422194" cy="461668"/>
            </a:xfrm>
            <a:prstGeom prst="rect">
              <a:avLst/>
            </a:prstGeom>
            <a:noFill/>
          </p:spPr>
          <p:txBody>
            <a:bodyPr wrap="none">
              <a:spAutoFit/>
            </a:bodyPr>
            <a:lstStyle/>
            <a:p>
              <a:pPr fontAlgn="auto">
                <a:spcBef>
                  <a:spcPts val="0"/>
                </a:spcBef>
                <a:spcAft>
                  <a:spcPts val="0"/>
                </a:spcAft>
                <a:defRPr/>
              </a:pPr>
              <a:r>
                <a:rPr lang="zh-CN" altLang="en-US" sz="2400" b="1" dirty="0" smtClean="0">
                  <a:solidFill>
                    <a:schemeClr val="bg1"/>
                  </a:solidFill>
                  <a:latin typeface="+mj-ea"/>
                  <a:ea typeface="+mj-ea"/>
                </a:rPr>
                <a:t>主流产品</a:t>
              </a:r>
              <a:endParaRPr lang="zh-CN" altLang="en-US" sz="2400" b="1" dirty="0">
                <a:solidFill>
                  <a:schemeClr val="bg1"/>
                </a:solidFill>
                <a:latin typeface="+mj-ea"/>
                <a:ea typeface="+mj-ea"/>
              </a:endParaRPr>
            </a:p>
          </p:txBody>
        </p:sp>
      </p:grpSp>
      <p:sp>
        <p:nvSpPr>
          <p:cNvPr id="12" name="右箭头 11"/>
          <p:cNvSpPr/>
          <p:nvPr/>
        </p:nvSpPr>
        <p:spPr>
          <a:xfrm>
            <a:off x="4429132" y="4824412"/>
            <a:ext cx="785812" cy="571500"/>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a:spLocks noChangeArrowheads="1"/>
          </p:cNvSpPr>
          <p:nvPr/>
        </p:nvSpPr>
        <p:spPr bwMode="auto">
          <a:xfrm>
            <a:off x="6120606" y="4314830"/>
            <a:ext cx="4120378" cy="461665"/>
          </a:xfrm>
          <a:prstGeom prst="rect">
            <a:avLst/>
          </a:prstGeom>
          <a:noFill/>
          <a:ln w="9525">
            <a:noFill/>
            <a:miter lim="800000"/>
            <a:headEnd/>
            <a:tailEnd/>
          </a:ln>
        </p:spPr>
        <p:txBody>
          <a:bodyPr wrap="square">
            <a:spAutoFit/>
          </a:bodyPr>
          <a:lstStyle/>
          <a:p>
            <a:r>
              <a:rPr lang="en-US" altLang="zh-CN" sz="2400" b="1" dirty="0" smtClean="0">
                <a:solidFill>
                  <a:srgbClr val="333399"/>
                </a:solidFill>
                <a:latin typeface="宋体" pitchFamily="2" charset="-122"/>
              </a:rPr>
              <a:t>Alcatel   </a:t>
            </a:r>
            <a:r>
              <a:rPr lang="en-US" altLang="zh-CN" sz="2400" b="1" dirty="0" err="1" smtClean="0">
                <a:solidFill>
                  <a:srgbClr val="333399"/>
                </a:solidFill>
                <a:latin typeface="宋体" pitchFamily="2" charset="-122"/>
              </a:rPr>
              <a:t>AzLM</a:t>
            </a:r>
            <a:r>
              <a:rPr lang="zh-CN" altLang="en-US" sz="2400" b="1" dirty="0" smtClean="0">
                <a:solidFill>
                  <a:srgbClr val="333399"/>
                </a:solidFill>
                <a:latin typeface="宋体" pitchFamily="2" charset="-122"/>
              </a:rPr>
              <a:t>计轴系统</a:t>
            </a:r>
            <a:endParaRPr lang="zh-CN" altLang="en-US" sz="2400" b="1" dirty="0">
              <a:solidFill>
                <a:srgbClr val="333399"/>
              </a:solidFill>
              <a:latin typeface="宋体" pitchFamily="2" charset="-122"/>
            </a:endParaRPr>
          </a:p>
        </p:txBody>
      </p:sp>
      <p:sp>
        <p:nvSpPr>
          <p:cNvPr id="14" name="矩形 13"/>
          <p:cNvSpPr>
            <a:spLocks noChangeArrowheads="1"/>
          </p:cNvSpPr>
          <p:nvPr/>
        </p:nvSpPr>
        <p:spPr bwMode="auto">
          <a:xfrm>
            <a:off x="6120606" y="4886334"/>
            <a:ext cx="3906064" cy="461665"/>
          </a:xfrm>
          <a:prstGeom prst="rect">
            <a:avLst/>
          </a:prstGeom>
          <a:noFill/>
          <a:ln w="9525">
            <a:noFill/>
            <a:miter lim="800000"/>
            <a:headEnd/>
            <a:tailEnd/>
          </a:ln>
        </p:spPr>
        <p:txBody>
          <a:bodyPr wrap="square">
            <a:spAutoFit/>
          </a:bodyPr>
          <a:lstStyle/>
          <a:p>
            <a:r>
              <a:rPr lang="en-US" altLang="zh-CN" sz="2400" b="1" dirty="0" smtClean="0">
                <a:solidFill>
                  <a:srgbClr val="333399"/>
                </a:solidFill>
                <a:latin typeface="宋体" pitchFamily="2" charset="-122"/>
              </a:rPr>
              <a:t>Siemens   </a:t>
            </a:r>
            <a:r>
              <a:rPr lang="en-US" altLang="zh-CN" sz="2400" b="1" dirty="0" err="1" smtClean="0">
                <a:solidFill>
                  <a:srgbClr val="333399"/>
                </a:solidFill>
                <a:latin typeface="宋体" pitchFamily="2" charset="-122"/>
              </a:rPr>
              <a:t>AzSM</a:t>
            </a:r>
            <a:r>
              <a:rPr lang="zh-CN" altLang="en-US" sz="2400" b="1" dirty="0" smtClean="0">
                <a:solidFill>
                  <a:srgbClr val="333399"/>
                </a:solidFill>
                <a:latin typeface="宋体" pitchFamily="2" charset="-122"/>
              </a:rPr>
              <a:t>计轴系统</a:t>
            </a:r>
            <a:endParaRPr lang="zh-CN" altLang="en-US" sz="2400" b="1" dirty="0">
              <a:solidFill>
                <a:srgbClr val="333399"/>
              </a:solidFill>
              <a:latin typeface="宋体" pitchFamily="2" charset="-122"/>
            </a:endParaRPr>
          </a:p>
        </p:txBody>
      </p:sp>
      <p:sp>
        <p:nvSpPr>
          <p:cNvPr id="15" name="左大括号 14"/>
          <p:cNvSpPr/>
          <p:nvPr/>
        </p:nvSpPr>
        <p:spPr>
          <a:xfrm>
            <a:off x="5500694" y="4610100"/>
            <a:ext cx="285750" cy="1143000"/>
          </a:xfrm>
          <a:prstGeom prst="lef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17" name="矩形 16"/>
          <p:cNvSpPr>
            <a:spLocks noChangeArrowheads="1"/>
          </p:cNvSpPr>
          <p:nvPr/>
        </p:nvSpPr>
        <p:spPr bwMode="auto">
          <a:xfrm>
            <a:off x="6120606" y="5529276"/>
            <a:ext cx="3906064" cy="461665"/>
          </a:xfrm>
          <a:prstGeom prst="rect">
            <a:avLst/>
          </a:prstGeom>
          <a:noFill/>
          <a:ln w="9525">
            <a:noFill/>
            <a:miter lim="800000"/>
            <a:headEnd/>
            <a:tailEnd/>
          </a:ln>
        </p:spPr>
        <p:txBody>
          <a:bodyPr wrap="square">
            <a:spAutoFit/>
          </a:bodyPr>
          <a:lstStyle/>
          <a:p>
            <a:r>
              <a:rPr lang="zh-CN" altLang="en-US" sz="2400" b="1" dirty="0" smtClean="0">
                <a:solidFill>
                  <a:srgbClr val="333399"/>
                </a:solidFill>
                <a:latin typeface="宋体" pitchFamily="2" charset="-122"/>
              </a:rPr>
              <a:t>成都信号厂的计轴设备</a:t>
            </a:r>
            <a:endParaRPr lang="zh-CN" altLang="en-US" sz="2400" b="1" dirty="0">
              <a:solidFill>
                <a:srgbClr val="333399"/>
              </a:solidFill>
              <a:latin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lun"/>
          <p:cNvPicPr>
            <a:picLocks noChangeAspect="1" noChangeArrowheads="1"/>
          </p:cNvPicPr>
          <p:nvPr/>
        </p:nvPicPr>
        <p:blipFill>
          <a:blip r:embed="rId2"/>
          <a:srcRect/>
          <a:stretch>
            <a:fillRect/>
          </a:stretch>
        </p:blipFill>
        <p:spPr>
          <a:xfrm>
            <a:off x="3048772" y="1314434"/>
            <a:ext cx="6553200" cy="5500688"/>
          </a:xfrm>
          <a:prstGeom prst="rect">
            <a:avLst/>
          </a:prstGeom>
          <a:noFill/>
        </p:spPr>
      </p:pic>
      <p:sp>
        <p:nvSpPr>
          <p:cNvPr id="3" name="矩形 2"/>
          <p:cNvSpPr/>
          <p:nvPr/>
        </p:nvSpPr>
        <p:spPr>
          <a:xfrm>
            <a:off x="1119946" y="242864"/>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grpSp>
        <p:nvGrpSpPr>
          <p:cNvPr id="10" name="组合 9"/>
          <p:cNvGrpSpPr/>
          <p:nvPr/>
        </p:nvGrpSpPr>
        <p:grpSpPr>
          <a:xfrm>
            <a:off x="477005" y="1314434"/>
            <a:ext cx="2412768" cy="461665"/>
            <a:chOff x="477005" y="1314434"/>
            <a:chExt cx="2412768" cy="461665"/>
          </a:xfrm>
        </p:grpSpPr>
        <p:sp>
          <p:nvSpPr>
            <p:cNvPr id="7" name="矩形 6"/>
            <p:cNvSpPr/>
            <p:nvPr/>
          </p:nvSpPr>
          <p:spPr>
            <a:xfrm>
              <a:off x="977070" y="1314434"/>
              <a:ext cx="191270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、基本原理</a:t>
              </a:r>
              <a:endParaRPr lang="zh-CN" altLang="en-US" sz="2400" b="1" dirty="0">
                <a:latin typeface="微软雅黑" pitchFamily="34" charset="-122"/>
                <a:ea typeface="微软雅黑" pitchFamily="34" charset="-122"/>
              </a:endParaRPr>
            </a:p>
          </p:txBody>
        </p:sp>
        <p:sp>
          <p:nvSpPr>
            <p:cNvPr id="8" name="燕尾形 7"/>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燕尾形 8"/>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6"/>
          <p:cNvSpPr>
            <a:spLocks noChangeArrowheads="1"/>
          </p:cNvSpPr>
          <p:nvPr/>
        </p:nvSpPr>
        <p:spPr bwMode="auto">
          <a:xfrm>
            <a:off x="0" y="4029078"/>
            <a:ext cx="4857784" cy="2708434"/>
          </a:xfrm>
          <a:prstGeom prst="rect">
            <a:avLst/>
          </a:prstGeom>
          <a:solidFill>
            <a:schemeClr val="accent1">
              <a:lumMod val="20000"/>
              <a:lumOff val="80000"/>
            </a:schemeClr>
          </a:solidFill>
          <a:ln w="9525">
            <a:solidFill>
              <a:srgbClr val="FF66FF"/>
            </a:solidFill>
            <a:miter lim="800000"/>
            <a:headEnd/>
            <a:tailEnd/>
          </a:ln>
        </p:spPr>
        <p:txBody>
          <a:bodyPr wrap="square">
            <a:spAutoFit/>
          </a:bodyPr>
          <a:lstStyle/>
          <a:p>
            <a:pPr>
              <a:lnSpc>
                <a:spcPct val="125000"/>
              </a:lnSpc>
              <a:buFont typeface="Wingdings" pitchFamily="2" charset="2"/>
              <a:buChar char="p"/>
            </a:pPr>
            <a:r>
              <a:rPr lang="zh-CN" altLang="en-US" sz="2000" b="1" dirty="0" smtClean="0">
                <a:solidFill>
                  <a:srgbClr val="333399"/>
                </a:solidFill>
                <a:latin typeface="宋体" pitchFamily="2" charset="-122"/>
              </a:rPr>
              <a:t>列车轮对经过驶入段传感器磁头时，产生计数脉冲，计数处理器先判定运行方向，之后对计数脉冲进行累加计数，同时发出区段占用信息；</a:t>
            </a:r>
            <a:endParaRPr lang="en-US" altLang="zh-CN" sz="2000" b="1" dirty="0" smtClean="0">
              <a:solidFill>
                <a:srgbClr val="333399"/>
              </a:solidFill>
              <a:latin typeface="宋体" pitchFamily="2" charset="-122"/>
            </a:endParaRPr>
          </a:p>
          <a:p>
            <a:pPr>
              <a:lnSpc>
                <a:spcPct val="125000"/>
              </a:lnSpc>
              <a:buFont typeface="Wingdings" pitchFamily="2" charset="2"/>
              <a:buChar char="p"/>
            </a:pPr>
            <a:r>
              <a:rPr lang="zh-CN" altLang="en-US" sz="2000" b="1" dirty="0" smtClean="0">
                <a:latin typeface="宋体" pitchFamily="2" charset="-122"/>
              </a:rPr>
              <a:t>当列车离开轨道区段，轮对经过驶出端传感器磁头时，在计数处理器进行减轴计算。</a:t>
            </a:r>
            <a:endParaRPr lang="en-US" altLang="zh-CN" sz="2400" b="1" dirty="0" smtClean="0">
              <a:solidFill>
                <a:srgbClr val="333399"/>
              </a:solidFill>
              <a:latin typeface="宋体" pitchFamily="2" charset="-122"/>
            </a:endParaRPr>
          </a:p>
        </p:txBody>
      </p:sp>
      <p:sp>
        <p:nvSpPr>
          <p:cNvPr id="8" name="矩形 7"/>
          <p:cNvSpPr/>
          <p:nvPr/>
        </p:nvSpPr>
        <p:spPr>
          <a:xfrm>
            <a:off x="1119946" y="242864"/>
            <a:ext cx="118417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rPr>
              <a:t>概  述</a:t>
            </a:r>
            <a:endParaRPr lang="zh-CN" altLang="en-US" sz="2800" b="1" dirty="0">
              <a:solidFill>
                <a:srgbClr val="0070C0"/>
              </a:solidFill>
              <a:latin typeface="微软雅黑" pitchFamily="34" charset="-122"/>
              <a:ea typeface="微软雅黑" pitchFamily="34" charset="-122"/>
            </a:endParaRPr>
          </a:p>
        </p:txBody>
      </p:sp>
      <p:sp>
        <p:nvSpPr>
          <p:cNvPr id="9" name="右箭头 8"/>
          <p:cNvSpPr/>
          <p:nvPr/>
        </p:nvSpPr>
        <p:spPr>
          <a:xfrm>
            <a:off x="9406754" y="4457706"/>
            <a:ext cx="500066" cy="571500"/>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0" name="右箭头 9"/>
          <p:cNvSpPr/>
          <p:nvPr/>
        </p:nvSpPr>
        <p:spPr>
          <a:xfrm>
            <a:off x="9478192" y="5815028"/>
            <a:ext cx="535784" cy="571500"/>
          </a:xfrm>
          <a:prstGeom prst="rightArrow">
            <a:avLst/>
          </a:prstGeom>
          <a:solidFill>
            <a:schemeClr val="accent1">
              <a:lumMod val="60000"/>
              <a:lumOff val="40000"/>
            </a:schemeClr>
          </a:solidFill>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zh-CN" altLang="en-US"/>
          </a:p>
        </p:txBody>
      </p:sp>
      <p:grpSp>
        <p:nvGrpSpPr>
          <p:cNvPr id="11" name="组合 12"/>
          <p:cNvGrpSpPr>
            <a:grpSpLocks/>
          </p:cNvGrpSpPr>
          <p:nvPr/>
        </p:nvGrpSpPr>
        <p:grpSpPr bwMode="auto">
          <a:xfrm>
            <a:off x="10264009" y="4386272"/>
            <a:ext cx="1643075" cy="642938"/>
            <a:chOff x="1000102" y="4572008"/>
            <a:chExt cx="1643087" cy="642942"/>
          </a:xfrm>
          <a:solidFill>
            <a:srgbClr val="FFC000"/>
          </a:solidFill>
        </p:grpSpPr>
        <p:sp>
          <p:nvSpPr>
            <p:cNvPr id="12" name="圆角矩形 11"/>
            <p:cNvSpPr/>
            <p:nvPr/>
          </p:nvSpPr>
          <p:spPr>
            <a:xfrm>
              <a:off x="1000102" y="4572008"/>
              <a:ext cx="1571647" cy="642942"/>
            </a:xfrm>
            <a:prstGeom prst="roundRect">
              <a:avLst/>
            </a:prstGeom>
            <a:grpFill/>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TextBox 12"/>
            <p:cNvSpPr txBox="1"/>
            <p:nvPr/>
          </p:nvSpPr>
          <p:spPr>
            <a:xfrm>
              <a:off x="1000103" y="4643446"/>
              <a:ext cx="1643086" cy="461668"/>
            </a:xfrm>
            <a:prstGeom prst="rect">
              <a:avLst/>
            </a:prstGeom>
            <a:noFill/>
          </p:spPr>
          <p:txBody>
            <a:bodyPr wrap="square">
              <a:spAutoFit/>
            </a:bodyPr>
            <a:lstStyle/>
            <a:p>
              <a:pPr algn="ctr" fontAlgn="auto">
                <a:spcBef>
                  <a:spcPts val="0"/>
                </a:spcBef>
                <a:spcAft>
                  <a:spcPts val="0"/>
                </a:spcAft>
                <a:defRPr/>
              </a:pPr>
              <a:r>
                <a:rPr lang="zh-CN" altLang="en-US" sz="2400" b="1" dirty="0" smtClean="0">
                  <a:solidFill>
                    <a:schemeClr val="bg1"/>
                  </a:solidFill>
                  <a:latin typeface="+mj-ea"/>
                  <a:ea typeface="+mj-ea"/>
                </a:rPr>
                <a:t>空闲</a:t>
              </a:r>
              <a:endParaRPr lang="zh-CN" altLang="en-US" sz="2400" b="1" dirty="0">
                <a:solidFill>
                  <a:schemeClr val="bg1"/>
                </a:solidFill>
                <a:latin typeface="+mj-ea"/>
                <a:ea typeface="+mj-ea"/>
              </a:endParaRPr>
            </a:p>
          </p:txBody>
        </p:sp>
      </p:grpSp>
      <p:grpSp>
        <p:nvGrpSpPr>
          <p:cNvPr id="14" name="组合 12"/>
          <p:cNvGrpSpPr>
            <a:grpSpLocks/>
          </p:cNvGrpSpPr>
          <p:nvPr/>
        </p:nvGrpSpPr>
        <p:grpSpPr bwMode="auto">
          <a:xfrm>
            <a:off x="10264010" y="5743590"/>
            <a:ext cx="1643075" cy="642938"/>
            <a:chOff x="1000102" y="4572008"/>
            <a:chExt cx="1643087" cy="642942"/>
          </a:xfrm>
        </p:grpSpPr>
        <p:sp>
          <p:nvSpPr>
            <p:cNvPr id="15" name="圆角矩形 14"/>
            <p:cNvSpPr/>
            <p:nvPr/>
          </p:nvSpPr>
          <p:spPr>
            <a:xfrm>
              <a:off x="1000102" y="4572008"/>
              <a:ext cx="1571647" cy="642942"/>
            </a:xfrm>
            <a:prstGeom prst="roundRect">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15"/>
            <p:cNvSpPr txBox="1"/>
            <p:nvPr/>
          </p:nvSpPr>
          <p:spPr>
            <a:xfrm>
              <a:off x="1000103" y="4643446"/>
              <a:ext cx="1643086" cy="461668"/>
            </a:xfrm>
            <a:prstGeom prst="rect">
              <a:avLst/>
            </a:prstGeom>
            <a:noFill/>
          </p:spPr>
          <p:txBody>
            <a:bodyPr wrap="square">
              <a:spAutoFit/>
            </a:bodyPr>
            <a:lstStyle/>
            <a:p>
              <a:pPr algn="ctr" fontAlgn="auto">
                <a:spcBef>
                  <a:spcPts val="0"/>
                </a:spcBef>
                <a:spcAft>
                  <a:spcPts val="0"/>
                </a:spcAft>
                <a:defRPr/>
              </a:pPr>
              <a:r>
                <a:rPr lang="zh-CN" altLang="en-US" sz="2400" b="1" dirty="0" smtClean="0">
                  <a:solidFill>
                    <a:schemeClr val="bg1"/>
                  </a:solidFill>
                  <a:latin typeface="+mj-ea"/>
                  <a:ea typeface="+mj-ea"/>
                </a:rPr>
                <a:t>占用</a:t>
              </a:r>
              <a:endParaRPr lang="zh-CN" altLang="en-US" sz="2400" b="1" dirty="0">
                <a:solidFill>
                  <a:schemeClr val="bg1"/>
                </a:solidFill>
                <a:latin typeface="+mj-ea"/>
                <a:ea typeface="+mj-ea"/>
              </a:endParaRPr>
            </a:p>
          </p:txBody>
        </p:sp>
      </p:grpSp>
      <p:sp>
        <p:nvSpPr>
          <p:cNvPr id="17" name="右箭头 16"/>
          <p:cNvSpPr/>
          <p:nvPr/>
        </p:nvSpPr>
        <p:spPr>
          <a:xfrm>
            <a:off x="5120474" y="4457706"/>
            <a:ext cx="500066" cy="571500"/>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8" name="右箭头 17"/>
          <p:cNvSpPr/>
          <p:nvPr/>
        </p:nvSpPr>
        <p:spPr>
          <a:xfrm>
            <a:off x="5120474" y="5815028"/>
            <a:ext cx="464348" cy="571500"/>
          </a:xfrm>
          <a:prstGeom prst="rightArrow">
            <a:avLst/>
          </a:prstGeom>
          <a:solidFill>
            <a:schemeClr val="accent1">
              <a:lumMod val="60000"/>
              <a:lumOff val="40000"/>
            </a:schemeClr>
          </a:solidFill>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18"/>
          <p:cNvSpPr/>
          <p:nvPr/>
        </p:nvSpPr>
        <p:spPr>
          <a:xfrm>
            <a:off x="5855782" y="4529144"/>
            <a:ext cx="3550972" cy="477054"/>
          </a:xfrm>
          <a:prstGeom prst="rect">
            <a:avLst/>
          </a:prstGeom>
        </p:spPr>
        <p:txBody>
          <a:bodyPr wrap="none">
            <a:spAutoFit/>
          </a:bodyPr>
          <a:lstStyle/>
          <a:p>
            <a:r>
              <a:rPr lang="zh-CN" altLang="en-US" sz="2400" b="1" dirty="0" smtClean="0"/>
              <a:t>进入车轴数</a:t>
            </a:r>
            <a:r>
              <a:rPr lang="en-US" altLang="zh-CN" sz="2400" b="1" dirty="0" smtClean="0"/>
              <a:t>=</a:t>
            </a:r>
            <a:r>
              <a:rPr lang="zh-CN" altLang="en-US" sz="2400" b="1" dirty="0" smtClean="0"/>
              <a:t>离开车轴数</a:t>
            </a:r>
            <a:endParaRPr lang="zh-CN" altLang="en-US" sz="2400" b="1" dirty="0"/>
          </a:p>
        </p:txBody>
      </p:sp>
      <p:sp>
        <p:nvSpPr>
          <p:cNvPr id="20" name="矩形 19"/>
          <p:cNvSpPr/>
          <p:nvPr/>
        </p:nvSpPr>
        <p:spPr>
          <a:xfrm>
            <a:off x="5763416" y="5886466"/>
            <a:ext cx="3587842" cy="461665"/>
          </a:xfrm>
          <a:prstGeom prst="rect">
            <a:avLst/>
          </a:prstGeom>
        </p:spPr>
        <p:txBody>
          <a:bodyPr wrap="none">
            <a:spAutoFit/>
          </a:bodyPr>
          <a:lstStyle/>
          <a:p>
            <a:r>
              <a:rPr lang="zh-CN" altLang="en-US" sz="2400" b="1" dirty="0" smtClean="0"/>
              <a:t>进入车轴数</a:t>
            </a:r>
            <a:r>
              <a:rPr lang="en-US" altLang="zh-CN" sz="2400" b="1" dirty="0" smtClean="0"/>
              <a:t>﹥</a:t>
            </a:r>
            <a:r>
              <a:rPr lang="zh-CN" altLang="en-US" sz="2400" b="1" dirty="0" smtClean="0"/>
              <a:t>离开车轴数</a:t>
            </a:r>
            <a:endParaRPr lang="zh-CN" altLang="en-US" sz="2400" b="1" dirty="0"/>
          </a:p>
        </p:txBody>
      </p:sp>
      <p:grpSp>
        <p:nvGrpSpPr>
          <p:cNvPr id="38" name="组合 37"/>
          <p:cNvGrpSpPr/>
          <p:nvPr/>
        </p:nvGrpSpPr>
        <p:grpSpPr>
          <a:xfrm>
            <a:off x="3374265" y="1457310"/>
            <a:ext cx="8113690" cy="2186060"/>
            <a:chOff x="3374265" y="1457310"/>
            <a:chExt cx="8113690" cy="2186060"/>
          </a:xfrm>
        </p:grpSpPr>
        <p:sp>
          <p:nvSpPr>
            <p:cNvPr id="23" name="任意多边形 22"/>
            <p:cNvSpPr/>
            <p:nvPr/>
          </p:nvSpPr>
          <p:spPr>
            <a:xfrm>
              <a:off x="3863662" y="2717442"/>
              <a:ext cx="7624293" cy="0"/>
            </a:xfrm>
            <a:custGeom>
              <a:avLst/>
              <a:gdLst>
                <a:gd name="connsiteX0" fmla="*/ 0 w 7624293"/>
                <a:gd name="connsiteY0" fmla="*/ 0 h 0"/>
                <a:gd name="connsiteX1" fmla="*/ 7624293 w 7624293"/>
                <a:gd name="connsiteY1" fmla="*/ 0 h 0"/>
              </a:gdLst>
              <a:ahLst/>
              <a:cxnLst>
                <a:cxn ang="0">
                  <a:pos x="connsiteX0" y="connsiteY0"/>
                </a:cxn>
                <a:cxn ang="0">
                  <a:pos x="connsiteX1" y="connsiteY1"/>
                </a:cxn>
              </a:cxnLst>
              <a:rect l="l" t="t" r="r" b="b"/>
              <a:pathLst>
                <a:path w="7624293">
                  <a:moveTo>
                    <a:pt x="0" y="0"/>
                  </a:moveTo>
                  <a:lnTo>
                    <a:pt x="7624293" y="0"/>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椭圆 23"/>
            <p:cNvSpPr/>
            <p:nvPr/>
          </p:nvSpPr>
          <p:spPr>
            <a:xfrm>
              <a:off x="4548970" y="2886070"/>
              <a:ext cx="285752" cy="2857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4834722" y="2886070"/>
              <a:ext cx="285752" cy="285752"/>
            </a:xfrm>
            <a:prstGeom prst="ellipse">
              <a:avLst/>
            </a:prstGeom>
            <a:solidFill>
              <a:srgbClr val="FF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9621068" y="2886070"/>
              <a:ext cx="285752" cy="2857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906820" y="2886070"/>
              <a:ext cx="285752" cy="285752"/>
            </a:xfrm>
            <a:prstGeom prst="ellipse">
              <a:avLst/>
            </a:prstGeom>
            <a:solidFill>
              <a:srgbClr val="FF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829577" y="1457310"/>
              <a:ext cx="0" cy="1197735"/>
            </a:xfrm>
            <a:custGeom>
              <a:avLst/>
              <a:gdLst>
                <a:gd name="connsiteX0" fmla="*/ 0 w 0"/>
                <a:gd name="connsiteY0" fmla="*/ 1197735 h 1197735"/>
                <a:gd name="connsiteX1" fmla="*/ 0 w 0"/>
                <a:gd name="connsiteY1" fmla="*/ 0 h 1197735"/>
              </a:gdLst>
              <a:ahLst/>
              <a:cxnLst>
                <a:cxn ang="0">
                  <a:pos x="connsiteX0" y="connsiteY0"/>
                </a:cxn>
                <a:cxn ang="0">
                  <a:pos x="connsiteX1" y="connsiteY1"/>
                </a:cxn>
              </a:cxnLst>
              <a:rect l="l" t="t" r="r" b="b"/>
              <a:pathLst>
                <a:path h="1197735">
                  <a:moveTo>
                    <a:pt x="0" y="1197735"/>
                  </a:moveTo>
                  <a:lnTo>
                    <a:pt x="0" y="0"/>
                  </a:lnTo>
                </a:path>
              </a:pathLst>
            </a:cu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9916732" y="1521704"/>
              <a:ext cx="0" cy="1171978"/>
            </a:xfrm>
            <a:custGeom>
              <a:avLst/>
              <a:gdLst>
                <a:gd name="connsiteX0" fmla="*/ 0 w 0"/>
                <a:gd name="connsiteY0" fmla="*/ 1171978 h 1171978"/>
                <a:gd name="connsiteX1" fmla="*/ 0 w 0"/>
                <a:gd name="connsiteY1" fmla="*/ 0 h 1171978"/>
              </a:gdLst>
              <a:ahLst/>
              <a:cxnLst>
                <a:cxn ang="0">
                  <a:pos x="connsiteX0" y="connsiteY0"/>
                </a:cxn>
                <a:cxn ang="0">
                  <a:pos x="connsiteX1" y="connsiteY1"/>
                </a:cxn>
              </a:cxnLst>
              <a:rect l="l" t="t" r="r" b="b"/>
              <a:pathLst>
                <a:path h="1171978">
                  <a:moveTo>
                    <a:pt x="0" y="1171978"/>
                  </a:moveTo>
                  <a:lnTo>
                    <a:pt x="0" y="0"/>
                  </a:lnTo>
                </a:path>
              </a:pathLst>
            </a:cu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任意多边形 29"/>
            <p:cNvSpPr/>
            <p:nvPr/>
          </p:nvSpPr>
          <p:spPr>
            <a:xfrm>
              <a:off x="4842456" y="1931831"/>
              <a:ext cx="5074276" cy="0"/>
            </a:xfrm>
            <a:custGeom>
              <a:avLst/>
              <a:gdLst>
                <a:gd name="connsiteX0" fmla="*/ 0 w 5074276"/>
                <a:gd name="connsiteY0" fmla="*/ 0 h 0"/>
                <a:gd name="connsiteX1" fmla="*/ 5074276 w 5074276"/>
                <a:gd name="connsiteY1" fmla="*/ 0 h 0"/>
              </a:gdLst>
              <a:ahLst/>
              <a:cxnLst>
                <a:cxn ang="0">
                  <a:pos x="connsiteX0" y="connsiteY0"/>
                </a:cxn>
                <a:cxn ang="0">
                  <a:pos x="connsiteX1" y="connsiteY1"/>
                </a:cxn>
              </a:cxnLst>
              <a:rect l="l" t="t" r="r" b="b"/>
              <a:pathLst>
                <a:path w="5074276">
                  <a:moveTo>
                    <a:pt x="0" y="0"/>
                  </a:moveTo>
                  <a:lnTo>
                    <a:pt x="5074276" y="0"/>
                  </a:lnTo>
                </a:path>
              </a:pathLst>
            </a:cu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矩形 30"/>
            <p:cNvSpPr/>
            <p:nvPr/>
          </p:nvSpPr>
          <p:spPr>
            <a:xfrm>
              <a:off x="6763548" y="1528748"/>
              <a:ext cx="1217000" cy="400110"/>
            </a:xfrm>
            <a:prstGeom prst="rect">
              <a:avLst/>
            </a:prstGeom>
          </p:spPr>
          <p:txBody>
            <a:bodyPr wrap="none">
              <a:spAutoFit/>
            </a:bodyPr>
            <a:lstStyle/>
            <a:p>
              <a:r>
                <a:rPr lang="zh-CN" altLang="en-US" sz="2000" b="1" dirty="0" smtClean="0"/>
                <a:t>检查区段</a:t>
              </a:r>
              <a:endParaRPr lang="zh-CN" altLang="en-US" sz="2000" b="1" dirty="0"/>
            </a:p>
          </p:txBody>
        </p:sp>
        <p:sp>
          <p:nvSpPr>
            <p:cNvPr id="32" name="任意多边形 31"/>
            <p:cNvSpPr/>
            <p:nvPr/>
          </p:nvSpPr>
          <p:spPr>
            <a:xfrm>
              <a:off x="3374265" y="2395470"/>
              <a:ext cx="1120462" cy="0"/>
            </a:xfrm>
            <a:custGeom>
              <a:avLst/>
              <a:gdLst>
                <a:gd name="connsiteX0" fmla="*/ 0 w 1120462"/>
                <a:gd name="connsiteY0" fmla="*/ 0 h 0"/>
                <a:gd name="connsiteX1" fmla="*/ 0 w 1120462"/>
                <a:gd name="connsiteY1" fmla="*/ 0 h 0"/>
                <a:gd name="connsiteX2" fmla="*/ 1120462 w 1120462"/>
                <a:gd name="connsiteY2" fmla="*/ 0 h 0"/>
              </a:gdLst>
              <a:ahLst/>
              <a:cxnLst>
                <a:cxn ang="0">
                  <a:pos x="connsiteX0" y="connsiteY0"/>
                </a:cxn>
                <a:cxn ang="0">
                  <a:pos x="connsiteX1" y="connsiteY1"/>
                </a:cxn>
                <a:cxn ang="0">
                  <a:pos x="connsiteX2" y="connsiteY2"/>
                </a:cxn>
              </a:cxnLst>
              <a:rect l="l" t="t" r="r" b="b"/>
              <a:pathLst>
                <a:path w="1120462">
                  <a:moveTo>
                    <a:pt x="0" y="0"/>
                  </a:moveTo>
                  <a:lnTo>
                    <a:pt x="0" y="0"/>
                  </a:lnTo>
                  <a:lnTo>
                    <a:pt x="1120462" y="0"/>
                  </a:lnTo>
                </a:path>
              </a:pathLst>
            </a:cu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矩形 32"/>
            <p:cNvSpPr/>
            <p:nvPr/>
          </p:nvSpPr>
          <p:spPr>
            <a:xfrm>
              <a:off x="3477400" y="2028814"/>
              <a:ext cx="700833" cy="400110"/>
            </a:xfrm>
            <a:prstGeom prst="rect">
              <a:avLst/>
            </a:prstGeom>
          </p:spPr>
          <p:txBody>
            <a:bodyPr wrap="none">
              <a:spAutoFit/>
            </a:bodyPr>
            <a:lstStyle/>
            <a:p>
              <a:r>
                <a:rPr lang="zh-CN" altLang="en-US" sz="2000" b="1" dirty="0" smtClean="0"/>
                <a:t>驶入</a:t>
              </a:r>
              <a:endParaRPr lang="zh-CN" altLang="en-US" sz="2000" b="1" dirty="0"/>
            </a:p>
          </p:txBody>
        </p:sp>
        <p:sp>
          <p:nvSpPr>
            <p:cNvPr id="34" name="任意多边形 33"/>
            <p:cNvSpPr/>
            <p:nvPr/>
          </p:nvSpPr>
          <p:spPr>
            <a:xfrm>
              <a:off x="10049696" y="2395470"/>
              <a:ext cx="1120462" cy="0"/>
            </a:xfrm>
            <a:custGeom>
              <a:avLst/>
              <a:gdLst>
                <a:gd name="connsiteX0" fmla="*/ 0 w 1120462"/>
                <a:gd name="connsiteY0" fmla="*/ 0 h 0"/>
                <a:gd name="connsiteX1" fmla="*/ 0 w 1120462"/>
                <a:gd name="connsiteY1" fmla="*/ 0 h 0"/>
                <a:gd name="connsiteX2" fmla="*/ 1120462 w 1120462"/>
                <a:gd name="connsiteY2" fmla="*/ 0 h 0"/>
              </a:gdLst>
              <a:ahLst/>
              <a:cxnLst>
                <a:cxn ang="0">
                  <a:pos x="connsiteX0" y="connsiteY0"/>
                </a:cxn>
                <a:cxn ang="0">
                  <a:pos x="connsiteX1" y="connsiteY1"/>
                </a:cxn>
                <a:cxn ang="0">
                  <a:pos x="connsiteX2" y="connsiteY2"/>
                </a:cxn>
              </a:cxnLst>
              <a:rect l="l" t="t" r="r" b="b"/>
              <a:pathLst>
                <a:path w="1120462">
                  <a:moveTo>
                    <a:pt x="0" y="0"/>
                  </a:moveTo>
                  <a:lnTo>
                    <a:pt x="0" y="0"/>
                  </a:lnTo>
                  <a:lnTo>
                    <a:pt x="1120462" y="0"/>
                  </a:lnTo>
                </a:path>
              </a:pathLst>
            </a:cu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矩形 34"/>
            <p:cNvSpPr/>
            <p:nvPr/>
          </p:nvSpPr>
          <p:spPr>
            <a:xfrm>
              <a:off x="10152831" y="2028814"/>
              <a:ext cx="700833" cy="400110"/>
            </a:xfrm>
            <a:prstGeom prst="rect">
              <a:avLst/>
            </a:prstGeom>
          </p:spPr>
          <p:txBody>
            <a:bodyPr wrap="none">
              <a:spAutoFit/>
            </a:bodyPr>
            <a:lstStyle/>
            <a:p>
              <a:r>
                <a:rPr lang="zh-CN" altLang="en-US" sz="2000" b="1" dirty="0" smtClean="0"/>
                <a:t>驶出</a:t>
              </a:r>
              <a:endParaRPr lang="zh-CN" altLang="en-US" sz="2000" b="1" dirty="0"/>
            </a:p>
          </p:txBody>
        </p:sp>
        <p:sp>
          <p:nvSpPr>
            <p:cNvPr id="36" name="矩形 35"/>
            <p:cNvSpPr/>
            <p:nvPr/>
          </p:nvSpPr>
          <p:spPr>
            <a:xfrm>
              <a:off x="4263218" y="3243260"/>
              <a:ext cx="1114408" cy="400110"/>
            </a:xfrm>
            <a:prstGeom prst="rect">
              <a:avLst/>
            </a:prstGeom>
          </p:spPr>
          <p:txBody>
            <a:bodyPr wrap="none">
              <a:spAutoFit/>
            </a:bodyPr>
            <a:lstStyle/>
            <a:p>
              <a:r>
                <a:rPr lang="zh-CN" altLang="en-US" sz="2000" b="1" dirty="0" smtClean="0"/>
                <a:t>计轴器</a:t>
              </a:r>
              <a:r>
                <a:rPr lang="en-US" altLang="zh-CN" sz="2000" b="1" dirty="0" smtClean="0"/>
                <a:t>A</a:t>
              </a:r>
              <a:endParaRPr lang="zh-CN" altLang="en-US" sz="2000" b="1" dirty="0"/>
            </a:p>
          </p:txBody>
        </p:sp>
        <p:sp>
          <p:nvSpPr>
            <p:cNvPr id="37" name="矩形 36"/>
            <p:cNvSpPr/>
            <p:nvPr/>
          </p:nvSpPr>
          <p:spPr>
            <a:xfrm>
              <a:off x="9406754" y="3243260"/>
              <a:ext cx="1114408" cy="400110"/>
            </a:xfrm>
            <a:prstGeom prst="rect">
              <a:avLst/>
            </a:prstGeom>
          </p:spPr>
          <p:txBody>
            <a:bodyPr wrap="none">
              <a:spAutoFit/>
            </a:bodyPr>
            <a:lstStyle/>
            <a:p>
              <a:r>
                <a:rPr lang="zh-CN" altLang="en-US" sz="2000" b="1" dirty="0" smtClean="0"/>
                <a:t>计轴器</a:t>
              </a:r>
              <a:r>
                <a:rPr lang="en-US" altLang="zh-CN" sz="2000" b="1" dirty="0" smtClean="0"/>
                <a:t>B</a:t>
              </a:r>
              <a:endParaRPr lang="zh-CN" altLang="en-US" sz="2000" b="1" dirty="0"/>
            </a:p>
          </p:txBody>
        </p:sp>
      </p:grpSp>
      <p:grpSp>
        <p:nvGrpSpPr>
          <p:cNvPr id="39" name="组合 5"/>
          <p:cNvGrpSpPr/>
          <p:nvPr/>
        </p:nvGrpSpPr>
        <p:grpSpPr>
          <a:xfrm>
            <a:off x="4191780" y="2457442"/>
            <a:ext cx="428628" cy="285752"/>
            <a:chOff x="1582707" y="2285992"/>
            <a:chExt cx="682172" cy="285752"/>
          </a:xfrm>
        </p:grpSpPr>
        <p:sp>
          <p:nvSpPr>
            <p:cNvPr id="40" name="椭圆 39"/>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5"/>
          <p:cNvGrpSpPr/>
          <p:nvPr/>
        </p:nvGrpSpPr>
        <p:grpSpPr>
          <a:xfrm>
            <a:off x="10121134" y="2457442"/>
            <a:ext cx="428628" cy="285752"/>
            <a:chOff x="1582707" y="2285992"/>
            <a:chExt cx="682172" cy="285752"/>
          </a:xfrm>
        </p:grpSpPr>
        <p:sp>
          <p:nvSpPr>
            <p:cNvPr id="44" name="椭圆 43"/>
            <p:cNvSpPr/>
            <p:nvPr/>
          </p:nvSpPr>
          <p:spPr>
            <a:xfrm>
              <a:off x="201133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654145" y="2428868"/>
              <a:ext cx="142876" cy="142876"/>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1582707" y="2285992"/>
              <a:ext cx="682172" cy="204334"/>
            </a:xfrm>
            <a:custGeom>
              <a:avLst/>
              <a:gdLst>
                <a:gd name="connsiteX0" fmla="*/ 0 w 682172"/>
                <a:gd name="connsiteY0" fmla="*/ 0 h 275772"/>
                <a:gd name="connsiteX1" fmla="*/ 508000 w 682172"/>
                <a:gd name="connsiteY1" fmla="*/ 0 h 275772"/>
                <a:gd name="connsiteX2" fmla="*/ 682172 w 682172"/>
                <a:gd name="connsiteY2" fmla="*/ 275772 h 275772"/>
                <a:gd name="connsiteX3" fmla="*/ 0 w 682172"/>
                <a:gd name="connsiteY3" fmla="*/ 275772 h 275772"/>
                <a:gd name="connsiteX4" fmla="*/ 0 w 682172"/>
                <a:gd name="connsiteY4" fmla="*/ 0 h 27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172" h="275772">
                  <a:moveTo>
                    <a:pt x="0" y="0"/>
                  </a:moveTo>
                  <a:lnTo>
                    <a:pt x="508000" y="0"/>
                  </a:lnTo>
                  <a:lnTo>
                    <a:pt x="682172" y="275772"/>
                  </a:lnTo>
                  <a:lnTo>
                    <a:pt x="0" y="275772"/>
                  </a:lnTo>
                  <a:lnTo>
                    <a:pt x="0" y="0"/>
                  </a:lnTo>
                  <a:close/>
                </a:path>
              </a:pathLst>
            </a:cu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477005" y="1314434"/>
            <a:ext cx="2412768" cy="461665"/>
            <a:chOff x="477005" y="1314434"/>
            <a:chExt cx="2412768" cy="461665"/>
          </a:xfrm>
        </p:grpSpPr>
        <p:sp>
          <p:nvSpPr>
            <p:cNvPr id="48" name="矩形 47"/>
            <p:cNvSpPr/>
            <p:nvPr/>
          </p:nvSpPr>
          <p:spPr>
            <a:xfrm>
              <a:off x="977070" y="1314434"/>
              <a:ext cx="1912703" cy="461665"/>
            </a:xfrm>
            <a:prstGeom prst="rect">
              <a:avLst/>
            </a:prstGeom>
          </p:spPr>
          <p:txBody>
            <a:bodyPr wrap="none">
              <a:spAutoFit/>
            </a:bodyPr>
            <a:lstStyle/>
            <a:p>
              <a:pPr lvl="0">
                <a:defRPr/>
              </a:pP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、基本原理</a:t>
              </a:r>
              <a:endParaRPr lang="zh-CN" altLang="en-US" sz="2400" b="1" dirty="0">
                <a:latin typeface="微软雅黑" pitchFamily="34" charset="-122"/>
                <a:ea typeface="微软雅黑" pitchFamily="34" charset="-122"/>
              </a:endParaRPr>
            </a:p>
          </p:txBody>
        </p:sp>
        <p:sp>
          <p:nvSpPr>
            <p:cNvPr id="49" name="燕尾形 48"/>
            <p:cNvSpPr/>
            <p:nvPr/>
          </p:nvSpPr>
          <p:spPr>
            <a:xfrm>
              <a:off x="477005"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燕尾形 49"/>
            <p:cNvSpPr/>
            <p:nvPr/>
          </p:nvSpPr>
          <p:spPr>
            <a:xfrm>
              <a:off x="691318" y="1385872"/>
              <a:ext cx="285752" cy="285752"/>
            </a:xfrm>
            <a:prstGeom prst="chevron">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up)">
                                      <p:cBhvr>
                                        <p:cTn id="16" dur="500"/>
                                        <p:tgtEl>
                                          <p:spTgt spid="19"/>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up)">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up)">
                                      <p:cBhvr>
                                        <p:cTn id="30" dur="500"/>
                                        <p:tgtEl>
                                          <p:spTgt spid="18"/>
                                        </p:tgtEl>
                                      </p:cBhvr>
                                    </p:animEffect>
                                  </p:childTnLst>
                                </p:cTn>
                              </p:par>
                            </p:childTnLst>
                          </p:cTn>
                        </p:par>
                        <p:par>
                          <p:cTn id="31" fill="hold">
                            <p:stCondLst>
                              <p:cond delay="500"/>
                            </p:stCondLst>
                            <p:childTnLst>
                              <p:par>
                                <p:cTn id="32" presetID="22" presetClass="entr" presetSubtype="1"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up)">
                                      <p:cBhvr>
                                        <p:cTn id="34" dur="500"/>
                                        <p:tgtEl>
                                          <p:spTgt spid="20"/>
                                        </p:tgtEl>
                                      </p:cBhvr>
                                    </p:animEffect>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up)">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up)">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7" grpId="0" animBg="1"/>
      <p:bldP spid="18" grpId="0" animBg="1"/>
      <p:bldP spid="19"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Office 主题">
  <a:themeElements>
    <a:clrScheme name="自定义 238">
      <a:dk1>
        <a:sysClr val="windowText" lastClr="000000"/>
      </a:dk1>
      <a:lt1>
        <a:sysClr val="window" lastClr="FFFFFF"/>
      </a:lt1>
      <a:dk2>
        <a:srgbClr val="1F497D"/>
      </a:dk2>
      <a:lt2>
        <a:srgbClr val="EEECE1"/>
      </a:lt2>
      <a:accent1>
        <a:srgbClr val="00AEEE"/>
      </a:accent1>
      <a:accent2>
        <a:srgbClr val="E83828"/>
      </a:accent2>
      <a:accent3>
        <a:srgbClr val="72CD4F"/>
      </a:accent3>
      <a:accent4>
        <a:srgbClr val="FE980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8169</TotalTime>
  <Words>2476</Words>
  <Application>Microsoft Office PowerPoint</Application>
  <PresentationFormat>自定义</PresentationFormat>
  <Paragraphs>307</Paragraphs>
  <Slides>43</Slides>
  <Notes>3</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43</vt:i4>
      </vt:variant>
    </vt:vector>
  </HeadingPairs>
  <TitlesOfParts>
    <vt:vector size="45" baseType="lpstr">
      <vt:lpstr>Office 主题</vt:lpstr>
      <vt:lpstr>Equation</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Administrator</cp:lastModifiedBy>
  <cp:revision>922</cp:revision>
  <dcterms:created xsi:type="dcterms:W3CDTF">2015-10-16T03:54:15Z</dcterms:created>
  <dcterms:modified xsi:type="dcterms:W3CDTF">2020-02-27T08:47:23Z</dcterms:modified>
</cp:coreProperties>
</file>